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99" r:id="rId7"/>
    <p:sldId id="289" r:id="rId8"/>
    <p:sldId id="300" r:id="rId9"/>
    <p:sldId id="301" r:id="rId10"/>
    <p:sldId id="290" r:id="rId11"/>
    <p:sldId id="302" r:id="rId12"/>
    <p:sldId id="303" r:id="rId13"/>
    <p:sldId id="304" r:id="rId14"/>
    <p:sldId id="305" r:id="rId15"/>
    <p:sldId id="294" r:id="rId16"/>
    <p:sldId id="306" r:id="rId17"/>
    <p:sldId id="29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646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kar More" userId="053271814b1c6527" providerId="LiveId" clId="{2480E346-35DD-42C7-B4FC-48CBA90C89E4}"/>
    <pc:docChg chg="modSld">
      <pc:chgData name="Omkar More" userId="053271814b1c6527" providerId="LiveId" clId="{2480E346-35DD-42C7-B4FC-48CBA90C89E4}" dt="2024-10-16T14:13:57.842" v="0" actId="20577"/>
      <pc:docMkLst>
        <pc:docMk/>
      </pc:docMkLst>
      <pc:sldChg chg="modSp mod">
        <pc:chgData name="Omkar More" userId="053271814b1c6527" providerId="LiveId" clId="{2480E346-35DD-42C7-B4FC-48CBA90C89E4}" dt="2024-10-16T14:13:57.842" v="0" actId="20577"/>
        <pc:sldMkLst>
          <pc:docMk/>
          <pc:sldMk cId="2259308896" sldId="256"/>
        </pc:sldMkLst>
        <pc:spChg chg="mod">
          <ac:chgData name="Omkar More" userId="053271814b1c6527" providerId="LiveId" clId="{2480E346-35DD-42C7-B4FC-48CBA90C89E4}" dt="2024-10-16T14:13:57.842" v="0" actId="20577"/>
          <ac:spMkLst>
            <pc:docMk/>
            <pc:sldMk cId="2259308896" sldId="256"/>
            <ac:spMk id="3" creationId="{672A9F53-A204-23FA-A235-E4BF93B7F72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10/16/2024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10/16/2024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86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86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59" r:id="rId4"/>
    <p:sldLayoutId id="2147483668" r:id="rId5"/>
    <p:sldLayoutId id="2147483669" r:id="rId6"/>
    <p:sldLayoutId id="2147483676" r:id="rId7"/>
    <p:sldLayoutId id="2147483661" r:id="rId8"/>
    <p:sldLayoutId id="2147483666" r:id="rId9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6290" y="813016"/>
            <a:ext cx="7096933" cy="3830130"/>
          </a:xfrm>
        </p:spPr>
        <p:txBody>
          <a:bodyPr/>
          <a:lstStyle/>
          <a:p>
            <a:r>
              <a:rPr lang="en-US" dirty="0" err="1"/>
              <a:t>Cyclistic</a:t>
            </a:r>
            <a:r>
              <a:rPr lang="en-US" dirty="0"/>
              <a:t> Case Study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2A9F53-A204-23FA-A235-E4BF93B7F72F}"/>
              </a:ext>
            </a:extLst>
          </p:cNvPr>
          <p:cNvSpPr txBox="1"/>
          <p:nvPr/>
        </p:nvSpPr>
        <p:spPr>
          <a:xfrm flipH="1">
            <a:off x="6921910" y="5230762"/>
            <a:ext cx="39525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BY </a:t>
            </a:r>
            <a:r>
              <a:rPr lang="en-US" dirty="0"/>
              <a:t>OMKAR MORE</a:t>
            </a:r>
          </a:p>
          <a:p>
            <a:pPr algn="r"/>
            <a:r>
              <a:rPr lang="en-US" dirty="0"/>
              <a:t>02-06-2024</a:t>
            </a:r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4661A-89EE-BB18-4C6B-A8A5078DA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890" y="102021"/>
            <a:ext cx="9779183" cy="1744415"/>
          </a:xfrm>
        </p:spPr>
        <p:txBody>
          <a:bodyPr/>
          <a:lstStyle/>
          <a:p>
            <a:r>
              <a:rPr lang="en-US" dirty="0"/>
              <a:t>AVERAGE RIDE DURATION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67A061-06E2-057C-02AA-95DCC448AA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93" r="12905" b="1"/>
          <a:stretch/>
        </p:blipFill>
        <p:spPr>
          <a:xfrm>
            <a:off x="1078890" y="1982010"/>
            <a:ext cx="8565926" cy="347489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EB33F6-A5E9-69C5-B27D-7FE96A8AE93E}"/>
              </a:ext>
            </a:extLst>
          </p:cNvPr>
          <p:cNvSpPr txBox="1"/>
          <p:nvPr/>
        </p:nvSpPr>
        <p:spPr>
          <a:xfrm>
            <a:off x="1078890" y="5456903"/>
            <a:ext cx="47094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Casuals ride for more duration than members</a:t>
            </a:r>
          </a:p>
          <a:p>
            <a:r>
              <a:rPr lang="en-IN" dirty="0"/>
              <a:t>whereas  </a:t>
            </a:r>
          </a:p>
          <a:p>
            <a:r>
              <a:rPr lang="en-US" dirty="0"/>
              <a:t>Members ride for less than 15 mins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95795E-8CB0-A9C1-57DD-C0474EC78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3740" y="2278102"/>
            <a:ext cx="1219370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544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D8C6B-EA8F-8687-F4AB-D86AB0DD0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RIDE START TIME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4AAEC2-55EE-A883-A9E0-E52A51863A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531" r="19958"/>
          <a:stretch/>
        </p:blipFill>
        <p:spPr>
          <a:xfrm>
            <a:off x="1158864" y="1846436"/>
            <a:ext cx="4543846" cy="443872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BBB230-C4AF-B69D-653E-A60918D7F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23957"/>
            <a:ext cx="1486107" cy="9716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2C4D6C-5B17-3A1F-C6AB-559CA0BA5A83}"/>
              </a:ext>
            </a:extLst>
          </p:cNvPr>
          <p:cNvSpPr txBox="1"/>
          <p:nvPr/>
        </p:nvSpPr>
        <p:spPr>
          <a:xfrm>
            <a:off x="6272981" y="3293806"/>
            <a:ext cx="539211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Casual riders and Member riders both peak at 5 pm </a:t>
            </a:r>
          </a:p>
          <a:p>
            <a:r>
              <a:rPr lang="en-US" dirty="0"/>
              <a:t>But a peak is seen in Member riders at 7 am </a:t>
            </a:r>
          </a:p>
          <a:p>
            <a:endParaRPr lang="en-US" dirty="0"/>
          </a:p>
          <a:p>
            <a:r>
              <a:rPr lang="en-US" dirty="0"/>
              <a:t>It shows that members often use to travel to their </a:t>
            </a:r>
          </a:p>
          <a:p>
            <a:r>
              <a:rPr lang="en-US" dirty="0"/>
              <a:t>workplace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586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C00FF-6B42-7D84-7831-AACC4E189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489" y="457199"/>
            <a:ext cx="5943599" cy="1920240"/>
          </a:xfrm>
        </p:spPr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7FC500-BBFB-3AA4-BEDE-038CB94FFF61}"/>
              </a:ext>
            </a:extLst>
          </p:cNvPr>
          <p:cNvSpPr>
            <a:spLocks noGrp="1" noChangeAspect="1"/>
          </p:cNvSpPr>
          <p:nvPr>
            <p:ph idx="17"/>
          </p:nvPr>
        </p:nvSpPr>
        <p:spPr>
          <a:xfrm>
            <a:off x="823108" y="640080"/>
            <a:ext cx="4297680" cy="429768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Common Between Both</a:t>
            </a:r>
          </a:p>
          <a:p>
            <a:r>
              <a:rPr lang="en-US" dirty="0"/>
              <a:t>Members and Casuals</a:t>
            </a:r>
          </a:p>
          <a:p>
            <a:endParaRPr lang="en-US" dirty="0"/>
          </a:p>
          <a:p>
            <a:r>
              <a:rPr lang="en-US" dirty="0"/>
              <a:t>Ride more during Summer Season</a:t>
            </a:r>
          </a:p>
          <a:p>
            <a:r>
              <a:rPr lang="en-US" dirty="0"/>
              <a:t>Ride less during winter Season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C7B5A-A5C3-15D4-DF71-B692D28942F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549900" y="2706688"/>
            <a:ext cx="5943600" cy="3382962"/>
          </a:xfrm>
        </p:spPr>
        <p:txBody>
          <a:bodyPr>
            <a:normAutofit/>
          </a:bodyPr>
          <a:lstStyle/>
          <a:p>
            <a:r>
              <a:rPr lang="en-US" dirty="0"/>
              <a:t>Members</a:t>
            </a:r>
          </a:p>
          <a:p>
            <a:pPr lvl="1"/>
            <a:r>
              <a:rPr lang="en-US" dirty="0"/>
              <a:t>Ride more during week days</a:t>
            </a:r>
          </a:p>
          <a:p>
            <a:pPr lvl="1"/>
            <a:r>
              <a:rPr lang="en-US" dirty="0"/>
              <a:t>Have shorter riding time</a:t>
            </a:r>
          </a:p>
          <a:p>
            <a:pPr lvl="1"/>
            <a:r>
              <a:rPr lang="en-US" dirty="0"/>
              <a:t>Mainly use it to travel to work place</a:t>
            </a:r>
          </a:p>
          <a:p>
            <a:r>
              <a:rPr lang="en-US" dirty="0"/>
              <a:t>Casuals</a:t>
            </a:r>
          </a:p>
          <a:p>
            <a:pPr lvl="1"/>
            <a:r>
              <a:rPr lang="en-US" dirty="0"/>
              <a:t>Ride more during weekends </a:t>
            </a:r>
          </a:p>
          <a:p>
            <a:pPr lvl="1"/>
            <a:r>
              <a:rPr lang="en-US" dirty="0"/>
              <a:t>Have longer riding time</a:t>
            </a:r>
          </a:p>
          <a:p>
            <a:pPr lvl="1"/>
            <a:r>
              <a:rPr lang="en-US" dirty="0"/>
              <a:t>Mainly use it for leisure activities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261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377E2-9E20-D676-A270-9DBCB06D4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A4B65-23BA-136C-1E28-9D0028FE4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8"/>
            <a:ext cx="9361651" cy="3832726"/>
          </a:xfrm>
        </p:spPr>
        <p:txBody>
          <a:bodyPr>
            <a:normAutofit fontScale="62500" lnSpcReduction="20000"/>
          </a:bodyPr>
          <a:lstStyle/>
          <a:p>
            <a:r>
              <a:rPr lang="en-US" sz="3800" dirty="0"/>
              <a:t>IDEA – 1</a:t>
            </a:r>
          </a:p>
          <a:p>
            <a:pPr algn="just"/>
            <a:r>
              <a:rPr lang="en-IN" sz="3800" dirty="0"/>
              <a:t>Offer a Seasonal Pass targeting Seasons were Casual Pass owners can own a Seasonal Pass Providing a Value for money benefit over normal day pass or ride pass</a:t>
            </a:r>
          </a:p>
          <a:p>
            <a:pPr algn="just"/>
            <a:endParaRPr lang="en-IN" sz="3200" dirty="0"/>
          </a:p>
          <a:p>
            <a:r>
              <a:rPr lang="en-IN" sz="3800" dirty="0"/>
              <a:t>IDEA – 2</a:t>
            </a:r>
          </a:p>
          <a:p>
            <a:r>
              <a:rPr lang="en-IN" sz="3800" dirty="0"/>
              <a:t>Offer a Monthly Pass targeting Casual Pass owners who use the Cyclist service more often providing the same benefits as Annual Membership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648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85939"/>
            <a:ext cx="6220277" cy="2919512"/>
          </a:xfrm>
        </p:spPr>
        <p:txBody>
          <a:bodyPr/>
          <a:lstStyle/>
          <a:p>
            <a:r>
              <a:rPr lang="en-US" dirty="0"/>
              <a:t>Presented By :- Omkar More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440254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Identify a way to convert casual riders to annual member</a:t>
            </a:r>
          </a:p>
          <a:p>
            <a:endParaRPr lang="en-US" dirty="0"/>
          </a:p>
          <a:p>
            <a:r>
              <a:rPr lang="en-US" dirty="0"/>
              <a:t>Check Differences between Casual and Member riders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0D9A-4276-865D-1B35-934BDEDCE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CYCLISTIC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AD51-0AB7-1D43-0B0D-02F83F53D2D1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dirty="0" err="1"/>
              <a:t>Cyclistic</a:t>
            </a:r>
            <a:r>
              <a:rPr lang="en-US" dirty="0"/>
              <a:t>, a bike-share company launched in 2016, operates 5,824 </a:t>
            </a:r>
            <a:r>
              <a:rPr lang="en-US" dirty="0" err="1"/>
              <a:t>geotracked</a:t>
            </a:r>
            <a:r>
              <a:rPr lang="en-US" dirty="0"/>
              <a:t> bicycles across 692 stations in Chicago. The bikes can be rented and returned at any station, with flexible pricing options.</a:t>
            </a:r>
          </a:p>
          <a:p>
            <a:r>
              <a:rPr lang="en-US" dirty="0"/>
              <a:t>A bike-share program that features more than 5,800 bicycles and 600 docking stations. </a:t>
            </a:r>
            <a:r>
              <a:rPr lang="en-US" dirty="0" err="1"/>
              <a:t>Cyclistic</a:t>
            </a:r>
            <a:r>
              <a:rPr lang="en-US" dirty="0"/>
              <a:t> sets itself apart by also offering reclining bikes, hand tricycles, and cargo bikes, making bike-share more inclusive to people with disabilities and riders who can’t use a standard two-wheeled bike. The majority of riders opt for traditional bikes; about 8% of riders use the assistive options. </a:t>
            </a:r>
            <a:r>
              <a:rPr lang="en-US" dirty="0" err="1"/>
              <a:t>Cyclistic</a:t>
            </a:r>
            <a:r>
              <a:rPr lang="en-US" dirty="0"/>
              <a:t> users are more likely to ride for leisure, but about 30% use the bikes to commute to work each day.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9266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600835"/>
          </a:xfrm>
        </p:spPr>
        <p:txBody>
          <a:bodyPr/>
          <a:lstStyle/>
          <a:p>
            <a:r>
              <a:rPr lang="en-US" dirty="0"/>
              <a:t>ABOUT CYCLISTIC’S PRICING PLANS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743C-9A64-6DD7-26EC-7870E2484D2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66813" y="2652713"/>
            <a:ext cx="9780587" cy="3436937"/>
          </a:xfrm>
        </p:spPr>
        <p:txBody>
          <a:bodyPr>
            <a:normAutofit/>
          </a:bodyPr>
          <a:lstStyle/>
          <a:p>
            <a:r>
              <a:rPr lang="en-US" sz="2400" dirty="0" err="1"/>
              <a:t>Cyclistic</a:t>
            </a:r>
            <a:r>
              <a:rPr lang="en-US" sz="2400" dirty="0"/>
              <a:t> currently offers 3 plans </a:t>
            </a:r>
          </a:p>
          <a:p>
            <a:pPr lvl="1"/>
            <a:r>
              <a:rPr lang="en-US" sz="2400" dirty="0"/>
              <a:t>Single-ride Pass</a:t>
            </a:r>
          </a:p>
          <a:p>
            <a:pPr lvl="1"/>
            <a:r>
              <a:rPr lang="en-US" sz="2400" dirty="0"/>
              <a:t>Full-day Pass</a:t>
            </a:r>
          </a:p>
          <a:p>
            <a:pPr lvl="1"/>
            <a:r>
              <a:rPr lang="en-US" sz="2400" dirty="0"/>
              <a:t>Annual Membership</a:t>
            </a:r>
          </a:p>
        </p:txBody>
      </p:sp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6620A-7F7B-A3F2-0D54-56A1590E9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DATA ANALYSED 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39764-548B-9CD6-3F6F-B2E39C8822E4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Data analyzed consists of past 12 months records of </a:t>
            </a:r>
            <a:r>
              <a:rPr lang="en-US" sz="2400" dirty="0" err="1"/>
              <a:t>Cyclistic</a:t>
            </a:r>
            <a:r>
              <a:rPr lang="en-US" sz="2400" dirty="0"/>
              <a:t> this was by DIVVY </a:t>
            </a:r>
          </a:p>
          <a:p>
            <a:r>
              <a:rPr lang="en-US" sz="2400" dirty="0"/>
              <a:t>The Data consisted from 01/2022 to 12/2022 and had 56 Lakh data points</a:t>
            </a:r>
          </a:p>
          <a:p>
            <a:r>
              <a:rPr lang="en-US" sz="2400" dirty="0"/>
              <a:t>The data had a high integrity as it was 1</a:t>
            </a:r>
            <a:r>
              <a:rPr lang="en-US" sz="2400" baseline="30000" dirty="0"/>
              <a:t>st</a:t>
            </a:r>
            <a:r>
              <a:rPr lang="en-US" sz="2400" dirty="0"/>
              <a:t> Party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6591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CD5F7-1C96-8D13-07AE-CBDDF511A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7F2A7-C02B-AB59-C381-DF79A20B8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6244825" cy="568417"/>
          </a:xfrm>
        </p:spPr>
        <p:txBody>
          <a:bodyPr/>
          <a:lstStyle/>
          <a:p>
            <a:r>
              <a:rPr lang="en-US" dirty="0"/>
              <a:t>R Programming and Tableau was used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45F8CF-885F-5177-CD02-DEA9C7CC2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16" y="4414769"/>
            <a:ext cx="11097955" cy="11351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970C55-C75D-5559-980B-45AC3414B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16" y="2911833"/>
            <a:ext cx="10726994" cy="10613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84EEDE-17BD-2D3D-E9A9-C3C33400CE62}"/>
              </a:ext>
            </a:extLst>
          </p:cNvPr>
          <p:cNvSpPr txBox="1"/>
          <p:nvPr/>
        </p:nvSpPr>
        <p:spPr>
          <a:xfrm>
            <a:off x="140316" y="2470268"/>
            <a:ext cx="1394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Before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D5CFA1-7652-5388-172E-E5748D9B2B33}"/>
              </a:ext>
            </a:extLst>
          </p:cNvPr>
          <p:cNvSpPr txBox="1"/>
          <p:nvPr/>
        </p:nvSpPr>
        <p:spPr>
          <a:xfrm>
            <a:off x="140316" y="3973204"/>
            <a:ext cx="1018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After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8452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OVERALL RIDERS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23984"/>
            <a:ext cx="4815018" cy="333283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Total Rider 5,667,717 as of 2022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59% are Members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40% are Casuals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D0FCE8-8D11-4850-0F2B-C735B62AD596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 rotWithShape="1">
          <a:blip r:embed="rId3"/>
          <a:srcRect l="21070" t="19548" r="34660" b="7622"/>
          <a:stretch/>
        </p:blipFill>
        <p:spPr>
          <a:xfrm>
            <a:off x="5270090" y="1501184"/>
            <a:ext cx="4815018" cy="3855632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74FFBB-261D-570A-2881-9DE71FCCA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8938" y="1489890"/>
            <a:ext cx="1432467" cy="88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39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586D7-C1AF-7DED-0BC3-5B2B8C6F5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MONTHLY RIDERS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F04F0E-C82C-6F98-E329-4FB4AA8065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568" r="15204"/>
          <a:stretch/>
        </p:blipFill>
        <p:spPr>
          <a:xfrm>
            <a:off x="1158864" y="2222091"/>
            <a:ext cx="9460441" cy="141584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53B671-C456-8DE7-2371-E9DB6EB0194B}"/>
              </a:ext>
            </a:extLst>
          </p:cNvPr>
          <p:cNvSpPr txBox="1"/>
          <p:nvPr/>
        </p:nvSpPr>
        <p:spPr>
          <a:xfrm>
            <a:off x="1158864" y="4013592"/>
            <a:ext cx="83211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Busiest month was July for both Casual and Members Total :- 8,23,488</a:t>
            </a:r>
          </a:p>
          <a:p>
            <a:endParaRPr lang="en-US" dirty="0"/>
          </a:p>
          <a:p>
            <a:r>
              <a:rPr lang="en-US" dirty="0"/>
              <a:t>Lowest month was January for both Casual and Members Total :- 1,03,770</a:t>
            </a:r>
          </a:p>
          <a:p>
            <a:endParaRPr lang="en-US" dirty="0"/>
          </a:p>
          <a:p>
            <a:r>
              <a:rPr lang="en-US" dirty="0"/>
              <a:t>Data Shows that members lowest numbers weren’t as low as casual pass owners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7303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9D802-BDF5-0D55-980B-792FE2076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506" y="92189"/>
            <a:ext cx="9779183" cy="1744415"/>
          </a:xfrm>
        </p:spPr>
        <p:txBody>
          <a:bodyPr/>
          <a:lstStyle/>
          <a:p>
            <a:r>
              <a:rPr lang="en-US" dirty="0"/>
              <a:t>DAILY RIDERS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229F41-FFCE-984D-D984-C639EFB4B7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3474"/>
          <a:stretch/>
        </p:blipFill>
        <p:spPr>
          <a:xfrm>
            <a:off x="752506" y="1846436"/>
            <a:ext cx="7274849" cy="430855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1717F7-B404-0BD8-31F3-EA5C0A925C18}"/>
              </a:ext>
            </a:extLst>
          </p:cNvPr>
          <p:cNvSpPr txBox="1"/>
          <p:nvPr/>
        </p:nvSpPr>
        <p:spPr>
          <a:xfrm>
            <a:off x="8504903" y="2281084"/>
            <a:ext cx="37128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Members ride more during week </a:t>
            </a:r>
          </a:p>
          <a:p>
            <a:r>
              <a:rPr lang="en-US" dirty="0"/>
              <a:t>days</a:t>
            </a:r>
          </a:p>
          <a:p>
            <a:endParaRPr lang="en-US" dirty="0"/>
          </a:p>
          <a:p>
            <a:r>
              <a:rPr lang="en-US" dirty="0"/>
              <a:t>Casuals ride more during weekends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E0CB20-AD2A-8703-188B-15588076B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4903" y="3758412"/>
            <a:ext cx="1372812" cy="95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6513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261</TotalTime>
  <Words>462</Words>
  <Application>Microsoft Office PowerPoint</Application>
  <PresentationFormat>Widescreen</PresentationFormat>
  <Paragraphs>83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Tenorite</vt:lpstr>
      <vt:lpstr>Custom</vt:lpstr>
      <vt:lpstr>Cyclistic Case Study</vt:lpstr>
      <vt:lpstr>OBJECTIVE</vt:lpstr>
      <vt:lpstr>ABOUT CYCLISTIC</vt:lpstr>
      <vt:lpstr>ABOUT CYCLISTIC’S PRICING PLANS</vt:lpstr>
      <vt:lpstr>DATA ANALYSED </vt:lpstr>
      <vt:lpstr>THE PROCESS </vt:lpstr>
      <vt:lpstr>OVERALL RIDERS</vt:lpstr>
      <vt:lpstr>MONTHLY RIDERS</vt:lpstr>
      <vt:lpstr>DAILY RIDERS</vt:lpstr>
      <vt:lpstr>AVERAGE RIDE DURATION</vt:lpstr>
      <vt:lpstr>RIDE START TIME</vt:lpstr>
      <vt:lpstr>INSIGHTS</vt:lpstr>
      <vt:lpstr>SUGGESTIONS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Cyclistic Case Study</dc:title>
  <dc:creator>Omkar More</dc:creator>
  <cp:lastModifiedBy>Omkar More</cp:lastModifiedBy>
  <cp:revision>3</cp:revision>
  <dcterms:created xsi:type="dcterms:W3CDTF">2024-06-02T06:14:33Z</dcterms:created>
  <dcterms:modified xsi:type="dcterms:W3CDTF">2024-10-16T14:14:06Z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