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2"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804" y="-2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5/7/2023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6880486"/>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5740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dirty="0">
                <a:latin typeface="Titillium Web" panose="00000500000000000000" pitchFamily="2" charset="0"/>
                <a:ea typeface="Open Sans" panose="020B0606030504020204" pitchFamily="34" charset="0"/>
                <a:cs typeface="Open Sans" panose="020B0606030504020204" pitchFamily="34" charset="0"/>
              </a:rPr>
              <a:t>The 3D binary classification is a challenging task which needs to classify objects in three-dimensional space into two categories. It has a wide range of real-world applications, such as medical imaging, autonomous navigation, and object recognition. In this project, I will apply 3D binary classification to ink detection to determine whether it contains ink or not. I trained two models, one is 3D CNN, the other is 3D ResNet. The models are trained and tested on the open-source dataset with ground-truth labels and no pre-training. Through the comparison, 3D ResNet achieved the best performance. I suppose deeper model with residual mechanism can extract more information in this 3D binary classification task.</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nchor="ctr"/>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3D Binary Classification of Ink Detection using Deep Learning</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altLang="zh-CN" sz="5600" dirty="0">
                <a:solidFill>
                  <a:schemeClr val="bg1"/>
                </a:solidFill>
                <a:latin typeface="Titillium Web" panose="00000500000000000000" pitchFamily="2" charset="0"/>
              </a:rPr>
              <a:t>Neng Zhou (nengzhou@gwu.edu)</a:t>
            </a:r>
          </a:p>
          <a:p>
            <a:r>
              <a:rPr lang="en-US" sz="5600" dirty="0">
                <a:solidFill>
                  <a:schemeClr val="bg1"/>
                </a:solidFill>
                <a:latin typeface="Titillium Web" panose="00000500000000000000" pitchFamily="2" charset="0"/>
              </a:rPr>
              <a:t>Department of Computer Science</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444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dirty="0">
                <a:latin typeface="Titillium Web" panose="00000500000000000000" pitchFamily="2" charset="0"/>
                <a:ea typeface="Open Sans" panose="020B0606030504020204" pitchFamily="34" charset="0"/>
                <a:cs typeface="Open Sans" panose="020B0606030504020204" pitchFamily="34" charset="0"/>
              </a:rPr>
              <a:t>3D CNN:</a:t>
            </a:r>
          </a:p>
          <a:p>
            <a:r>
              <a:rPr lang="en-US" sz="2800" dirty="0">
                <a:latin typeface="Titillium Web" panose="00000500000000000000" pitchFamily="2" charset="0"/>
                <a:ea typeface="Open Sans" panose="020B0606030504020204" pitchFamily="34" charset="0"/>
                <a:cs typeface="Open Sans" panose="020B0606030504020204" pitchFamily="34" charset="0"/>
              </a:rPr>
              <a:t>The first model I used is a simple CNN model. To adapt the model to 3D data, I replaced several 2D convolutional layers with 3D convolutional layers. This model has three convolutional layers, each followed by a Relu activation function and batch normalization. The output of the last convolutional layer is sent to an adaptive average pooling layer. It then be flattened and fed into two fully connected layers. Each layer has a Relu activation function. Finally, the model outputs the prediction. The architecture of the model is shown in Figure 1.</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272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dirty="0">
                <a:latin typeface="Titillium Web" panose="00000500000000000000" pitchFamily="2" charset="0"/>
                <a:ea typeface="Open Sans" panose="020B0606030504020204" pitchFamily="34" charset="0"/>
                <a:cs typeface="Open Sans" panose="020B0606030504020204" pitchFamily="34" charset="0"/>
              </a:rPr>
              <a:t>I trained the model for about 60k steps. I recorded the loss, accuracy and other evaluation metrics every 500 steps. The training process is really time consuming, so I ended the training when it is basically converged. Figure 3 shows the loss curves for training and validation set of the two models. Both of them are basically converged at 60kstep.</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12767114"/>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4247764"/>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5186860"/>
            <a:ext cx="10058400" cy="1634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700" dirty="0">
                <a:latin typeface="Titillium Web" panose="00000500000000000000" pitchFamily="2" charset="0"/>
                <a:ea typeface="Open Sans" panose="020B0606030504020204" pitchFamily="34" charset="0"/>
                <a:cs typeface="Open Sans" panose="020B0606030504020204" pitchFamily="34" charset="0"/>
              </a:rPr>
              <a:t>Early in 2000s, processing of 3D objects for visual intelligence has been based on hand-crafted features [1][2][3]. The handcrafted features require significant domain knowledge and manual feature engineering, which can be time-consuming may limit the scalability of the approach. However, in recent years, scientists and researchers have turned to deep learning-based methods for developing 3D classification models. One of the early works on 3D CNNs for binary classification was the </a:t>
            </a:r>
            <a:r>
              <a:rPr lang="en-US" sz="2700" dirty="0" err="1">
                <a:latin typeface="Titillium Web" panose="00000500000000000000" pitchFamily="2" charset="0"/>
                <a:ea typeface="Open Sans" panose="020B0606030504020204" pitchFamily="34" charset="0"/>
                <a:cs typeface="Open Sans" panose="020B0606030504020204" pitchFamily="34" charset="0"/>
              </a:rPr>
              <a:t>VoxNet</a:t>
            </a:r>
            <a:r>
              <a:rPr lang="en-US" sz="2700" dirty="0">
                <a:latin typeface="Titillium Web" panose="00000500000000000000" pitchFamily="2" charset="0"/>
                <a:ea typeface="Open Sans" panose="020B0606030504020204" pitchFamily="34" charset="0"/>
                <a:cs typeface="Open Sans" panose="020B0606030504020204" pitchFamily="34" charset="0"/>
              </a:rPr>
              <a:t> architecture proposed by </a:t>
            </a:r>
            <a:r>
              <a:rPr lang="en-US" sz="2700" dirty="0" err="1">
                <a:latin typeface="Titillium Web" panose="00000500000000000000" pitchFamily="2" charset="0"/>
                <a:ea typeface="Open Sans" panose="020B0606030504020204" pitchFamily="34" charset="0"/>
                <a:cs typeface="Open Sans" panose="020B0606030504020204" pitchFamily="34" charset="0"/>
              </a:rPr>
              <a:t>Maturana</a:t>
            </a:r>
            <a:r>
              <a:rPr lang="en-US" sz="2700" dirty="0">
                <a:latin typeface="Titillium Web" panose="00000500000000000000" pitchFamily="2" charset="0"/>
                <a:ea typeface="Open Sans" panose="020B0606030504020204" pitchFamily="34" charset="0"/>
                <a:cs typeface="Open Sans" panose="020B0606030504020204" pitchFamily="34" charset="0"/>
              </a:rPr>
              <a:t> et al. [4] in 2015. </a:t>
            </a:r>
            <a:r>
              <a:rPr lang="en-US" sz="2700" dirty="0" err="1">
                <a:latin typeface="Titillium Web" panose="00000500000000000000" pitchFamily="2" charset="0"/>
                <a:ea typeface="Open Sans" panose="020B0606030504020204" pitchFamily="34" charset="0"/>
                <a:cs typeface="Open Sans" panose="020B0606030504020204" pitchFamily="34" charset="0"/>
              </a:rPr>
              <a:t>VoxNet</a:t>
            </a:r>
            <a:r>
              <a:rPr lang="en-US" sz="2700" dirty="0">
                <a:latin typeface="Titillium Web" panose="00000500000000000000" pitchFamily="2" charset="0"/>
                <a:ea typeface="Open Sans" panose="020B0606030504020204" pitchFamily="34" charset="0"/>
                <a:cs typeface="Open Sans" panose="020B0606030504020204" pitchFamily="34" charset="0"/>
              </a:rPr>
              <a:t> used a 3D CNN with max pooling and fully connected layers to classify 3D objects from </a:t>
            </a:r>
            <a:r>
              <a:rPr lang="en-US" sz="2700" dirty="0" err="1">
                <a:latin typeface="Titillium Web" panose="00000500000000000000" pitchFamily="2" charset="0"/>
                <a:ea typeface="Open Sans" panose="020B0606030504020204" pitchFamily="34" charset="0"/>
                <a:cs typeface="Open Sans" panose="020B0606030504020204" pitchFamily="34" charset="0"/>
              </a:rPr>
              <a:t>voxelized</a:t>
            </a:r>
            <a:r>
              <a:rPr lang="en-US" sz="2700" dirty="0">
                <a:latin typeface="Titillium Web" panose="00000500000000000000" pitchFamily="2" charset="0"/>
                <a:ea typeface="Open Sans" panose="020B0606030504020204" pitchFamily="34" charset="0"/>
                <a:cs typeface="Open Sans" panose="020B0606030504020204" pitchFamily="34" charset="0"/>
              </a:rPr>
              <a:t> data. Another popular 3D binary classification model is the 3D U-Net architecture proposed by </a:t>
            </a:r>
            <a:r>
              <a:rPr lang="en-US" sz="2700" dirty="0" err="1">
                <a:latin typeface="Titillium Web" panose="00000500000000000000" pitchFamily="2" charset="0"/>
                <a:ea typeface="Open Sans" panose="020B0606030504020204" pitchFamily="34" charset="0"/>
                <a:cs typeface="Open Sans" panose="020B0606030504020204" pitchFamily="34" charset="0"/>
              </a:rPr>
              <a:t>Çiçek</a:t>
            </a:r>
            <a:r>
              <a:rPr lang="en-US" sz="2700" dirty="0">
                <a:latin typeface="Titillium Web" panose="00000500000000000000" pitchFamily="2" charset="0"/>
                <a:ea typeface="Open Sans" panose="020B0606030504020204" pitchFamily="34" charset="0"/>
                <a:cs typeface="Open Sans" panose="020B0606030504020204" pitchFamily="34" charset="0"/>
              </a:rPr>
              <a:t> et al. [5] in 2016. The 3D U-Net used an encoder-decoder architecture with skip connections and 3D convolutions to extract features from 3D medical images for brain tumor segmentation in MRI scans. V-Net is another 3D CNN proposed by </a:t>
            </a:r>
            <a:r>
              <a:rPr lang="en-US" sz="2700" dirty="0" err="1">
                <a:latin typeface="Titillium Web" panose="00000500000000000000" pitchFamily="2" charset="0"/>
                <a:ea typeface="Open Sans" panose="020B0606030504020204" pitchFamily="34" charset="0"/>
                <a:cs typeface="Open Sans" panose="020B0606030504020204" pitchFamily="34" charset="0"/>
              </a:rPr>
              <a:t>Milletari</a:t>
            </a:r>
            <a:r>
              <a:rPr lang="en-US" sz="2700" dirty="0">
                <a:latin typeface="Titillium Web" panose="00000500000000000000" pitchFamily="2" charset="0"/>
                <a:ea typeface="Open Sans" panose="020B0606030504020204" pitchFamily="34" charset="0"/>
                <a:cs typeface="Open Sans" panose="020B0606030504020204" pitchFamily="34" charset="0"/>
              </a:rPr>
              <a:t> et al. [6] in 2016. The V-Net architecture used a 3D CNN with residual connections to extract features from 3D medical images for segmentation tasks. </a:t>
            </a:r>
            <a:r>
              <a:rPr lang="en-US" sz="2700" dirty="0" err="1">
                <a:latin typeface="Titillium Web" panose="00000500000000000000" pitchFamily="2" charset="0"/>
                <a:ea typeface="Open Sans" panose="020B0606030504020204" pitchFamily="34" charset="0"/>
                <a:cs typeface="Open Sans" panose="020B0606030504020204" pitchFamily="34" charset="0"/>
              </a:rPr>
              <a:t>PointNet</a:t>
            </a:r>
            <a:r>
              <a:rPr lang="en-US" sz="2700" dirty="0">
                <a:latin typeface="Titillium Web" panose="00000500000000000000" pitchFamily="2" charset="0"/>
                <a:ea typeface="Open Sans" panose="020B0606030504020204" pitchFamily="34" charset="0"/>
                <a:cs typeface="Open Sans" panose="020B0606030504020204" pitchFamily="34" charset="0"/>
              </a:rPr>
              <a:t>, proposed by Qi et al. [7] in 2017, is a popular deep learning architecture for point cloud classification. </a:t>
            </a:r>
            <a:r>
              <a:rPr lang="en-US" sz="2700" dirty="0" err="1">
                <a:latin typeface="Titillium Web" panose="00000500000000000000" pitchFamily="2" charset="0"/>
                <a:ea typeface="Open Sans" panose="020B0606030504020204" pitchFamily="34" charset="0"/>
                <a:cs typeface="Open Sans" panose="020B0606030504020204" pitchFamily="34" charset="0"/>
              </a:rPr>
              <a:t>PointNet</a:t>
            </a:r>
            <a:r>
              <a:rPr lang="en-US" sz="2700" dirty="0">
                <a:latin typeface="Titillium Web" panose="00000500000000000000" pitchFamily="2" charset="0"/>
                <a:ea typeface="Open Sans" panose="020B0606030504020204" pitchFamily="34" charset="0"/>
                <a:cs typeface="Open Sans" panose="020B0606030504020204" pitchFamily="34" charset="0"/>
              </a:rPr>
              <a:t> uses a shared MLP to extract features from individual points in a point cloud, and a symmetric function to aggregate the features of all the points in the cloud. </a:t>
            </a:r>
            <a:r>
              <a:rPr lang="en-US" sz="2700" dirty="0" err="1">
                <a:latin typeface="Titillium Web" panose="00000500000000000000" pitchFamily="2" charset="0"/>
                <a:ea typeface="Open Sans" panose="020B0606030504020204" pitchFamily="34" charset="0"/>
                <a:cs typeface="Open Sans" panose="020B0606030504020204" pitchFamily="34" charset="0"/>
              </a:rPr>
              <a:t>PointNet</a:t>
            </a:r>
            <a:r>
              <a:rPr lang="en-US" sz="2700" dirty="0">
                <a:latin typeface="Titillium Web" panose="00000500000000000000" pitchFamily="2" charset="0"/>
                <a:ea typeface="Open Sans" panose="020B0606030504020204" pitchFamily="34" charset="0"/>
                <a:cs typeface="Open Sans" panose="020B0606030504020204" pitchFamily="34" charset="0"/>
              </a:rPr>
              <a:t> showed promising results on a variety of 3D shape classification and segmentation tasks. </a:t>
            </a:r>
            <a:r>
              <a:rPr lang="en-US" sz="2700" dirty="0" err="1">
                <a:latin typeface="Titillium Web" panose="00000500000000000000" pitchFamily="2" charset="0"/>
                <a:ea typeface="Open Sans" panose="020B0606030504020204" pitchFamily="34" charset="0"/>
                <a:cs typeface="Open Sans" panose="020B0606030504020204" pitchFamily="34" charset="0"/>
              </a:rPr>
              <a:t>PointNet</a:t>
            </a:r>
            <a:r>
              <a:rPr lang="en-US" sz="2700" dirty="0">
                <a:latin typeface="Titillium Web" panose="00000500000000000000" pitchFamily="2" charset="0"/>
                <a:ea typeface="Open Sans" panose="020B0606030504020204" pitchFamily="34" charset="0"/>
                <a:cs typeface="Open Sans" panose="020B0606030504020204" pitchFamily="34" charset="0"/>
              </a:rPr>
              <a:t>++ [8] is an extension of </a:t>
            </a:r>
            <a:r>
              <a:rPr lang="en-US" sz="2700" dirty="0" err="1">
                <a:latin typeface="Titillium Web" panose="00000500000000000000" pitchFamily="2" charset="0"/>
                <a:ea typeface="Open Sans" panose="020B0606030504020204" pitchFamily="34" charset="0"/>
                <a:cs typeface="Open Sans" panose="020B0606030504020204" pitchFamily="34" charset="0"/>
              </a:rPr>
              <a:t>PointNet</a:t>
            </a:r>
            <a:r>
              <a:rPr lang="en-US" sz="2700" dirty="0">
                <a:latin typeface="Titillium Web" panose="00000500000000000000" pitchFamily="2" charset="0"/>
                <a:ea typeface="Open Sans" panose="020B0606030504020204" pitchFamily="34" charset="0"/>
                <a:cs typeface="Open Sans" panose="020B0606030504020204" pitchFamily="34" charset="0"/>
              </a:rPr>
              <a:t> proposed by Qi et al. in 2017. </a:t>
            </a:r>
            <a:r>
              <a:rPr lang="en-US" sz="2700" dirty="0" err="1">
                <a:latin typeface="Titillium Web" panose="00000500000000000000" pitchFamily="2" charset="0"/>
                <a:ea typeface="Open Sans" panose="020B0606030504020204" pitchFamily="34" charset="0"/>
                <a:cs typeface="Open Sans" panose="020B0606030504020204" pitchFamily="34" charset="0"/>
              </a:rPr>
              <a:t>PointNet</a:t>
            </a:r>
            <a:r>
              <a:rPr lang="en-US" sz="2700" dirty="0">
                <a:latin typeface="Titillium Web" panose="00000500000000000000" pitchFamily="2" charset="0"/>
                <a:ea typeface="Open Sans" panose="020B0606030504020204" pitchFamily="34" charset="0"/>
                <a:cs typeface="Open Sans" panose="020B0606030504020204" pitchFamily="34" charset="0"/>
              </a:rPr>
              <a:t>++ uses a hierarchical neural network architecture to capture local and global features of point clouds for improved point cloud classification and segmentation. Kaul et al. [9] proposed </a:t>
            </a:r>
            <a:r>
              <a:rPr lang="en-US" sz="2700" dirty="0" err="1">
                <a:latin typeface="Titillium Web" panose="00000500000000000000" pitchFamily="2" charset="0"/>
                <a:ea typeface="Open Sans" panose="020B0606030504020204" pitchFamily="34" charset="0"/>
                <a:cs typeface="Open Sans" panose="020B0606030504020204" pitchFamily="34" charset="0"/>
              </a:rPr>
              <a:t>FatNet</a:t>
            </a:r>
            <a:r>
              <a:rPr lang="en-US" sz="2700" dirty="0">
                <a:latin typeface="Titillium Web" panose="00000500000000000000" pitchFamily="2" charset="0"/>
                <a:ea typeface="Open Sans" panose="020B0606030504020204" pitchFamily="34" charset="0"/>
                <a:cs typeface="Open Sans" panose="020B0606030504020204" pitchFamily="34" charset="0"/>
              </a:rPr>
              <a:t> in 2021 that introduces a novel attention-infused layer, called the FAT layer, combining both global and local features. It also uses weightings over two different feature aggregation methods, residual connections, and shared-weight MLPs to enhance network performance. Over the past few years, the research in 3D binary classification models in deep learning has seen significant achievements in recent years. The deep learning models are becoming more and more accurate and efficient. As research continues, it is expected that more novel architectures and techniques will be developed to further advance the field and enable new applications.</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dirty="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4401205"/>
          </a:xfrm>
          <a:prstGeom prst="rect">
            <a:avLst/>
          </a:prstGeom>
          <a:noFill/>
        </p:spPr>
        <p:txBody>
          <a:bodyPr wrap="square" rtlCol="0">
            <a:spAutoFit/>
          </a:bodyPr>
          <a:lstStyle>
            <a:defPPr>
              <a:defRPr kern="1200" smtId="4294967295"/>
            </a:defPPr>
          </a:lstStyle>
          <a:p>
            <a:r>
              <a:rPr lang="en-US" sz="2800" dirty="0">
                <a:latin typeface="Titillium Web" panose="00000500000000000000" pitchFamily="2" charset="0"/>
                <a:ea typeface="Open Sans" panose="020B0606030504020204" pitchFamily="34" charset="0"/>
                <a:cs typeface="Open Sans" panose="020B0606030504020204" pitchFamily="34" charset="0"/>
              </a:rPr>
              <a:t>ResNet is one of the most well-known models that has been pretrained on the ImageNet dataset. This experiment shows that it can also preforms well on 3D binary classification. This is likely because 3D ResNet is a deeper model which can learn more information about the features from the input data. In addition, I also implemented two more models </a:t>
            </a:r>
            <a:r>
              <a:rPr lang="en-US" sz="2800" dirty="0" err="1">
                <a:latin typeface="Titillium Web" panose="00000500000000000000" pitchFamily="2" charset="0"/>
                <a:ea typeface="Open Sans" panose="020B0606030504020204" pitchFamily="34" charset="0"/>
                <a:cs typeface="Open Sans" panose="020B0606030504020204" pitchFamily="34" charset="0"/>
              </a:rPr>
              <a:t>VNet</a:t>
            </a:r>
            <a:r>
              <a:rPr lang="en-US" sz="2800" dirty="0">
                <a:latin typeface="Titillium Web" panose="00000500000000000000" pitchFamily="2" charset="0"/>
                <a:ea typeface="Open Sans" panose="020B0606030504020204" pitchFamily="34" charset="0"/>
                <a:cs typeface="Open Sans" panose="020B0606030504020204" pitchFamily="34" charset="0"/>
              </a:rPr>
              <a:t> and </a:t>
            </a:r>
            <a:r>
              <a:rPr lang="en-US" sz="2800" dirty="0" err="1">
                <a:latin typeface="Titillium Web" panose="00000500000000000000" pitchFamily="2" charset="0"/>
                <a:ea typeface="Open Sans" panose="020B0606030504020204" pitchFamily="34" charset="0"/>
                <a:cs typeface="Open Sans" panose="020B0606030504020204" pitchFamily="34" charset="0"/>
              </a:rPr>
              <a:t>VoxelCNN</a:t>
            </a:r>
            <a:r>
              <a:rPr lang="en-US" sz="2800" dirty="0">
                <a:latin typeface="Titillium Web" panose="00000500000000000000" pitchFamily="2" charset="0"/>
                <a:ea typeface="Open Sans" panose="020B0606030504020204" pitchFamily="34" charset="0"/>
                <a:cs typeface="Open Sans" panose="020B0606030504020204" pitchFamily="34" charset="0"/>
              </a:rPr>
              <a:t> (in "models" directory). However, these models need more GPU memory which can’t run on my laptop. In conclusion, 3D ResNet model performs better than the 3D CNN model on this ink detection dataset. </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13807421"/>
            <a:ext cx="9857035" cy="16896933"/>
          </a:xfrm>
          <a:prstGeom prst="rect">
            <a:avLst/>
          </a:prstGeom>
          <a:noFill/>
        </p:spPr>
        <p:txBody>
          <a:bodyPr wrap="square" rtlCol="0">
            <a:spAutoFit/>
          </a:bodyPr>
          <a:lstStyle>
            <a:defPPr>
              <a:defRPr kern="1200" smtId="4294967295"/>
            </a:defPPr>
          </a:lstStyle>
          <a:p>
            <a:r>
              <a:rPr lang="en-US" sz="2600" dirty="0">
                <a:latin typeface="Titillium Web" panose="00000500000000000000" pitchFamily="2" charset="0"/>
                <a:ea typeface="Open Sans" panose="020B0606030504020204" pitchFamily="34" charset="0"/>
                <a:cs typeface="Open Sans" panose="020B0606030504020204" pitchFamily="34" charset="0"/>
              </a:rPr>
              <a:t>[1]. Chen, H., &amp; Bhanu, B. (2007). 3D free-form object recognition in range images using local surface patches. Pattern Recognition Letters, 28(10), 1252-1262.</a:t>
            </a:r>
          </a:p>
          <a:p>
            <a:r>
              <a:rPr lang="en-US" sz="2600" dirty="0">
                <a:latin typeface="Titillium Web" panose="00000500000000000000" pitchFamily="2" charset="0"/>
                <a:ea typeface="Open Sans" panose="020B0606030504020204" pitchFamily="34" charset="0"/>
                <a:cs typeface="Open Sans" panose="020B0606030504020204" pitchFamily="34" charset="0"/>
              </a:rPr>
              <a:t>[2]. Zhong, Y. (2009, September). Intrinsic shape signatures: A shape descriptor for 3D object recognition. In 2009 IEEE 12th international conference on computer vision workshops, ICCV workshops (pp. 689-696). IEEE.</a:t>
            </a:r>
          </a:p>
          <a:p>
            <a:r>
              <a:rPr lang="en-US" sz="2600" dirty="0">
                <a:latin typeface="Titillium Web" panose="00000500000000000000" pitchFamily="2" charset="0"/>
                <a:ea typeface="Open Sans" panose="020B0606030504020204" pitchFamily="34" charset="0"/>
                <a:cs typeface="Open Sans" panose="020B0606030504020204" pitchFamily="34" charset="0"/>
              </a:rPr>
              <a:t>[3]. </a:t>
            </a:r>
            <a:r>
              <a:rPr lang="en-US" sz="2600" dirty="0" err="1">
                <a:latin typeface="Titillium Web" panose="00000500000000000000" pitchFamily="2" charset="0"/>
                <a:ea typeface="Open Sans" panose="020B0606030504020204" pitchFamily="34" charset="0"/>
                <a:cs typeface="Open Sans" panose="020B0606030504020204" pitchFamily="34" charset="0"/>
              </a:rPr>
              <a:t>Rusu</a:t>
            </a:r>
            <a:r>
              <a:rPr lang="en-US" sz="2600" dirty="0">
                <a:latin typeface="Titillium Web" panose="00000500000000000000" pitchFamily="2" charset="0"/>
                <a:ea typeface="Open Sans" panose="020B0606030504020204" pitchFamily="34" charset="0"/>
                <a:cs typeface="Open Sans" panose="020B0606030504020204" pitchFamily="34" charset="0"/>
              </a:rPr>
              <a:t>, R. B., </a:t>
            </a:r>
            <a:r>
              <a:rPr lang="en-US" sz="2600" dirty="0" err="1">
                <a:latin typeface="Titillium Web" panose="00000500000000000000" pitchFamily="2" charset="0"/>
                <a:ea typeface="Open Sans" panose="020B0606030504020204" pitchFamily="34" charset="0"/>
                <a:cs typeface="Open Sans" panose="020B0606030504020204" pitchFamily="34" charset="0"/>
              </a:rPr>
              <a:t>Blodow</a:t>
            </a:r>
            <a:r>
              <a:rPr lang="en-US" sz="2600" dirty="0">
                <a:latin typeface="Titillium Web" panose="00000500000000000000" pitchFamily="2" charset="0"/>
                <a:ea typeface="Open Sans" panose="020B0606030504020204" pitchFamily="34" charset="0"/>
                <a:cs typeface="Open Sans" panose="020B0606030504020204" pitchFamily="34" charset="0"/>
              </a:rPr>
              <a:t>, N., </a:t>
            </a:r>
            <a:r>
              <a:rPr lang="en-US" sz="2600" dirty="0" err="1">
                <a:latin typeface="Titillium Web" panose="00000500000000000000" pitchFamily="2" charset="0"/>
                <a:ea typeface="Open Sans" panose="020B0606030504020204" pitchFamily="34" charset="0"/>
                <a:cs typeface="Open Sans" panose="020B0606030504020204" pitchFamily="34" charset="0"/>
              </a:rPr>
              <a:t>Marton</a:t>
            </a:r>
            <a:r>
              <a:rPr lang="en-US" sz="2600" dirty="0">
                <a:latin typeface="Titillium Web" panose="00000500000000000000" pitchFamily="2" charset="0"/>
                <a:ea typeface="Open Sans" panose="020B0606030504020204" pitchFamily="34" charset="0"/>
                <a:cs typeface="Open Sans" panose="020B0606030504020204" pitchFamily="34" charset="0"/>
              </a:rPr>
              <a:t>, Z. C., &amp; Beetz, M. (2008, September). Aligning point cloud views using persistent feature histograms. In 2008 IEEE/RSJ international conference on intelligent robots and systems (pp. 3384-3391). IEEE.</a:t>
            </a:r>
          </a:p>
          <a:p>
            <a:r>
              <a:rPr lang="en-US" sz="2600" dirty="0">
                <a:latin typeface="Titillium Web" panose="00000500000000000000" pitchFamily="2" charset="0"/>
                <a:ea typeface="Open Sans" panose="020B0606030504020204" pitchFamily="34" charset="0"/>
                <a:cs typeface="Open Sans" panose="020B0606030504020204" pitchFamily="34" charset="0"/>
              </a:rPr>
              <a:t>[4]. </a:t>
            </a:r>
            <a:r>
              <a:rPr lang="en-US" sz="2600" dirty="0" err="1">
                <a:latin typeface="Titillium Web" panose="00000500000000000000" pitchFamily="2" charset="0"/>
                <a:ea typeface="Open Sans" panose="020B0606030504020204" pitchFamily="34" charset="0"/>
                <a:cs typeface="Open Sans" panose="020B0606030504020204" pitchFamily="34" charset="0"/>
              </a:rPr>
              <a:t>Maturana</a:t>
            </a:r>
            <a:r>
              <a:rPr lang="en-US" sz="2600" dirty="0">
                <a:latin typeface="Titillium Web" panose="00000500000000000000" pitchFamily="2" charset="0"/>
                <a:ea typeface="Open Sans" panose="020B0606030504020204" pitchFamily="34" charset="0"/>
                <a:cs typeface="Open Sans" panose="020B0606030504020204" pitchFamily="34" charset="0"/>
              </a:rPr>
              <a:t>, Daniel, and Sebastian Scherer. "</a:t>
            </a:r>
            <a:r>
              <a:rPr lang="en-US" sz="2600" dirty="0" err="1">
                <a:latin typeface="Titillium Web" panose="00000500000000000000" pitchFamily="2" charset="0"/>
                <a:ea typeface="Open Sans" panose="020B0606030504020204" pitchFamily="34" charset="0"/>
                <a:cs typeface="Open Sans" panose="020B0606030504020204" pitchFamily="34" charset="0"/>
              </a:rPr>
              <a:t>Voxnet</a:t>
            </a:r>
            <a:r>
              <a:rPr lang="en-US" sz="2600" dirty="0">
                <a:latin typeface="Titillium Web" panose="00000500000000000000" pitchFamily="2" charset="0"/>
                <a:ea typeface="Open Sans" panose="020B0606030504020204" pitchFamily="34" charset="0"/>
                <a:cs typeface="Open Sans" panose="020B0606030504020204" pitchFamily="34" charset="0"/>
              </a:rPr>
              <a:t>: A 3d convolutional neural network for real-time object recognition." 2015 IEEE/RSJ international conference on intelligent robots and systems (IROS). IEEE, 2015.</a:t>
            </a:r>
          </a:p>
          <a:p>
            <a:r>
              <a:rPr lang="en-US" sz="2600" dirty="0">
                <a:latin typeface="Titillium Web" panose="00000500000000000000" pitchFamily="2" charset="0"/>
                <a:ea typeface="Open Sans" panose="020B0606030504020204" pitchFamily="34" charset="0"/>
                <a:cs typeface="Open Sans" panose="020B0606030504020204" pitchFamily="34" charset="0"/>
              </a:rPr>
              <a:t>[5]. </a:t>
            </a:r>
            <a:r>
              <a:rPr lang="en-US" sz="2600" dirty="0" err="1">
                <a:latin typeface="Titillium Web" panose="00000500000000000000" pitchFamily="2" charset="0"/>
                <a:ea typeface="Open Sans" panose="020B0606030504020204" pitchFamily="34" charset="0"/>
                <a:cs typeface="Open Sans" panose="020B0606030504020204" pitchFamily="34" charset="0"/>
              </a:rPr>
              <a:t>Çiçek</a:t>
            </a:r>
            <a:r>
              <a:rPr lang="en-US" sz="2600" dirty="0">
                <a:latin typeface="Titillium Web" panose="00000500000000000000" pitchFamily="2" charset="0"/>
                <a:ea typeface="Open Sans" panose="020B0606030504020204" pitchFamily="34" charset="0"/>
                <a:cs typeface="Open Sans" panose="020B0606030504020204" pitchFamily="34" charset="0"/>
              </a:rPr>
              <a:t>, Ö., Abdulkadir, A., </a:t>
            </a:r>
            <a:r>
              <a:rPr lang="en-US" sz="2600" dirty="0" err="1">
                <a:latin typeface="Titillium Web" panose="00000500000000000000" pitchFamily="2" charset="0"/>
                <a:ea typeface="Open Sans" panose="020B0606030504020204" pitchFamily="34" charset="0"/>
                <a:cs typeface="Open Sans" panose="020B0606030504020204" pitchFamily="34" charset="0"/>
              </a:rPr>
              <a:t>Lienkamp</a:t>
            </a:r>
            <a:r>
              <a:rPr lang="en-US" sz="2600" dirty="0">
                <a:latin typeface="Titillium Web" panose="00000500000000000000" pitchFamily="2" charset="0"/>
                <a:ea typeface="Open Sans" panose="020B0606030504020204" pitchFamily="34" charset="0"/>
                <a:cs typeface="Open Sans" panose="020B0606030504020204" pitchFamily="34" charset="0"/>
              </a:rPr>
              <a:t>, S. S., </a:t>
            </a:r>
            <a:r>
              <a:rPr lang="en-US" sz="2600" dirty="0" err="1">
                <a:latin typeface="Titillium Web" panose="00000500000000000000" pitchFamily="2" charset="0"/>
                <a:ea typeface="Open Sans" panose="020B0606030504020204" pitchFamily="34" charset="0"/>
                <a:cs typeface="Open Sans" panose="020B0606030504020204" pitchFamily="34" charset="0"/>
              </a:rPr>
              <a:t>Brox</a:t>
            </a:r>
            <a:r>
              <a:rPr lang="en-US" sz="2600" dirty="0">
                <a:latin typeface="Titillium Web" panose="00000500000000000000" pitchFamily="2" charset="0"/>
                <a:ea typeface="Open Sans" panose="020B0606030504020204" pitchFamily="34" charset="0"/>
                <a:cs typeface="Open Sans" panose="020B0606030504020204" pitchFamily="34" charset="0"/>
              </a:rPr>
              <a:t>, T., &amp; </a:t>
            </a:r>
            <a:r>
              <a:rPr lang="en-US" sz="2600" dirty="0" err="1">
                <a:latin typeface="Titillium Web" panose="00000500000000000000" pitchFamily="2" charset="0"/>
                <a:ea typeface="Open Sans" panose="020B0606030504020204" pitchFamily="34" charset="0"/>
                <a:cs typeface="Open Sans" panose="020B0606030504020204" pitchFamily="34" charset="0"/>
              </a:rPr>
              <a:t>Ronneberger</a:t>
            </a:r>
            <a:r>
              <a:rPr lang="en-US" sz="2600" dirty="0">
                <a:latin typeface="Titillium Web" panose="00000500000000000000" pitchFamily="2" charset="0"/>
                <a:ea typeface="Open Sans" panose="020B0606030504020204" pitchFamily="34" charset="0"/>
                <a:cs typeface="Open Sans" panose="020B0606030504020204" pitchFamily="34" charset="0"/>
              </a:rPr>
              <a:t>, O. (2016). 3D U-Net: learning dense volumetric segmentation from sparse annotation. In Medical Image Computing and Computer-Assisted Intervention–MICCAI 2016: 19th International Conference, Athens, Greece, October 17-21, 2016, Proceedings, Part II 19 (pp. 424-432). Springer International Publishing.</a:t>
            </a:r>
          </a:p>
          <a:p>
            <a:r>
              <a:rPr lang="en-US" sz="2600" dirty="0">
                <a:latin typeface="Titillium Web" panose="00000500000000000000" pitchFamily="2" charset="0"/>
                <a:ea typeface="Open Sans" panose="020B0606030504020204" pitchFamily="34" charset="0"/>
                <a:cs typeface="Open Sans" panose="020B0606030504020204" pitchFamily="34" charset="0"/>
              </a:rPr>
              <a:t>[6]. </a:t>
            </a:r>
            <a:r>
              <a:rPr lang="en-US" sz="2600" dirty="0" err="1">
                <a:latin typeface="Titillium Web" panose="00000500000000000000" pitchFamily="2" charset="0"/>
                <a:ea typeface="Open Sans" panose="020B0606030504020204" pitchFamily="34" charset="0"/>
                <a:cs typeface="Open Sans" panose="020B0606030504020204" pitchFamily="34" charset="0"/>
              </a:rPr>
              <a:t>Milletari</a:t>
            </a:r>
            <a:r>
              <a:rPr lang="en-US" sz="2600" dirty="0">
                <a:latin typeface="Titillium Web" panose="00000500000000000000" pitchFamily="2" charset="0"/>
                <a:ea typeface="Open Sans" panose="020B0606030504020204" pitchFamily="34" charset="0"/>
                <a:cs typeface="Open Sans" panose="020B0606030504020204" pitchFamily="34" charset="0"/>
              </a:rPr>
              <a:t>, Fausto, Nassir </a:t>
            </a:r>
            <a:r>
              <a:rPr lang="en-US" sz="2600" dirty="0" err="1">
                <a:latin typeface="Titillium Web" panose="00000500000000000000" pitchFamily="2" charset="0"/>
                <a:ea typeface="Open Sans" panose="020B0606030504020204" pitchFamily="34" charset="0"/>
                <a:cs typeface="Open Sans" panose="020B0606030504020204" pitchFamily="34" charset="0"/>
              </a:rPr>
              <a:t>Navab</a:t>
            </a:r>
            <a:r>
              <a:rPr lang="en-US" sz="2600" dirty="0">
                <a:latin typeface="Titillium Web" panose="00000500000000000000" pitchFamily="2" charset="0"/>
                <a:ea typeface="Open Sans" panose="020B0606030504020204" pitchFamily="34" charset="0"/>
                <a:cs typeface="Open Sans" panose="020B0606030504020204" pitchFamily="34" charset="0"/>
              </a:rPr>
              <a:t>, and </a:t>
            </a:r>
            <a:r>
              <a:rPr lang="en-US" sz="2600" dirty="0" err="1">
                <a:latin typeface="Titillium Web" panose="00000500000000000000" pitchFamily="2" charset="0"/>
                <a:ea typeface="Open Sans" panose="020B0606030504020204" pitchFamily="34" charset="0"/>
                <a:cs typeface="Open Sans" panose="020B0606030504020204" pitchFamily="34" charset="0"/>
              </a:rPr>
              <a:t>Seyed</a:t>
            </a:r>
            <a:r>
              <a:rPr lang="en-US" sz="2600" dirty="0">
                <a:latin typeface="Titillium Web" panose="00000500000000000000" pitchFamily="2" charset="0"/>
                <a:ea typeface="Open Sans" panose="020B0606030504020204" pitchFamily="34" charset="0"/>
                <a:cs typeface="Open Sans" panose="020B0606030504020204" pitchFamily="34" charset="0"/>
              </a:rPr>
              <a:t>-Ahmad Ahmadi. "V-net: Fully convolutional neural networks for volumetric medical image segmentation." 2016 fourth international conference on 3D vision (3DV). </a:t>
            </a:r>
            <a:r>
              <a:rPr lang="en-US" sz="2600" dirty="0" err="1">
                <a:latin typeface="Titillium Web" panose="00000500000000000000" pitchFamily="2" charset="0"/>
                <a:ea typeface="Open Sans" panose="020B0606030504020204" pitchFamily="34" charset="0"/>
                <a:cs typeface="Open Sans" panose="020B0606030504020204" pitchFamily="34" charset="0"/>
              </a:rPr>
              <a:t>Ieee</a:t>
            </a:r>
            <a:r>
              <a:rPr lang="en-US" sz="2600" dirty="0">
                <a:latin typeface="Titillium Web" panose="00000500000000000000" pitchFamily="2" charset="0"/>
                <a:ea typeface="Open Sans" panose="020B0606030504020204" pitchFamily="34" charset="0"/>
                <a:cs typeface="Open Sans" panose="020B0606030504020204" pitchFamily="34" charset="0"/>
              </a:rPr>
              <a:t>, 2016.</a:t>
            </a:r>
          </a:p>
          <a:p>
            <a:r>
              <a:rPr lang="en-US" sz="2600" dirty="0">
                <a:latin typeface="Titillium Web" panose="00000500000000000000" pitchFamily="2" charset="0"/>
                <a:ea typeface="Open Sans" panose="020B0606030504020204" pitchFamily="34" charset="0"/>
                <a:cs typeface="Open Sans" panose="020B0606030504020204" pitchFamily="34" charset="0"/>
              </a:rPr>
              <a:t>[7]. Qi, C. R., </a:t>
            </a:r>
            <a:r>
              <a:rPr lang="en-US" sz="2600" dirty="0" err="1">
                <a:latin typeface="Titillium Web" panose="00000500000000000000" pitchFamily="2" charset="0"/>
                <a:ea typeface="Open Sans" panose="020B0606030504020204" pitchFamily="34" charset="0"/>
                <a:cs typeface="Open Sans" panose="020B0606030504020204" pitchFamily="34" charset="0"/>
              </a:rPr>
              <a:t>Su</a:t>
            </a:r>
            <a:r>
              <a:rPr lang="en-US" sz="2600" dirty="0">
                <a:latin typeface="Titillium Web" panose="00000500000000000000" pitchFamily="2" charset="0"/>
                <a:ea typeface="Open Sans" panose="020B0606030504020204" pitchFamily="34" charset="0"/>
                <a:cs typeface="Open Sans" panose="020B0606030504020204" pitchFamily="34" charset="0"/>
              </a:rPr>
              <a:t>, H., Mo, K., &amp; </a:t>
            </a:r>
            <a:r>
              <a:rPr lang="en-US" sz="2600" dirty="0" err="1">
                <a:latin typeface="Titillium Web" panose="00000500000000000000" pitchFamily="2" charset="0"/>
                <a:ea typeface="Open Sans" panose="020B0606030504020204" pitchFamily="34" charset="0"/>
                <a:cs typeface="Open Sans" panose="020B0606030504020204" pitchFamily="34" charset="0"/>
              </a:rPr>
              <a:t>Guibas</a:t>
            </a:r>
            <a:r>
              <a:rPr lang="en-US" sz="2600" dirty="0">
                <a:latin typeface="Titillium Web" panose="00000500000000000000" pitchFamily="2" charset="0"/>
                <a:ea typeface="Open Sans" panose="020B0606030504020204" pitchFamily="34" charset="0"/>
                <a:cs typeface="Open Sans" panose="020B0606030504020204" pitchFamily="34" charset="0"/>
              </a:rPr>
              <a:t>, L. J. (2017). </a:t>
            </a:r>
            <a:r>
              <a:rPr lang="en-US" sz="2600" dirty="0" err="1">
                <a:latin typeface="Titillium Web" panose="00000500000000000000" pitchFamily="2" charset="0"/>
                <a:ea typeface="Open Sans" panose="020B0606030504020204" pitchFamily="34" charset="0"/>
                <a:cs typeface="Open Sans" panose="020B0606030504020204" pitchFamily="34" charset="0"/>
              </a:rPr>
              <a:t>Pointnet</a:t>
            </a:r>
            <a:r>
              <a:rPr lang="en-US" sz="2600" dirty="0">
                <a:latin typeface="Titillium Web" panose="00000500000000000000" pitchFamily="2" charset="0"/>
                <a:ea typeface="Open Sans" panose="020B0606030504020204" pitchFamily="34" charset="0"/>
                <a:cs typeface="Open Sans" panose="020B0606030504020204" pitchFamily="34" charset="0"/>
              </a:rPr>
              <a:t>: Deep learning on point sets for 3d classification and segmentation. In Proceedings of the IEEE conference on computer vision and pattern recognition (pp. 652-660).</a:t>
            </a:r>
          </a:p>
          <a:p>
            <a:r>
              <a:rPr lang="en-US" sz="2600" dirty="0">
                <a:latin typeface="Titillium Web" panose="00000500000000000000" pitchFamily="2" charset="0"/>
                <a:ea typeface="Open Sans" panose="020B0606030504020204" pitchFamily="34" charset="0"/>
                <a:cs typeface="Open Sans" panose="020B0606030504020204" pitchFamily="34" charset="0"/>
              </a:rPr>
              <a:t>[8]. Qi, C. R., Yi, L., </a:t>
            </a:r>
            <a:r>
              <a:rPr lang="en-US" sz="2600" dirty="0" err="1">
                <a:latin typeface="Titillium Web" panose="00000500000000000000" pitchFamily="2" charset="0"/>
                <a:ea typeface="Open Sans" panose="020B0606030504020204" pitchFamily="34" charset="0"/>
                <a:cs typeface="Open Sans" panose="020B0606030504020204" pitchFamily="34" charset="0"/>
              </a:rPr>
              <a:t>Su</a:t>
            </a:r>
            <a:r>
              <a:rPr lang="en-US" sz="2600" dirty="0">
                <a:latin typeface="Titillium Web" panose="00000500000000000000" pitchFamily="2" charset="0"/>
                <a:ea typeface="Open Sans" panose="020B0606030504020204" pitchFamily="34" charset="0"/>
                <a:cs typeface="Open Sans" panose="020B0606030504020204" pitchFamily="34" charset="0"/>
              </a:rPr>
              <a:t>, H., &amp; </a:t>
            </a:r>
            <a:r>
              <a:rPr lang="en-US" sz="2600" dirty="0" err="1">
                <a:latin typeface="Titillium Web" panose="00000500000000000000" pitchFamily="2" charset="0"/>
                <a:ea typeface="Open Sans" panose="020B0606030504020204" pitchFamily="34" charset="0"/>
                <a:cs typeface="Open Sans" panose="020B0606030504020204" pitchFamily="34" charset="0"/>
              </a:rPr>
              <a:t>Guibas</a:t>
            </a:r>
            <a:r>
              <a:rPr lang="en-US" sz="2600" dirty="0">
                <a:latin typeface="Titillium Web" panose="00000500000000000000" pitchFamily="2" charset="0"/>
                <a:ea typeface="Open Sans" panose="020B0606030504020204" pitchFamily="34" charset="0"/>
                <a:cs typeface="Open Sans" panose="020B0606030504020204" pitchFamily="34" charset="0"/>
              </a:rPr>
              <a:t>, L. J. (2017). </a:t>
            </a:r>
            <a:r>
              <a:rPr lang="en-US" sz="2600" dirty="0" err="1">
                <a:latin typeface="Titillium Web" panose="00000500000000000000" pitchFamily="2" charset="0"/>
                <a:ea typeface="Open Sans" panose="020B0606030504020204" pitchFamily="34" charset="0"/>
                <a:cs typeface="Open Sans" panose="020B0606030504020204" pitchFamily="34" charset="0"/>
              </a:rPr>
              <a:t>Pointnet</a:t>
            </a:r>
            <a:r>
              <a:rPr lang="en-US" sz="2600" dirty="0">
                <a:latin typeface="Titillium Web" panose="00000500000000000000" pitchFamily="2" charset="0"/>
                <a:ea typeface="Open Sans" panose="020B0606030504020204" pitchFamily="34" charset="0"/>
                <a:cs typeface="Open Sans" panose="020B0606030504020204" pitchFamily="34" charset="0"/>
              </a:rPr>
              <a:t>++: Deep hierarchical feature learning on point sets in a metric space. Advances in neural information processing systems, 30.</a:t>
            </a:r>
          </a:p>
          <a:p>
            <a:r>
              <a:rPr lang="en-US" sz="2600" dirty="0">
                <a:latin typeface="Titillium Web" panose="00000500000000000000" pitchFamily="2" charset="0"/>
                <a:ea typeface="Open Sans" panose="020B0606030504020204" pitchFamily="34" charset="0"/>
                <a:cs typeface="Open Sans" panose="020B0606030504020204" pitchFamily="34" charset="0"/>
              </a:rPr>
              <a:t>[9]. Kaul, Chaitanya, Nick Pears, and Suresh </a:t>
            </a:r>
            <a:r>
              <a:rPr lang="en-US" sz="2600" dirty="0" err="1">
                <a:latin typeface="Titillium Web" panose="00000500000000000000" pitchFamily="2" charset="0"/>
                <a:ea typeface="Open Sans" panose="020B0606030504020204" pitchFamily="34" charset="0"/>
                <a:cs typeface="Open Sans" panose="020B0606030504020204" pitchFamily="34" charset="0"/>
              </a:rPr>
              <a:t>Manandhar</a:t>
            </a:r>
            <a:r>
              <a:rPr lang="en-US" sz="2600" dirty="0">
                <a:latin typeface="Titillium Web" panose="00000500000000000000" pitchFamily="2" charset="0"/>
                <a:ea typeface="Open Sans" panose="020B0606030504020204" pitchFamily="34" charset="0"/>
                <a:cs typeface="Open Sans" panose="020B0606030504020204" pitchFamily="34" charset="0"/>
              </a:rPr>
              <a:t>. "</a:t>
            </a:r>
            <a:r>
              <a:rPr lang="en-US" sz="2600" dirty="0" err="1">
                <a:latin typeface="Titillium Web" panose="00000500000000000000" pitchFamily="2" charset="0"/>
                <a:ea typeface="Open Sans" panose="020B0606030504020204" pitchFamily="34" charset="0"/>
                <a:cs typeface="Open Sans" panose="020B0606030504020204" pitchFamily="34" charset="0"/>
              </a:rPr>
              <a:t>FatNet</a:t>
            </a:r>
            <a:r>
              <a:rPr lang="en-US" sz="2600" dirty="0">
                <a:latin typeface="Titillium Web" panose="00000500000000000000" pitchFamily="2" charset="0"/>
                <a:ea typeface="Open Sans" panose="020B0606030504020204" pitchFamily="34" charset="0"/>
                <a:cs typeface="Open Sans" panose="020B0606030504020204" pitchFamily="34" charset="0"/>
              </a:rPr>
              <a:t>: A feature-attentive network for 3D point cloud processing." 2020 25th International conference on pattern recognition (ICPR). IEEE, 2021.</a:t>
            </a:r>
          </a:p>
          <a:p>
            <a:r>
              <a:rPr lang="en-US" sz="2600" dirty="0">
                <a:latin typeface="Titillium Web" panose="00000500000000000000" pitchFamily="2" charset="0"/>
                <a:ea typeface="Open Sans" panose="020B0606030504020204" pitchFamily="34" charset="0"/>
                <a:cs typeface="Open Sans" panose="020B0606030504020204" pitchFamily="34" charset="0"/>
              </a:rPr>
              <a:t>[10]. Tran, D., Wang, H., </a:t>
            </a:r>
            <a:r>
              <a:rPr lang="en-US" sz="2600" dirty="0" err="1">
                <a:latin typeface="Titillium Web" panose="00000500000000000000" pitchFamily="2" charset="0"/>
                <a:ea typeface="Open Sans" panose="020B0606030504020204" pitchFamily="34" charset="0"/>
                <a:cs typeface="Open Sans" panose="020B0606030504020204" pitchFamily="34" charset="0"/>
              </a:rPr>
              <a:t>Torresani</a:t>
            </a:r>
            <a:r>
              <a:rPr lang="en-US" sz="2600" dirty="0">
                <a:latin typeface="Titillium Web" panose="00000500000000000000" pitchFamily="2" charset="0"/>
                <a:ea typeface="Open Sans" panose="020B0606030504020204" pitchFamily="34" charset="0"/>
                <a:cs typeface="Open Sans" panose="020B0606030504020204" pitchFamily="34" charset="0"/>
              </a:rPr>
              <a:t>, L., Ray, J., </a:t>
            </a:r>
            <a:r>
              <a:rPr lang="en-US" sz="2600" dirty="0" err="1">
                <a:latin typeface="Titillium Web" panose="00000500000000000000" pitchFamily="2" charset="0"/>
                <a:ea typeface="Open Sans" panose="020B0606030504020204" pitchFamily="34" charset="0"/>
                <a:cs typeface="Open Sans" panose="020B0606030504020204" pitchFamily="34" charset="0"/>
              </a:rPr>
              <a:t>LeCun</a:t>
            </a:r>
            <a:r>
              <a:rPr lang="en-US" sz="2600" dirty="0">
                <a:latin typeface="Titillium Web" panose="00000500000000000000" pitchFamily="2" charset="0"/>
                <a:ea typeface="Open Sans" panose="020B0606030504020204" pitchFamily="34" charset="0"/>
                <a:cs typeface="Open Sans" panose="020B0606030504020204" pitchFamily="34" charset="0"/>
              </a:rPr>
              <a:t>, Y., &amp; </a:t>
            </a:r>
            <a:r>
              <a:rPr lang="en-US" sz="2600" dirty="0" err="1">
                <a:latin typeface="Titillium Web" panose="00000500000000000000" pitchFamily="2" charset="0"/>
                <a:ea typeface="Open Sans" panose="020B0606030504020204" pitchFamily="34" charset="0"/>
                <a:cs typeface="Open Sans" panose="020B0606030504020204" pitchFamily="34" charset="0"/>
              </a:rPr>
              <a:t>Paluri</a:t>
            </a:r>
            <a:r>
              <a:rPr lang="en-US" sz="2600" dirty="0">
                <a:latin typeface="Titillium Web" panose="00000500000000000000" pitchFamily="2" charset="0"/>
                <a:ea typeface="Open Sans" panose="020B0606030504020204" pitchFamily="34" charset="0"/>
                <a:cs typeface="Open Sans" panose="020B0606030504020204" pitchFamily="34" charset="0"/>
              </a:rPr>
              <a:t>, M. (2018). A closer look at spatiotemporal convolutions for action recognition. In Proceedings of the IEEE conference on Computer Vision and Pattern Recognition (pp. 6450-6459).</a:t>
            </a:r>
          </a:p>
          <a:p>
            <a:r>
              <a:rPr lang="en-US" sz="2600" dirty="0">
                <a:latin typeface="Titillium Web" panose="00000500000000000000" pitchFamily="2" charset="0"/>
                <a:ea typeface="Open Sans" panose="020B0606030504020204" pitchFamily="34" charset="0"/>
                <a:cs typeface="Open Sans" panose="020B0606030504020204" pitchFamily="34" charset="0"/>
              </a:rPr>
              <a:t>[11]. He, K., Zhang, X., Ren, S., &amp; Sun, J. (2016). Deep residual learning for image recognition. In Proceedings of the IEEE conference on computer vision and pattern recognition (pp. 770-778).</a:t>
            </a:r>
          </a:p>
        </p:txBody>
      </p:sp>
      <p:pic>
        <p:nvPicPr>
          <p:cNvPr id="1030" name="Picture 6" descr="https://creativeservices.gwu.edu/sites/g/files/zaxdzs2746/f/downloads/gw_primary_2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6">
            <a:extLst>
              <a:ext uri="{FF2B5EF4-FFF2-40B4-BE49-F238E27FC236}">
                <a16:creationId xmlns:a16="http://schemas.microsoft.com/office/drawing/2014/main" id="{A029821B-0BA1-2599-3499-11B7A7B072A6}"/>
              </a:ext>
            </a:extLst>
          </p:cNvPr>
          <p:cNvSpPr txBox="1">
            <a:spLocks noChangeArrowheads="1"/>
          </p:cNvSpPr>
          <p:nvPr/>
        </p:nvSpPr>
        <p:spPr bwMode="auto">
          <a:xfrm>
            <a:off x="11521440" y="18752014"/>
            <a:ext cx="10058400" cy="6601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dirty="0">
                <a:latin typeface="Titillium Web" panose="00000500000000000000" pitchFamily="2" charset="0"/>
                <a:ea typeface="Open Sans" panose="020B0606030504020204" pitchFamily="34" charset="0"/>
                <a:cs typeface="Open Sans" panose="020B0606030504020204" pitchFamily="34" charset="0"/>
              </a:rPr>
              <a:t>3D ResNet:</a:t>
            </a:r>
          </a:p>
          <a:p>
            <a:r>
              <a:rPr lang="en-US" sz="2800" dirty="0">
                <a:latin typeface="Titillium Web" panose="00000500000000000000" pitchFamily="2" charset="0"/>
                <a:ea typeface="Open Sans" panose="020B0606030504020204" pitchFamily="34" charset="0"/>
                <a:cs typeface="Open Sans" panose="020B0606030504020204" pitchFamily="34" charset="0"/>
              </a:rPr>
              <a:t>3D ResNet (R3D) proposed by Tran et al. [10] is a popular 3D CNN architecture that extends the concept of 2D convolutional layers to 3D. It was originally proposed for video classification and action recognition which extracted from video clips. The original model only has R3D-18 and R3D-34 corresponding to ResNet18 and ResNet34. In my experiment, I extended R3D to R3D-50 which is similar to ResNet50 proposed by K. He et al. [11]. Every layer consists of bottleneck blocks shown in Figure 2. Each block is a stack of three layers, including 1×1×1, 3×3×3, 1×1×1 3D convolution layers, and has a shortcut directly links the input and output. The shortcut permits linear transformation for the information of every trained neural network, which means the performance will not degrade as the number of layers increases. The architecture of the model is shown in Table 1.</a:t>
            </a:r>
          </a:p>
        </p:txBody>
      </p:sp>
      <p:grpSp>
        <p:nvGrpSpPr>
          <p:cNvPr id="4" name="组合 3">
            <a:extLst>
              <a:ext uri="{FF2B5EF4-FFF2-40B4-BE49-F238E27FC236}">
                <a16:creationId xmlns:a16="http://schemas.microsoft.com/office/drawing/2014/main" id="{AE2D95E3-7F86-5CAD-047F-9842B2798874}"/>
              </a:ext>
            </a:extLst>
          </p:cNvPr>
          <p:cNvGrpSpPr/>
          <p:nvPr/>
        </p:nvGrpSpPr>
        <p:grpSpPr>
          <a:xfrm>
            <a:off x="14292680" y="12537230"/>
            <a:ext cx="4211282" cy="6125156"/>
            <a:chOff x="0" y="0"/>
            <a:chExt cx="3514090" cy="5111115"/>
          </a:xfrm>
        </p:grpSpPr>
        <p:pic>
          <p:nvPicPr>
            <p:cNvPr id="5" name="图片 4">
              <a:extLst>
                <a:ext uri="{FF2B5EF4-FFF2-40B4-BE49-F238E27FC236}">
                  <a16:creationId xmlns:a16="http://schemas.microsoft.com/office/drawing/2014/main" id="{8E778E82-6DBC-A5EB-78B6-36A310D44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514090" cy="4854575"/>
            </a:xfrm>
            <a:prstGeom prst="rect">
              <a:avLst/>
            </a:prstGeom>
          </p:spPr>
        </p:pic>
        <p:sp>
          <p:nvSpPr>
            <p:cNvPr id="6" name="文本框 1">
              <a:extLst>
                <a:ext uri="{FF2B5EF4-FFF2-40B4-BE49-F238E27FC236}">
                  <a16:creationId xmlns:a16="http://schemas.microsoft.com/office/drawing/2014/main" id="{E7666E0E-2BBD-ECEB-6261-CF4E6BA15FD9}"/>
                </a:ext>
              </a:extLst>
            </p:cNvPr>
            <p:cNvSpPr txBox="1"/>
            <p:nvPr/>
          </p:nvSpPr>
          <p:spPr>
            <a:xfrm>
              <a:off x="0" y="4912995"/>
              <a:ext cx="3514090" cy="19812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1000" u="sng" kern="100">
                  <a:solidFill>
                    <a:srgbClr val="0563C1"/>
                  </a:solidFill>
                  <a:effectLst/>
                  <a:latin typeface="等线 Light" panose="02010600030101010101" pitchFamily="2" charset="-122"/>
                  <a:ea typeface="等线 Light" panose="02010600030101010101" pitchFamily="2" charset="-122"/>
                  <a:cs typeface="Times New Roman" panose="02020603050405020304" pitchFamily="18" charset="0"/>
                </a:rPr>
                <a:t>Figure </a:t>
              </a:r>
              <a:r>
                <a:rPr lang="en-US" sz="1000" kern="100">
                  <a:effectLst/>
                  <a:latin typeface="等线 Light" panose="02010600030101010101" pitchFamily="2" charset="-122"/>
                  <a:ea typeface="等线 Light" panose="02010600030101010101" pitchFamily="2" charset="-122"/>
                  <a:cs typeface="Times New Roman" panose="02020603050405020304" pitchFamily="18" charset="0"/>
                </a:rPr>
                <a:t>1 3D CNN</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2ECB7A82-486D-71CF-14DE-10D4CDD07144}"/>
              </a:ext>
            </a:extLst>
          </p:cNvPr>
          <p:cNvGrpSpPr/>
          <p:nvPr/>
        </p:nvGrpSpPr>
        <p:grpSpPr>
          <a:xfrm>
            <a:off x="17537748" y="25211103"/>
            <a:ext cx="2971676" cy="5864708"/>
            <a:chOff x="0" y="0"/>
            <a:chExt cx="1475740" cy="2912110"/>
          </a:xfrm>
        </p:grpSpPr>
        <p:pic>
          <p:nvPicPr>
            <p:cNvPr id="8" name="图片 7">
              <a:extLst>
                <a:ext uri="{FF2B5EF4-FFF2-40B4-BE49-F238E27FC236}">
                  <a16:creationId xmlns:a16="http://schemas.microsoft.com/office/drawing/2014/main" id="{65C43678-B7B7-6146-FC4D-48F661C2ED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281" y="0"/>
              <a:ext cx="1135380" cy="2650490"/>
            </a:xfrm>
            <a:prstGeom prst="rect">
              <a:avLst/>
            </a:prstGeom>
          </p:spPr>
        </p:pic>
        <p:sp>
          <p:nvSpPr>
            <p:cNvPr id="9" name="文本框 1">
              <a:extLst>
                <a:ext uri="{FF2B5EF4-FFF2-40B4-BE49-F238E27FC236}">
                  <a16:creationId xmlns:a16="http://schemas.microsoft.com/office/drawing/2014/main" id="{7D08FFD7-389F-64C8-3351-AB65F557C32C}"/>
                </a:ext>
              </a:extLst>
            </p:cNvPr>
            <p:cNvSpPr txBox="1"/>
            <p:nvPr/>
          </p:nvSpPr>
          <p:spPr>
            <a:xfrm>
              <a:off x="0" y="2713990"/>
              <a:ext cx="1475740" cy="19812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r>
                <a:rPr lang="en-US" sz="1000" u="sng" kern="100">
                  <a:solidFill>
                    <a:srgbClr val="0563C1"/>
                  </a:solidFill>
                  <a:effectLst/>
                  <a:latin typeface="等线 Light" panose="02010600030101010101" pitchFamily="2" charset="-122"/>
                  <a:ea typeface="等线 Light" panose="02010600030101010101" pitchFamily="2" charset="-122"/>
                  <a:cs typeface="Times New Roman" panose="02020603050405020304" pitchFamily="18" charset="0"/>
                </a:rPr>
                <a:t>Figure </a:t>
              </a:r>
              <a:r>
                <a:rPr lang="en-US" sz="1000" kern="100">
                  <a:effectLst/>
                  <a:latin typeface="等线 Light" panose="02010600030101010101" pitchFamily="2" charset="-122"/>
                  <a:ea typeface="等线 Light" panose="02010600030101010101" pitchFamily="2" charset="-122"/>
                  <a:cs typeface="Times New Roman" panose="02020603050405020304" pitchFamily="18" charset="0"/>
                </a:rPr>
                <a:t>2 3D bottleneck</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graphicFrame>
            <p:nvGraphicFramePr>
              <p:cNvPr id="10" name="表格 9">
                <a:extLst>
                  <a:ext uri="{FF2B5EF4-FFF2-40B4-BE49-F238E27FC236}">
                    <a16:creationId xmlns:a16="http://schemas.microsoft.com/office/drawing/2014/main" id="{7B82C4FE-4085-F95D-2F6D-00D2ADB15B75}"/>
                  </a:ext>
                </a:extLst>
              </p:cNvPr>
              <p:cNvGraphicFramePr>
                <a:graphicFrameLocks noGrp="1"/>
              </p:cNvGraphicFramePr>
              <p:nvPr>
                <p:extLst>
                  <p:ext uri="{D42A27DB-BD31-4B8C-83A1-F6EECF244321}">
                    <p14:modId xmlns:p14="http://schemas.microsoft.com/office/powerpoint/2010/main" val="3875928956"/>
                  </p:ext>
                </p:extLst>
              </p:nvPr>
            </p:nvGraphicFramePr>
            <p:xfrm>
              <a:off x="12591854" y="25336446"/>
              <a:ext cx="4539370" cy="5614022"/>
            </p:xfrm>
            <a:graphic>
              <a:graphicData uri="http://schemas.openxmlformats.org/drawingml/2006/table">
                <a:tbl>
                  <a:tblPr firstRow="1" firstCol="1" bandRow="1">
                    <a:tableStyleId>{5C22544A-7EE6-4342-B048-85BDC9FD1C3A}</a:tableStyleId>
                  </a:tblPr>
                  <a:tblGrid>
                    <a:gridCol w="1955276">
                      <a:extLst>
                        <a:ext uri="{9D8B030D-6E8A-4147-A177-3AD203B41FA5}">
                          <a16:colId xmlns:a16="http://schemas.microsoft.com/office/drawing/2014/main" val="3577052344"/>
                        </a:ext>
                      </a:extLst>
                    </a:gridCol>
                    <a:gridCol w="2584094">
                      <a:extLst>
                        <a:ext uri="{9D8B030D-6E8A-4147-A177-3AD203B41FA5}">
                          <a16:colId xmlns:a16="http://schemas.microsoft.com/office/drawing/2014/main" val="1728276124"/>
                        </a:ext>
                      </a:extLst>
                    </a:gridCol>
                  </a:tblGrid>
                  <a:tr h="343070">
                    <a:tc>
                      <a:txBody>
                        <a:bodyPr/>
                        <a:lstStyle/>
                        <a:p>
                          <a:pPr algn="ctr">
                            <a:lnSpc>
                              <a:spcPts val="2000"/>
                            </a:lnSpc>
                          </a:pPr>
                          <a:r>
                            <a:rPr lang="en-US" sz="1800" kern="100">
                              <a:effectLst/>
                            </a:rPr>
                            <a:t>layer name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lnSpc>
                              <a:spcPts val="2000"/>
                            </a:lnSpc>
                          </a:pPr>
                          <a:r>
                            <a:rPr lang="en-US" sz="1800" kern="100">
                              <a:effectLst/>
                            </a:rPr>
                            <a:t>R3D-50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1090887946"/>
                      </a:ext>
                    </a:extLst>
                  </a:tr>
                  <a:tr h="715741">
                    <a:tc>
                      <a:txBody>
                        <a:bodyPr/>
                        <a:lstStyle/>
                        <a:p>
                          <a:pPr algn="ctr">
                            <a:lnSpc>
                              <a:spcPts val="2000"/>
                            </a:lnSpc>
                          </a:pPr>
                          <a:r>
                            <a:rPr lang="en-US" sz="1800" kern="100">
                              <a:effectLst/>
                            </a:rPr>
                            <a:t>conv1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lnSpc>
                              <a:spcPts val="2000"/>
                            </a:lnSpc>
                          </a:pPr>
                          <a:r>
                            <a:rPr lang="en-US" sz="1800" kern="100">
                              <a:effectLst/>
                            </a:rPr>
                            <a:t>3</a:t>
                          </a:r>
                          <a:r>
                            <a:rPr lang="zh-CN" sz="1800" kern="100">
                              <a:effectLst/>
                            </a:rPr>
                            <a:t>×</a:t>
                          </a:r>
                          <a:r>
                            <a:rPr lang="en-US" sz="1800" kern="100">
                              <a:effectLst/>
                            </a:rPr>
                            <a:t>7</a:t>
                          </a:r>
                          <a:r>
                            <a:rPr lang="zh-CN" sz="1800" kern="100">
                              <a:effectLst/>
                            </a:rPr>
                            <a:t>×</a:t>
                          </a:r>
                          <a:r>
                            <a:rPr lang="en-US" sz="1800" kern="100">
                              <a:effectLst/>
                            </a:rPr>
                            <a:t>7, 64, stride 1</a:t>
                          </a:r>
                          <a:r>
                            <a:rPr lang="zh-CN" sz="1800" kern="100">
                              <a:effectLst/>
                            </a:rPr>
                            <a:t>×</a:t>
                          </a:r>
                          <a:r>
                            <a:rPr lang="en-US" sz="1800" kern="100">
                              <a:effectLst/>
                            </a:rPr>
                            <a:t>2</a:t>
                          </a:r>
                          <a:r>
                            <a:rPr lang="zh-CN" sz="1800" kern="100">
                              <a:effectLst/>
                            </a:rPr>
                            <a:t>×</a:t>
                          </a:r>
                          <a:r>
                            <a:rPr lang="en-US" sz="1800" kern="1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4209713650"/>
                      </a:ext>
                    </a:extLst>
                  </a:tr>
                  <a:tr h="1060600">
                    <a:tc>
                      <a:txBody>
                        <a:bodyPr/>
                        <a:lstStyle/>
                        <a:p>
                          <a:pPr algn="ctr">
                            <a:lnSpc>
                              <a:spcPts val="2000"/>
                            </a:lnSpc>
                          </a:pPr>
                          <a:r>
                            <a:rPr lang="en-US" sz="1800" kern="100">
                              <a:effectLst/>
                            </a:rPr>
                            <a:t>conv2_x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spcAft>
                              <a:spcPts val="1200"/>
                            </a:spcAft>
                          </a:pPr>
                          <a14:m>
                            <m:oMathPara xmlns:m="http://schemas.openxmlformats.org/officeDocument/2006/math">
                              <m:oMathParaPr>
                                <m:jc m:val="centerGroup"/>
                              </m:oMathParaPr>
                              <m:oMath xmlns:m="http://schemas.openxmlformats.org/officeDocument/2006/math">
                                <m:d>
                                  <m:dPr>
                                    <m:begChr m:val="["/>
                                    <m:endChr m:val="]"/>
                                    <m:ctrlPr>
                                      <a:rPr lang="zh-CN" sz="1800" kern="100">
                                        <a:effectLst/>
                                      </a:rPr>
                                    </m:ctrlPr>
                                  </m:dPr>
                                  <m:e>
                                    <m:m>
                                      <m:mPr>
                                        <m:plcHide m:val="on"/>
                                        <m:mcs>
                                          <m:mc>
                                            <m:mcPr>
                                              <m:count m:val="1"/>
                                              <m:mcJc m:val="center"/>
                                            </m:mcPr>
                                          </m:mc>
                                        </m:mcs>
                                        <m:ctrlPr>
                                          <a:rPr lang="zh-CN" sz="1800" kern="100">
                                            <a:effectLst/>
                                          </a:rPr>
                                        </m:ctrlPr>
                                      </m:mPr>
                                      <m:mr>
                                        <m:e>
                                          <m:r>
                                            <a:rPr lang="en-US" sz="1800" kern="100">
                                              <a:effectLst/>
                                            </a:rPr>
                                            <m:t>1×1×1, 64</m:t>
                                          </m:r>
                                        </m:e>
                                      </m:mr>
                                      <m:mr>
                                        <m:e>
                                          <m:r>
                                            <a:rPr lang="en-US" sz="1800" kern="100">
                                              <a:effectLst/>
                                            </a:rPr>
                                            <m:t>3×3×3, 64</m:t>
                                          </m:r>
                                        </m:e>
                                      </m:mr>
                                      <m:mr>
                                        <m:e>
                                          <m:r>
                                            <a:rPr lang="en-US" sz="1800" kern="100">
                                              <a:effectLst/>
                                            </a:rPr>
                                            <m:t>1×1×1, 256</m:t>
                                          </m:r>
                                        </m:e>
                                      </m:mr>
                                    </m:m>
                                  </m:e>
                                </m:d>
                                <m:r>
                                  <a:rPr lang="en-US" sz="1800" kern="100">
                                    <a:effectLst/>
                                  </a:rPr>
                                  <m:t>×3</m:t>
                                </m:r>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3467655429"/>
                      </a:ext>
                    </a:extLst>
                  </a:tr>
                  <a:tr h="973019">
                    <a:tc>
                      <a:txBody>
                        <a:bodyPr/>
                        <a:lstStyle/>
                        <a:p>
                          <a:pPr algn="ctr">
                            <a:lnSpc>
                              <a:spcPts val="2000"/>
                            </a:lnSpc>
                          </a:pPr>
                          <a:r>
                            <a:rPr lang="en-US" sz="1800" kern="100">
                              <a:effectLst/>
                            </a:rPr>
                            <a:t>conv3_x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spcAft>
                              <a:spcPts val="1200"/>
                            </a:spcAft>
                          </a:pPr>
                          <a14:m>
                            <m:oMathPara xmlns:m="http://schemas.openxmlformats.org/officeDocument/2006/math">
                              <m:oMathParaPr>
                                <m:jc m:val="centerGroup"/>
                              </m:oMathParaPr>
                              <m:oMath xmlns:m="http://schemas.openxmlformats.org/officeDocument/2006/math">
                                <m:d>
                                  <m:dPr>
                                    <m:begChr m:val="["/>
                                    <m:endChr m:val="]"/>
                                    <m:ctrlPr>
                                      <a:rPr lang="zh-CN" sz="1800" kern="100">
                                        <a:effectLst/>
                                      </a:rPr>
                                    </m:ctrlPr>
                                  </m:dPr>
                                  <m:e>
                                    <m:m>
                                      <m:mPr>
                                        <m:plcHide m:val="on"/>
                                        <m:mcs>
                                          <m:mc>
                                            <m:mcPr>
                                              <m:count m:val="1"/>
                                              <m:mcJc m:val="center"/>
                                            </m:mcPr>
                                          </m:mc>
                                        </m:mcs>
                                        <m:ctrlPr>
                                          <a:rPr lang="zh-CN" sz="1800" kern="100">
                                            <a:effectLst/>
                                          </a:rPr>
                                        </m:ctrlPr>
                                      </m:mPr>
                                      <m:mr>
                                        <m:e>
                                          <m:r>
                                            <a:rPr lang="en-US" sz="1800" kern="100">
                                              <a:effectLst/>
                                            </a:rPr>
                                            <m:t>1×1×1, 128</m:t>
                                          </m:r>
                                        </m:e>
                                      </m:mr>
                                      <m:mr>
                                        <m:e>
                                          <m:r>
                                            <a:rPr lang="en-US" sz="1800" kern="100">
                                              <a:effectLst/>
                                            </a:rPr>
                                            <m:t>3×3×3, 128</m:t>
                                          </m:r>
                                        </m:e>
                                      </m:mr>
                                      <m:mr>
                                        <m:e>
                                          <m:r>
                                            <a:rPr lang="en-US" sz="1800" kern="100">
                                              <a:effectLst/>
                                            </a:rPr>
                                            <m:t>1×1×1, 512</m:t>
                                          </m:r>
                                        </m:e>
                                      </m:mr>
                                    </m:m>
                                  </m:e>
                                </m:d>
                                <m:r>
                                  <a:rPr lang="en-US" sz="1800" kern="100">
                                    <a:effectLst/>
                                  </a:rPr>
                                  <m:t>×4</m:t>
                                </m:r>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590486017"/>
                      </a:ext>
                    </a:extLst>
                  </a:tr>
                  <a:tr h="1089261">
                    <a:tc>
                      <a:txBody>
                        <a:bodyPr/>
                        <a:lstStyle/>
                        <a:p>
                          <a:pPr algn="ctr">
                            <a:lnSpc>
                              <a:spcPts val="2000"/>
                            </a:lnSpc>
                          </a:pPr>
                          <a:r>
                            <a:rPr lang="en-US" sz="1800" kern="100">
                              <a:effectLst/>
                            </a:rPr>
                            <a:t>conv4_x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spcAft>
                              <a:spcPts val="1200"/>
                            </a:spcAft>
                          </a:pPr>
                          <a14:m>
                            <m:oMathPara xmlns:m="http://schemas.openxmlformats.org/officeDocument/2006/math">
                              <m:oMathParaPr>
                                <m:jc m:val="centerGroup"/>
                              </m:oMathParaPr>
                              <m:oMath xmlns:m="http://schemas.openxmlformats.org/officeDocument/2006/math">
                                <m:d>
                                  <m:dPr>
                                    <m:begChr m:val="["/>
                                    <m:endChr m:val="]"/>
                                    <m:ctrlPr>
                                      <a:rPr lang="zh-CN" sz="1800" kern="100">
                                        <a:effectLst/>
                                      </a:rPr>
                                    </m:ctrlPr>
                                  </m:dPr>
                                  <m:e>
                                    <m:m>
                                      <m:mPr>
                                        <m:plcHide m:val="on"/>
                                        <m:mcs>
                                          <m:mc>
                                            <m:mcPr>
                                              <m:count m:val="1"/>
                                              <m:mcJc m:val="center"/>
                                            </m:mcPr>
                                          </m:mc>
                                        </m:mcs>
                                        <m:ctrlPr>
                                          <a:rPr lang="zh-CN" sz="1800" kern="100">
                                            <a:effectLst/>
                                          </a:rPr>
                                        </m:ctrlPr>
                                      </m:mPr>
                                      <m:mr>
                                        <m:e>
                                          <m:r>
                                            <a:rPr lang="en-US" sz="1800" kern="100">
                                              <a:effectLst/>
                                            </a:rPr>
                                            <m:t>1×1×1, 256</m:t>
                                          </m:r>
                                        </m:e>
                                      </m:mr>
                                      <m:mr>
                                        <m:e>
                                          <m:r>
                                            <a:rPr lang="en-US" sz="1800" kern="100">
                                              <a:effectLst/>
                                            </a:rPr>
                                            <m:t>3×3×3, 256</m:t>
                                          </m:r>
                                        </m:e>
                                      </m:mr>
                                      <m:mr>
                                        <m:e>
                                          <m:r>
                                            <a:rPr lang="en-US" sz="1800" kern="100">
                                              <a:effectLst/>
                                            </a:rPr>
                                            <m:t>1×1×1, 1024</m:t>
                                          </m:r>
                                        </m:e>
                                      </m:mr>
                                    </m:m>
                                  </m:e>
                                </m:d>
                                <m:r>
                                  <a:rPr lang="en-US" sz="1800" kern="100">
                                    <a:effectLst/>
                                  </a:rPr>
                                  <m:t>×6</m:t>
                                </m:r>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114300199"/>
                      </a:ext>
                    </a:extLst>
                  </a:tr>
                  <a:tr h="1089261">
                    <a:tc>
                      <a:txBody>
                        <a:bodyPr/>
                        <a:lstStyle/>
                        <a:p>
                          <a:pPr algn="ctr">
                            <a:lnSpc>
                              <a:spcPts val="2000"/>
                            </a:lnSpc>
                          </a:pPr>
                          <a:r>
                            <a:rPr lang="en-US" sz="1800" kern="100">
                              <a:effectLst/>
                            </a:rPr>
                            <a:t>conv5_x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spcAft>
                              <a:spcPts val="1200"/>
                            </a:spcAft>
                          </a:pPr>
                          <a14:m>
                            <m:oMathPara xmlns:m="http://schemas.openxmlformats.org/officeDocument/2006/math">
                              <m:oMathParaPr>
                                <m:jc m:val="centerGroup"/>
                              </m:oMathParaPr>
                              <m:oMath xmlns:m="http://schemas.openxmlformats.org/officeDocument/2006/math">
                                <m:d>
                                  <m:dPr>
                                    <m:begChr m:val="["/>
                                    <m:endChr m:val="]"/>
                                    <m:ctrlPr>
                                      <a:rPr lang="zh-CN" sz="1800" kern="100">
                                        <a:effectLst/>
                                      </a:rPr>
                                    </m:ctrlPr>
                                  </m:dPr>
                                  <m:e>
                                    <m:m>
                                      <m:mPr>
                                        <m:plcHide m:val="on"/>
                                        <m:mcs>
                                          <m:mc>
                                            <m:mcPr>
                                              <m:count m:val="1"/>
                                              <m:mcJc m:val="center"/>
                                            </m:mcPr>
                                          </m:mc>
                                        </m:mcs>
                                        <m:ctrlPr>
                                          <a:rPr lang="zh-CN" sz="1800" kern="100">
                                            <a:effectLst/>
                                          </a:rPr>
                                        </m:ctrlPr>
                                      </m:mPr>
                                      <m:mr>
                                        <m:e>
                                          <m:r>
                                            <a:rPr lang="en-US" sz="1800" kern="100">
                                              <a:effectLst/>
                                            </a:rPr>
                                            <m:t>1×1×1, 512</m:t>
                                          </m:r>
                                        </m:e>
                                      </m:mr>
                                      <m:mr>
                                        <m:e>
                                          <m:r>
                                            <a:rPr lang="en-US" sz="1800" kern="100">
                                              <a:effectLst/>
                                            </a:rPr>
                                            <m:t>3×3×3, 512</m:t>
                                          </m:r>
                                        </m:e>
                                      </m:mr>
                                      <m:mr>
                                        <m:e>
                                          <m:r>
                                            <a:rPr lang="en-US" sz="1800" kern="100">
                                              <a:effectLst/>
                                            </a:rPr>
                                            <m:t>1×1×1, 2048</m:t>
                                          </m:r>
                                        </m:e>
                                      </m:mr>
                                    </m:m>
                                  </m:e>
                                </m:d>
                                <m:r>
                                  <a:rPr lang="en-US" sz="1800" kern="100">
                                    <a:effectLst/>
                                  </a:rPr>
                                  <m:t>×3</m:t>
                                </m:r>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2891175447"/>
                      </a:ext>
                    </a:extLst>
                  </a:tr>
                  <a:tr h="343070">
                    <a:tc>
                      <a:txBody>
                        <a:bodyPr/>
                        <a:lstStyle/>
                        <a:p>
                          <a:pPr algn="ctr">
                            <a:lnSpc>
                              <a:spcPts val="2000"/>
                            </a:lnSpc>
                          </a:pPr>
                          <a:r>
                            <a:rPr lang="en-US" sz="18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lnSpc>
                              <a:spcPts val="2000"/>
                            </a:lnSpc>
                          </a:pPr>
                          <a:r>
                            <a:rPr lang="en-US" sz="1800" kern="100" dirty="0">
                              <a:effectLst/>
                            </a:rPr>
                            <a:t>average pool, fc</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449573027"/>
                      </a:ext>
                    </a:extLst>
                  </a:tr>
                </a:tbl>
              </a:graphicData>
            </a:graphic>
          </p:graphicFrame>
        </mc:Choice>
        <mc:Fallback>
          <p:graphicFrame>
            <p:nvGraphicFramePr>
              <p:cNvPr id="10" name="表格 9">
                <a:extLst>
                  <a:ext uri="{FF2B5EF4-FFF2-40B4-BE49-F238E27FC236}">
                    <a16:creationId xmlns:a16="http://schemas.microsoft.com/office/drawing/2014/main" id="{7B82C4FE-4085-F95D-2F6D-00D2ADB15B75}"/>
                  </a:ext>
                </a:extLst>
              </p:cNvPr>
              <p:cNvGraphicFramePr>
                <a:graphicFrameLocks noGrp="1"/>
              </p:cNvGraphicFramePr>
              <p:nvPr>
                <p:extLst>
                  <p:ext uri="{D42A27DB-BD31-4B8C-83A1-F6EECF244321}">
                    <p14:modId xmlns:p14="http://schemas.microsoft.com/office/powerpoint/2010/main" val="3875928956"/>
                  </p:ext>
                </p:extLst>
              </p:nvPr>
            </p:nvGraphicFramePr>
            <p:xfrm>
              <a:off x="12591854" y="25336446"/>
              <a:ext cx="4539370" cy="5614022"/>
            </p:xfrm>
            <a:graphic>
              <a:graphicData uri="http://schemas.openxmlformats.org/drawingml/2006/table">
                <a:tbl>
                  <a:tblPr firstRow="1" firstCol="1" bandRow="1">
                    <a:tableStyleId>{5C22544A-7EE6-4342-B048-85BDC9FD1C3A}</a:tableStyleId>
                  </a:tblPr>
                  <a:tblGrid>
                    <a:gridCol w="1955276">
                      <a:extLst>
                        <a:ext uri="{9D8B030D-6E8A-4147-A177-3AD203B41FA5}">
                          <a16:colId xmlns:a16="http://schemas.microsoft.com/office/drawing/2014/main" val="3577052344"/>
                        </a:ext>
                      </a:extLst>
                    </a:gridCol>
                    <a:gridCol w="2584094">
                      <a:extLst>
                        <a:ext uri="{9D8B030D-6E8A-4147-A177-3AD203B41FA5}">
                          <a16:colId xmlns:a16="http://schemas.microsoft.com/office/drawing/2014/main" val="1728276124"/>
                        </a:ext>
                      </a:extLst>
                    </a:gridCol>
                  </a:tblGrid>
                  <a:tr h="343070">
                    <a:tc>
                      <a:txBody>
                        <a:bodyPr/>
                        <a:lstStyle/>
                        <a:p>
                          <a:pPr algn="ctr">
                            <a:lnSpc>
                              <a:spcPts val="2000"/>
                            </a:lnSpc>
                          </a:pPr>
                          <a:r>
                            <a:rPr lang="en-US" sz="1800" kern="100">
                              <a:effectLst/>
                            </a:rPr>
                            <a:t>layer name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lnSpc>
                              <a:spcPts val="2000"/>
                            </a:lnSpc>
                          </a:pPr>
                          <a:r>
                            <a:rPr lang="en-US" sz="1800" kern="100">
                              <a:effectLst/>
                            </a:rPr>
                            <a:t>R3D-50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1090887946"/>
                      </a:ext>
                    </a:extLst>
                  </a:tr>
                  <a:tr h="715741">
                    <a:tc>
                      <a:txBody>
                        <a:bodyPr/>
                        <a:lstStyle/>
                        <a:p>
                          <a:pPr algn="ctr">
                            <a:lnSpc>
                              <a:spcPts val="2000"/>
                            </a:lnSpc>
                          </a:pPr>
                          <a:r>
                            <a:rPr lang="en-US" sz="1800" kern="100">
                              <a:effectLst/>
                            </a:rPr>
                            <a:t>conv1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lnSpc>
                              <a:spcPts val="2000"/>
                            </a:lnSpc>
                          </a:pPr>
                          <a:r>
                            <a:rPr lang="en-US" sz="1800" kern="100">
                              <a:effectLst/>
                            </a:rPr>
                            <a:t>3</a:t>
                          </a:r>
                          <a:r>
                            <a:rPr lang="zh-CN" sz="1800" kern="100">
                              <a:effectLst/>
                            </a:rPr>
                            <a:t>×</a:t>
                          </a:r>
                          <a:r>
                            <a:rPr lang="en-US" sz="1800" kern="100">
                              <a:effectLst/>
                            </a:rPr>
                            <a:t>7</a:t>
                          </a:r>
                          <a:r>
                            <a:rPr lang="zh-CN" sz="1800" kern="100">
                              <a:effectLst/>
                            </a:rPr>
                            <a:t>×</a:t>
                          </a:r>
                          <a:r>
                            <a:rPr lang="en-US" sz="1800" kern="100">
                              <a:effectLst/>
                            </a:rPr>
                            <a:t>7, 64, stride 1</a:t>
                          </a:r>
                          <a:r>
                            <a:rPr lang="zh-CN" sz="1800" kern="100">
                              <a:effectLst/>
                            </a:rPr>
                            <a:t>×</a:t>
                          </a:r>
                          <a:r>
                            <a:rPr lang="en-US" sz="1800" kern="100">
                              <a:effectLst/>
                            </a:rPr>
                            <a:t>2</a:t>
                          </a:r>
                          <a:r>
                            <a:rPr lang="zh-CN" sz="1800" kern="100">
                              <a:effectLst/>
                            </a:rPr>
                            <a:t>×</a:t>
                          </a:r>
                          <a:r>
                            <a:rPr lang="en-US" sz="1800" kern="1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4209713650"/>
                      </a:ext>
                    </a:extLst>
                  </a:tr>
                  <a:tr h="1060600">
                    <a:tc>
                      <a:txBody>
                        <a:bodyPr/>
                        <a:lstStyle/>
                        <a:p>
                          <a:pPr algn="ctr">
                            <a:lnSpc>
                              <a:spcPts val="2000"/>
                            </a:lnSpc>
                          </a:pPr>
                          <a:r>
                            <a:rPr lang="en-US" sz="1800" kern="100">
                              <a:effectLst/>
                            </a:rPr>
                            <a:t>conv2_x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endParaRPr lang="zh-CN"/>
                        </a:p>
                      </a:txBody>
                      <a:tcPr marL="101817" marR="101817" marT="0" marB="0">
                        <a:blipFill>
                          <a:blip r:embed="rId5"/>
                          <a:stretch>
                            <a:fillRect l="-75765" t="-109195" r="-941" b="-334483"/>
                          </a:stretch>
                        </a:blipFill>
                      </a:tcPr>
                    </a:tc>
                    <a:extLst>
                      <a:ext uri="{0D108BD9-81ED-4DB2-BD59-A6C34878D82A}">
                        <a16:rowId xmlns:a16="http://schemas.microsoft.com/office/drawing/2014/main" val="3467655429"/>
                      </a:ext>
                    </a:extLst>
                  </a:tr>
                  <a:tr h="973019">
                    <a:tc>
                      <a:txBody>
                        <a:bodyPr/>
                        <a:lstStyle/>
                        <a:p>
                          <a:pPr algn="ctr">
                            <a:lnSpc>
                              <a:spcPts val="2000"/>
                            </a:lnSpc>
                          </a:pPr>
                          <a:r>
                            <a:rPr lang="en-US" sz="1800" kern="100">
                              <a:effectLst/>
                            </a:rPr>
                            <a:t>conv3_x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endParaRPr lang="zh-CN"/>
                        </a:p>
                      </a:txBody>
                      <a:tcPr marL="101817" marR="101817" marT="0" marB="0">
                        <a:blipFill>
                          <a:blip r:embed="rId5"/>
                          <a:stretch>
                            <a:fillRect l="-75765" t="-227500" r="-941" b="-263750"/>
                          </a:stretch>
                        </a:blipFill>
                      </a:tcPr>
                    </a:tc>
                    <a:extLst>
                      <a:ext uri="{0D108BD9-81ED-4DB2-BD59-A6C34878D82A}">
                        <a16:rowId xmlns:a16="http://schemas.microsoft.com/office/drawing/2014/main" val="590486017"/>
                      </a:ext>
                    </a:extLst>
                  </a:tr>
                  <a:tr h="1089261">
                    <a:tc>
                      <a:txBody>
                        <a:bodyPr/>
                        <a:lstStyle/>
                        <a:p>
                          <a:pPr algn="ctr">
                            <a:lnSpc>
                              <a:spcPts val="2000"/>
                            </a:lnSpc>
                          </a:pPr>
                          <a:r>
                            <a:rPr lang="en-US" sz="1800" kern="100">
                              <a:effectLst/>
                            </a:rPr>
                            <a:t>conv4_x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endParaRPr lang="zh-CN"/>
                        </a:p>
                      </a:txBody>
                      <a:tcPr marL="101817" marR="101817" marT="0" marB="0">
                        <a:blipFill>
                          <a:blip r:embed="rId5"/>
                          <a:stretch>
                            <a:fillRect l="-75765" t="-292737" r="-941" b="-135754"/>
                          </a:stretch>
                        </a:blipFill>
                      </a:tcPr>
                    </a:tc>
                    <a:extLst>
                      <a:ext uri="{0D108BD9-81ED-4DB2-BD59-A6C34878D82A}">
                        <a16:rowId xmlns:a16="http://schemas.microsoft.com/office/drawing/2014/main" val="114300199"/>
                      </a:ext>
                    </a:extLst>
                  </a:tr>
                  <a:tr h="1089261">
                    <a:tc>
                      <a:txBody>
                        <a:bodyPr/>
                        <a:lstStyle/>
                        <a:p>
                          <a:pPr algn="ctr">
                            <a:lnSpc>
                              <a:spcPts val="2000"/>
                            </a:lnSpc>
                          </a:pPr>
                          <a:r>
                            <a:rPr lang="en-US" sz="1800" kern="100">
                              <a:effectLst/>
                            </a:rPr>
                            <a:t>conv5_x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endParaRPr lang="zh-CN"/>
                        </a:p>
                      </a:txBody>
                      <a:tcPr marL="101817" marR="101817" marT="0" marB="0">
                        <a:blipFill>
                          <a:blip r:embed="rId5"/>
                          <a:stretch>
                            <a:fillRect l="-75765" t="-392737" r="-941" b="-35754"/>
                          </a:stretch>
                        </a:blipFill>
                      </a:tcPr>
                    </a:tc>
                    <a:extLst>
                      <a:ext uri="{0D108BD9-81ED-4DB2-BD59-A6C34878D82A}">
                        <a16:rowId xmlns:a16="http://schemas.microsoft.com/office/drawing/2014/main" val="2891175447"/>
                      </a:ext>
                    </a:extLst>
                  </a:tr>
                  <a:tr h="343070">
                    <a:tc>
                      <a:txBody>
                        <a:bodyPr/>
                        <a:lstStyle/>
                        <a:p>
                          <a:pPr algn="ctr">
                            <a:lnSpc>
                              <a:spcPts val="2000"/>
                            </a:lnSpc>
                          </a:pPr>
                          <a:r>
                            <a:rPr lang="en-US" sz="18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tc>
                      <a:txBody>
                        <a:bodyPr/>
                        <a:lstStyle/>
                        <a:p>
                          <a:pPr algn="ctr">
                            <a:lnSpc>
                              <a:spcPts val="2000"/>
                            </a:lnSpc>
                          </a:pPr>
                          <a:r>
                            <a:rPr lang="en-US" sz="1800" kern="100" dirty="0">
                              <a:effectLst/>
                            </a:rPr>
                            <a:t>average pool, fc</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1817" marR="101817" marT="0" marB="0"/>
                    </a:tc>
                    <a:extLst>
                      <a:ext uri="{0D108BD9-81ED-4DB2-BD59-A6C34878D82A}">
                        <a16:rowId xmlns:a16="http://schemas.microsoft.com/office/drawing/2014/main" val="449573027"/>
                      </a:ext>
                    </a:extLst>
                  </a:tr>
                </a:tbl>
              </a:graphicData>
            </a:graphic>
          </p:graphicFrame>
        </mc:Fallback>
      </mc:AlternateContent>
      <p:grpSp>
        <p:nvGrpSpPr>
          <p:cNvPr id="19" name="组合 18">
            <a:extLst>
              <a:ext uri="{FF2B5EF4-FFF2-40B4-BE49-F238E27FC236}">
                <a16:creationId xmlns:a16="http://schemas.microsoft.com/office/drawing/2014/main" id="{B3278A6B-AD0D-E32F-C0EF-1483543C74F8}"/>
              </a:ext>
            </a:extLst>
          </p:cNvPr>
          <p:cNvGrpSpPr/>
          <p:nvPr/>
        </p:nvGrpSpPr>
        <p:grpSpPr>
          <a:xfrm>
            <a:off x="22311362" y="10926278"/>
            <a:ext cx="10058400" cy="5132111"/>
            <a:chOff x="23733530" y="10926279"/>
            <a:chExt cx="5607050" cy="2860893"/>
          </a:xfrm>
        </p:grpSpPr>
        <p:pic>
          <p:nvPicPr>
            <p:cNvPr id="13" name="图片 12">
              <a:extLst>
                <a:ext uri="{FF2B5EF4-FFF2-40B4-BE49-F238E27FC236}">
                  <a16:creationId xmlns:a16="http://schemas.microsoft.com/office/drawing/2014/main" id="{A139E5E4-C6F5-D1F0-9FDD-190DC865145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33530" y="10926279"/>
              <a:ext cx="2677160" cy="2649855"/>
            </a:xfrm>
            <a:prstGeom prst="rect">
              <a:avLst/>
            </a:prstGeom>
            <a:noFill/>
            <a:ln>
              <a:noFill/>
            </a:ln>
          </p:spPr>
        </p:pic>
        <p:pic>
          <p:nvPicPr>
            <p:cNvPr id="14" name="图片 13">
              <a:extLst>
                <a:ext uri="{FF2B5EF4-FFF2-40B4-BE49-F238E27FC236}">
                  <a16:creationId xmlns:a16="http://schemas.microsoft.com/office/drawing/2014/main" id="{4DBAE310-2A73-2A4C-5778-6C0F4CDC8F6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522450" y="10926279"/>
              <a:ext cx="2677795" cy="2649855"/>
            </a:xfrm>
            <a:prstGeom prst="rect">
              <a:avLst/>
            </a:prstGeom>
            <a:noFill/>
            <a:ln>
              <a:noFill/>
            </a:ln>
          </p:spPr>
        </p:pic>
        <p:sp>
          <p:nvSpPr>
            <p:cNvPr id="15" name="文本框 1">
              <a:extLst>
                <a:ext uri="{FF2B5EF4-FFF2-40B4-BE49-F238E27FC236}">
                  <a16:creationId xmlns:a16="http://schemas.microsoft.com/office/drawing/2014/main" id="{66D35CC4-A5F3-C41F-B093-A0C19625CE55}"/>
                </a:ext>
              </a:extLst>
            </p:cNvPr>
            <p:cNvSpPr txBox="1"/>
            <p:nvPr/>
          </p:nvSpPr>
          <p:spPr>
            <a:xfrm>
              <a:off x="23866245" y="13633284"/>
              <a:ext cx="5474335" cy="15388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1000" u="sng" kern="100">
                  <a:solidFill>
                    <a:srgbClr val="0563C1"/>
                  </a:solidFill>
                  <a:effectLst/>
                  <a:latin typeface="等线 Light" panose="02010600030101010101" pitchFamily="2" charset="-122"/>
                  <a:ea typeface="等线 Light" panose="02010600030101010101" pitchFamily="2" charset="-122"/>
                  <a:cs typeface="Times New Roman" panose="02020603050405020304" pitchFamily="18" charset="0"/>
                </a:rPr>
                <a:t>Figure </a:t>
              </a:r>
              <a:r>
                <a:rPr lang="en-US" sz="1000" kern="100">
                  <a:effectLst/>
                  <a:latin typeface="等线 Light" panose="02010600030101010101" pitchFamily="2" charset="-122"/>
                  <a:ea typeface="等线 Light" panose="02010600030101010101" pitchFamily="2" charset="-122"/>
                  <a:cs typeface="Times New Roman" panose="02020603050405020304" pitchFamily="18" charset="0"/>
                </a:rPr>
                <a:t>3 Loss Curves</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sp>
        <p:nvSpPr>
          <p:cNvPr id="20" name="Text Box 6">
            <a:extLst>
              <a:ext uri="{FF2B5EF4-FFF2-40B4-BE49-F238E27FC236}">
                <a16:creationId xmlns:a16="http://schemas.microsoft.com/office/drawing/2014/main" id="{50DAF816-37D3-4FCD-8AA1-695474C3E818}"/>
              </a:ext>
            </a:extLst>
          </p:cNvPr>
          <p:cNvSpPr txBox="1">
            <a:spLocks noChangeArrowheads="1"/>
          </p:cNvSpPr>
          <p:nvPr/>
        </p:nvSpPr>
        <p:spPr bwMode="auto">
          <a:xfrm>
            <a:off x="22311362" y="16097746"/>
            <a:ext cx="10058400" cy="229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dirty="0">
                <a:latin typeface="Titillium Web" panose="00000500000000000000" pitchFamily="2" charset="0"/>
                <a:ea typeface="Open Sans" panose="020B0606030504020204" pitchFamily="34" charset="0"/>
                <a:cs typeface="Open Sans" panose="020B0606030504020204" pitchFamily="34" charset="0"/>
              </a:rPr>
              <a:t>Figure 4 indicates the overall performance on validation dataset between two models. The results clearly show that the 3D ResNet model outperforms the 3D CNN in all metrics. Specifically, the 3D ResNet model achieves an accuracy of 98.37%, an F1 score of 0.9555, a precision of 0.952, and a recall of 0.9672.</a:t>
            </a:r>
          </a:p>
        </p:txBody>
      </p:sp>
      <p:grpSp>
        <p:nvGrpSpPr>
          <p:cNvPr id="27" name="组合 26">
            <a:extLst>
              <a:ext uri="{FF2B5EF4-FFF2-40B4-BE49-F238E27FC236}">
                <a16:creationId xmlns:a16="http://schemas.microsoft.com/office/drawing/2014/main" id="{F8055FB1-D94E-7128-2E87-53F4C9B50779}"/>
              </a:ext>
            </a:extLst>
          </p:cNvPr>
          <p:cNvGrpSpPr/>
          <p:nvPr/>
        </p:nvGrpSpPr>
        <p:grpSpPr>
          <a:xfrm>
            <a:off x="23170613" y="18642519"/>
            <a:ext cx="8287497" cy="12740076"/>
            <a:chOff x="19231927" y="12287567"/>
            <a:chExt cx="5427345" cy="8343265"/>
          </a:xfrm>
        </p:grpSpPr>
        <p:pic>
          <p:nvPicPr>
            <p:cNvPr id="21" name="图片 20">
              <a:extLst>
                <a:ext uri="{FF2B5EF4-FFF2-40B4-BE49-F238E27FC236}">
                  <a16:creationId xmlns:a16="http://schemas.microsoft.com/office/drawing/2014/main" id="{05D7D142-62D5-25C6-F2B6-693D91111731}"/>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232562" y="12287567"/>
              <a:ext cx="2675890" cy="2655570"/>
            </a:xfrm>
            <a:prstGeom prst="rect">
              <a:avLst/>
            </a:prstGeom>
            <a:noFill/>
            <a:ln>
              <a:noFill/>
            </a:ln>
          </p:spPr>
        </p:pic>
        <p:pic>
          <p:nvPicPr>
            <p:cNvPr id="22" name="图片 21">
              <a:extLst>
                <a:ext uri="{FF2B5EF4-FFF2-40B4-BE49-F238E27FC236}">
                  <a16:creationId xmlns:a16="http://schemas.microsoft.com/office/drawing/2014/main" id="{95E31FE6-1C06-EC76-7C7C-F614DDE13C0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986557" y="12287567"/>
              <a:ext cx="2672715" cy="2645410"/>
            </a:xfrm>
            <a:prstGeom prst="rect">
              <a:avLst/>
            </a:prstGeom>
            <a:noFill/>
            <a:ln>
              <a:noFill/>
            </a:ln>
          </p:spPr>
        </p:pic>
        <p:pic>
          <p:nvPicPr>
            <p:cNvPr id="23" name="图片 22">
              <a:extLst>
                <a:ext uri="{FF2B5EF4-FFF2-40B4-BE49-F238E27FC236}">
                  <a16:creationId xmlns:a16="http://schemas.microsoft.com/office/drawing/2014/main" id="{29E231E3-25E0-4D70-D2DB-C7940CEFDE28}"/>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231927" y="15025052"/>
              <a:ext cx="2673350" cy="2646680"/>
            </a:xfrm>
            <a:prstGeom prst="rect">
              <a:avLst/>
            </a:prstGeom>
            <a:noFill/>
            <a:ln>
              <a:noFill/>
            </a:ln>
          </p:spPr>
        </p:pic>
        <p:pic>
          <p:nvPicPr>
            <p:cNvPr id="24" name="图片 23">
              <a:extLst>
                <a:ext uri="{FF2B5EF4-FFF2-40B4-BE49-F238E27FC236}">
                  <a16:creationId xmlns:a16="http://schemas.microsoft.com/office/drawing/2014/main" id="{65D489F8-B3C3-FAE0-66AB-92DA1D12CFB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978937" y="15024417"/>
              <a:ext cx="2672715" cy="2645410"/>
            </a:xfrm>
            <a:prstGeom prst="rect">
              <a:avLst/>
            </a:prstGeom>
            <a:noFill/>
            <a:ln>
              <a:noFill/>
            </a:ln>
          </p:spPr>
        </p:pic>
        <p:pic>
          <p:nvPicPr>
            <p:cNvPr id="25" name="图片 24">
              <a:extLst>
                <a:ext uri="{FF2B5EF4-FFF2-40B4-BE49-F238E27FC236}">
                  <a16:creationId xmlns:a16="http://schemas.microsoft.com/office/drawing/2014/main" id="{CC88724C-AC78-9618-EB0E-F0C904FF0184}"/>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790852" y="17717452"/>
              <a:ext cx="2688590" cy="2660650"/>
            </a:xfrm>
            <a:prstGeom prst="rect">
              <a:avLst/>
            </a:prstGeom>
            <a:noFill/>
            <a:ln>
              <a:noFill/>
            </a:ln>
          </p:spPr>
        </p:pic>
        <p:sp>
          <p:nvSpPr>
            <p:cNvPr id="26" name="文本框 1">
              <a:extLst>
                <a:ext uri="{FF2B5EF4-FFF2-40B4-BE49-F238E27FC236}">
                  <a16:creationId xmlns:a16="http://schemas.microsoft.com/office/drawing/2014/main" id="{7BD53EA6-45B6-54EB-398A-AA03B53F5040}"/>
                </a:ext>
              </a:extLst>
            </p:cNvPr>
            <p:cNvSpPr txBox="1"/>
            <p:nvPr/>
          </p:nvSpPr>
          <p:spPr>
            <a:xfrm>
              <a:off x="20790852" y="20432712"/>
              <a:ext cx="2862580" cy="19812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1000" u="sng" kern="100">
                  <a:solidFill>
                    <a:srgbClr val="0563C1"/>
                  </a:solidFill>
                  <a:effectLst/>
                  <a:latin typeface="等线 Light" panose="02010600030101010101" pitchFamily="2" charset="-122"/>
                  <a:ea typeface="等线 Light" panose="02010600030101010101" pitchFamily="2" charset="-122"/>
                  <a:cs typeface="Times New Roman" panose="02020603050405020304" pitchFamily="18" charset="0"/>
                </a:rPr>
                <a:t>Figure </a:t>
              </a:r>
              <a:r>
                <a:rPr lang="en-US" sz="1000" kern="100">
                  <a:effectLst/>
                  <a:latin typeface="等线 Light" panose="02010600030101010101" pitchFamily="2" charset="-122"/>
                  <a:ea typeface="等线 Light" panose="02010600030101010101" pitchFamily="2" charset="-122"/>
                  <a:cs typeface="Times New Roman" panose="02020603050405020304" pitchFamily="18" charset="0"/>
                </a:rPr>
                <a:t>4 Visual comparison of the evaluation metrics</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346288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257</TotalTime>
  <Words>1713</Words>
  <Application>Microsoft Office PowerPoint</Application>
  <PresentationFormat>自定义</PresentationFormat>
  <Paragraphs>47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Amaranth</vt:lpstr>
      <vt:lpstr>等线</vt:lpstr>
      <vt:lpstr>等线 Light</vt:lpstr>
      <vt:lpstr>Arial</vt:lpstr>
      <vt:lpstr>Calibri</vt:lpstr>
      <vt:lpstr>Titillium Web</vt:lpstr>
      <vt:lpstr>Office Theme</vt:lpstr>
      <vt:lpstr>PowerPoint 演示文稿</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Zhou Neng</cp:lastModifiedBy>
  <cp:revision>17</cp:revision>
  <dcterms:created xsi:type="dcterms:W3CDTF">2014-11-25T15:49:40Z</dcterms:created>
  <dcterms:modified xsi:type="dcterms:W3CDTF">2023-05-07T21:53:12Z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