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31900" cy="20104100"/>
  <p:notesSz cx="12319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868" y="6232271"/>
            <a:ext cx="1052512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5737" y="11258296"/>
            <a:ext cx="8667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912" y="4623943"/>
            <a:ext cx="53863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37698" y="4623943"/>
            <a:ext cx="53863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863" y="22736"/>
            <a:ext cx="1113155" cy="43815"/>
          </a:xfrm>
          <a:custGeom>
            <a:avLst/>
            <a:gdLst/>
            <a:ahLst/>
            <a:cxnLst/>
            <a:rect l="l" t="t" r="r" b="b"/>
            <a:pathLst>
              <a:path w="1113155" h="43815">
                <a:moveTo>
                  <a:pt x="1113075" y="43494"/>
                </a:moveTo>
                <a:lnTo>
                  <a:pt x="0" y="43494"/>
                </a:lnTo>
                <a:lnTo>
                  <a:pt x="0" y="0"/>
                </a:lnTo>
                <a:lnTo>
                  <a:pt x="1113075" y="0"/>
                </a:lnTo>
                <a:lnTo>
                  <a:pt x="1113075" y="4349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8357" y="23230"/>
            <a:ext cx="1112520" cy="42545"/>
          </a:xfrm>
          <a:custGeom>
            <a:avLst/>
            <a:gdLst/>
            <a:ahLst/>
            <a:cxnLst/>
            <a:rect l="l" t="t" r="r" b="b"/>
            <a:pathLst>
              <a:path w="1112520" h="42544">
                <a:moveTo>
                  <a:pt x="0" y="0"/>
                </a:moveTo>
                <a:lnTo>
                  <a:pt x="1112086" y="0"/>
                </a:lnTo>
                <a:lnTo>
                  <a:pt x="1112086" y="42506"/>
                </a:lnTo>
                <a:lnTo>
                  <a:pt x="0" y="425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3794" y="36575"/>
            <a:ext cx="1101725" cy="15875"/>
          </a:xfrm>
          <a:custGeom>
            <a:avLst/>
            <a:gdLst/>
            <a:ahLst/>
            <a:cxnLst/>
            <a:rect l="l" t="t" r="r" b="b"/>
            <a:pathLst>
              <a:path w="1101725" h="15875">
                <a:moveTo>
                  <a:pt x="1101213" y="15816"/>
                </a:moveTo>
                <a:lnTo>
                  <a:pt x="0" y="15816"/>
                </a:lnTo>
                <a:lnTo>
                  <a:pt x="0" y="0"/>
                </a:lnTo>
                <a:lnTo>
                  <a:pt x="1101213" y="0"/>
                </a:lnTo>
                <a:lnTo>
                  <a:pt x="1101213" y="1581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12" y="804164"/>
            <a:ext cx="11144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12" y="4623943"/>
            <a:ext cx="11144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005" y="18696814"/>
            <a:ext cx="39624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912" y="18696814"/>
            <a:ext cx="28479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1540" y="18696814"/>
            <a:ext cx="28479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8250" y="21899"/>
            <a:ext cx="631825" cy="2368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 spc="-15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[9]:</a:t>
            </a:r>
            <a:r>
              <a:rPr dirty="0" baseline="27777" sz="150" spc="67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conda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install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40970" marR="43180">
              <a:lnSpc>
                <a:spcPct val="110300"/>
              </a:lnSpc>
            </a:pPr>
            <a:r>
              <a:rPr dirty="0" sz="100">
                <a:latin typeface="Courier New"/>
                <a:cs typeface="Courier New"/>
              </a:rPr>
              <a:t>Collecting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package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metadata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(current_repodata.json):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done </a:t>
            </a:r>
            <a:r>
              <a:rPr dirty="0" sz="100" spc="-5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Solving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environment: done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56210" marR="104775" indent="-15875">
              <a:lnSpc>
                <a:spcPct val="110300"/>
              </a:lnSpc>
            </a:pPr>
            <a:r>
              <a:rPr dirty="0" sz="100">
                <a:latin typeface="Courier New"/>
                <a:cs typeface="Courier New"/>
              </a:rPr>
              <a:t>==&gt;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WARNING: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newer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version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conda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exists.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&lt;==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current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version: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4.10.3</a:t>
            </a:r>
            <a:endParaRPr sz="100">
              <a:latin typeface="Courier New"/>
              <a:cs typeface="Courier New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latest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version: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23.3.1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Please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update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conda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by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running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7145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$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conda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update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-n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base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-c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defaults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conda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06" y="281880"/>
            <a:ext cx="527050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#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All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requested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packages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installed.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Note: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you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may need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to restart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 kernel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to use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updated packages.</a:t>
            </a:r>
            <a:endParaRPr sz="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722" y="439751"/>
            <a:ext cx="1113790" cy="98425"/>
            <a:chOff x="97722" y="439751"/>
            <a:chExt cx="1113790" cy="98425"/>
          </a:xfrm>
        </p:grpSpPr>
        <p:sp>
          <p:nvSpPr>
            <p:cNvPr id="5" name="object 5"/>
            <p:cNvSpPr/>
            <p:nvPr/>
          </p:nvSpPr>
          <p:spPr>
            <a:xfrm>
              <a:off x="97863" y="439892"/>
              <a:ext cx="1113155" cy="45085"/>
            </a:xfrm>
            <a:custGeom>
              <a:avLst/>
              <a:gdLst/>
              <a:ahLst/>
              <a:cxnLst/>
              <a:rect l="l" t="t" r="r" b="b"/>
              <a:pathLst>
                <a:path w="1113155" h="45084">
                  <a:moveTo>
                    <a:pt x="1113075" y="44483"/>
                  </a:moveTo>
                  <a:lnTo>
                    <a:pt x="0" y="44483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448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8357" y="440386"/>
              <a:ext cx="1112520" cy="43815"/>
            </a:xfrm>
            <a:custGeom>
              <a:avLst/>
              <a:gdLst/>
              <a:ahLst/>
              <a:cxnLst/>
              <a:rect l="l" t="t" r="r" b="b"/>
              <a:pathLst>
                <a:path w="1112520" h="43815">
                  <a:moveTo>
                    <a:pt x="0" y="0"/>
                  </a:moveTo>
                  <a:lnTo>
                    <a:pt x="1112086" y="0"/>
                  </a:lnTo>
                  <a:lnTo>
                    <a:pt x="1112086" y="43494"/>
                  </a:lnTo>
                  <a:lnTo>
                    <a:pt x="0" y="4349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863" y="494260"/>
              <a:ext cx="1113155" cy="43815"/>
            </a:xfrm>
            <a:custGeom>
              <a:avLst/>
              <a:gdLst/>
              <a:ahLst/>
              <a:cxnLst/>
              <a:rect l="l" t="t" r="r" b="b"/>
              <a:pathLst>
                <a:path w="1113155" h="43815">
                  <a:moveTo>
                    <a:pt x="1113075" y="43494"/>
                  </a:moveTo>
                  <a:lnTo>
                    <a:pt x="0" y="43494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34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357" y="494755"/>
              <a:ext cx="1112520" cy="42545"/>
            </a:xfrm>
            <a:custGeom>
              <a:avLst/>
              <a:gdLst/>
              <a:ahLst/>
              <a:cxnLst/>
              <a:rect l="l" t="t" r="r" b="b"/>
              <a:pathLst>
                <a:path w="1112520" h="42545">
                  <a:moveTo>
                    <a:pt x="0" y="0"/>
                  </a:moveTo>
                  <a:lnTo>
                    <a:pt x="1112086" y="0"/>
                  </a:lnTo>
                  <a:lnTo>
                    <a:pt x="1112086" y="42506"/>
                  </a:lnTo>
                  <a:lnTo>
                    <a:pt x="0" y="425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3794" y="453731"/>
              <a:ext cx="1101725" cy="17145"/>
            </a:xfrm>
            <a:custGeom>
              <a:avLst/>
              <a:gdLst/>
              <a:ahLst/>
              <a:cxnLst/>
              <a:rect l="l" t="t" r="r" b="b"/>
              <a:pathLst>
                <a:path w="1101725" h="17145">
                  <a:moveTo>
                    <a:pt x="1101213" y="16804"/>
                  </a:moveTo>
                  <a:lnTo>
                    <a:pt x="0" y="16804"/>
                  </a:lnTo>
                  <a:lnTo>
                    <a:pt x="0" y="0"/>
                  </a:lnTo>
                  <a:lnTo>
                    <a:pt x="1101213" y="0"/>
                  </a:lnTo>
                  <a:lnTo>
                    <a:pt x="1101213" y="1680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106" y="752415"/>
            <a:ext cx="46545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0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Male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2022-07-03T23:19:16.743Z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FL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215" y="751031"/>
            <a:ext cx="87630" cy="106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1.39E+11</a:t>
            </a:r>
            <a:endParaRPr sz="100">
              <a:latin typeface="Courier New"/>
              <a:cs typeface="Courier New"/>
            </a:endParaRPr>
          </a:p>
          <a:p>
            <a:pPr marL="12700" marR="5080" indent="3810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NaN  1.39E+11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1.39E+11</a:t>
            </a:r>
            <a:endParaRPr sz="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NaN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06" y="769220"/>
            <a:ext cx="465455" cy="105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2022-07-06T15:10:32.063Z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FL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2022-07-06T20:39:39.774Z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FL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2022-07-11T10:19:08.470Z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FL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2022-07-14T16:38:29.598Z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FL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90195" algn="l"/>
              </a:tabLst>
            </a:pP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   </a:t>
            </a:r>
            <a:r>
              <a:rPr dirty="0" sz="100">
                <a:latin typeface="Courier New"/>
                <a:cs typeface="Courier New"/>
              </a:rPr>
              <a:t>...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773" y="833474"/>
            <a:ext cx="4889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...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06" y="849290"/>
            <a:ext cx="619760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900"/>
              </a:lnSpc>
              <a:tabLst>
                <a:tab pos="582930" algn="l"/>
              </a:tabLst>
            </a:pPr>
            <a:r>
              <a:rPr dirty="0" sz="100">
                <a:latin typeface="Courier New"/>
                <a:cs typeface="Courier New"/>
              </a:rPr>
              <a:t>65878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2022-12-30T04:25:55.105Z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   CA      35-email-prov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65879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2022-12-28T16:25:21.364Z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   CA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1-standard-profile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65880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2022-12-28T19:33:13.220Z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   CA</a:t>
            </a:r>
            <a:r>
              <a:rPr dirty="0" sz="100" spc="6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1-standard-profile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65881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Male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2022-12-29T04:42:21.056Z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CA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NaN</a:t>
            </a:r>
            <a:endParaRPr sz="1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65882</a:t>
            </a:r>
            <a:r>
              <a:rPr dirty="0" sz="100" spc="5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 spc="5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2022-12-30T23:00:45.425Z      </a:t>
            </a:r>
            <a:r>
              <a:rPr dirty="0" sz="100" spc="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  </a:t>
            </a:r>
            <a:r>
              <a:rPr dirty="0" sz="100" spc="5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NY          </a:t>
            </a:r>
            <a:r>
              <a:rPr dirty="0" sz="100" spc="4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1.32E+11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utm_source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utm_medium</a:t>
            </a:r>
            <a:endParaRPr sz="100">
              <a:latin typeface="Courier New"/>
              <a:cs typeface="Courier New"/>
            </a:endParaRPr>
          </a:p>
          <a:p>
            <a:pPr marL="89535" indent="-77470">
              <a:lnSpc>
                <a:spcPct val="100000"/>
              </a:lnSpc>
              <a:spcBef>
                <a:spcPts val="10"/>
              </a:spcBef>
              <a:buAutoNum type="arabicPlain"/>
              <a:tabLst>
                <a:tab pos="90170" algn="l"/>
              </a:tabLst>
            </a:pPr>
            <a:r>
              <a:rPr dirty="0" sz="100">
                <a:latin typeface="Courier New"/>
                <a:cs typeface="Courier New"/>
              </a:rPr>
              <a:t>google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cpc</a:t>
            </a:r>
            <a:endParaRPr sz="100">
              <a:latin typeface="Courier New"/>
              <a:cs typeface="Courier New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05410" algn="l"/>
              </a:tabLst>
            </a:pP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organic</a:t>
            </a:r>
            <a:endParaRPr sz="100">
              <a:latin typeface="Courier New"/>
              <a:cs typeface="Courier New"/>
            </a:endParaRPr>
          </a:p>
          <a:p>
            <a:pPr marL="89535" indent="-7747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90170" algn="l"/>
              </a:tabLst>
            </a:pPr>
            <a:r>
              <a:rPr dirty="0" sz="100">
                <a:latin typeface="Courier New"/>
                <a:cs typeface="Courier New"/>
              </a:rPr>
              <a:t>google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cpc</a:t>
            </a:r>
            <a:endParaRPr sz="100">
              <a:latin typeface="Courier New"/>
              <a:cs typeface="Courier New"/>
            </a:endParaRPr>
          </a:p>
          <a:p>
            <a:pPr marL="89535" indent="-77470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90170" algn="l"/>
              </a:tabLst>
            </a:pPr>
            <a:r>
              <a:rPr dirty="0" sz="100">
                <a:latin typeface="Courier New"/>
                <a:cs typeface="Courier New"/>
              </a:rPr>
              <a:t>google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cpc</a:t>
            </a:r>
            <a:endParaRPr sz="100">
              <a:latin typeface="Courier New"/>
              <a:cs typeface="Courier New"/>
            </a:endParaRPr>
          </a:p>
          <a:p>
            <a:pPr marL="104775" indent="-92710">
              <a:lnSpc>
                <a:spcPct val="100000"/>
              </a:lnSpc>
              <a:spcBef>
                <a:spcPts val="10"/>
              </a:spcBef>
              <a:buAutoNum type="arabicPlain"/>
              <a:tabLst>
                <a:tab pos="105410" algn="l"/>
              </a:tabLst>
            </a:pP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organic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...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65878      Alpha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email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65879      Alpha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text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65880      Alpha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email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65881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grow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organic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65882     google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cpc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[65883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rows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x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11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columns]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06" y="1244698"/>
            <a:ext cx="36512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Number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duplicates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patient_id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column: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06" y="1335643"/>
            <a:ext cx="596265" cy="73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320" marR="5080" indent="-8255">
              <a:lnSpc>
                <a:spcPct val="107000"/>
              </a:lnSpc>
            </a:pPr>
            <a:r>
              <a:rPr dirty="0" sz="100">
                <a:latin typeface="Courier New"/>
                <a:cs typeface="Courier New"/>
              </a:rPr>
              <a:t>['cpc'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'organic'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'booking-link'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'api'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'text'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'email'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'call'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'profile-link'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'switch' 'form' 'email for scheduling.' 'affliate' 'referral' 'Yext'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"email'"]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06" y="1475024"/>
            <a:ext cx="11811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43180">
              <a:lnSpc>
                <a:spcPct val="105100"/>
              </a:lnSpc>
            </a:pPr>
            <a:r>
              <a:rPr dirty="0" sz="100">
                <a:latin typeface="Courier New"/>
                <a:cs typeface="Courier New"/>
              </a:rPr>
              <a:t>api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organic  email  </a:t>
            </a:r>
            <a:r>
              <a:rPr dirty="0" sz="100">
                <a:latin typeface="Courier New"/>
                <a:cs typeface="Courier New"/>
              </a:rPr>
              <a:t>cpc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text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call</a:t>
            </a:r>
            <a:endParaRPr sz="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booking-link  </a:t>
            </a:r>
            <a:r>
              <a:rPr dirty="0" sz="100">
                <a:latin typeface="Courier New"/>
                <a:cs typeface="Courier New"/>
              </a:rPr>
              <a:t>switch</a:t>
            </a:r>
            <a:endParaRPr sz="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profile-link  </a:t>
            </a:r>
            <a:r>
              <a:rPr dirty="0" sz="100">
                <a:latin typeface="Courier New"/>
                <a:cs typeface="Courier New"/>
              </a:rPr>
              <a:t>affliate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Yext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899" y="1475024"/>
            <a:ext cx="64135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21971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15911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9596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7590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4916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2480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1719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1177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499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18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106" y="1650981"/>
            <a:ext cx="5651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form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746" y="1650981"/>
            <a:ext cx="3365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06" y="1667786"/>
            <a:ext cx="25717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email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for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scheduling.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06" y="1683602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referral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746" y="1683602"/>
            <a:ext cx="3365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6" y="1699419"/>
            <a:ext cx="257175" cy="5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6220" algn="l"/>
              </a:tabLst>
            </a:pPr>
            <a:r>
              <a:rPr dirty="0" sz="100">
                <a:latin typeface="Courier New"/>
                <a:cs typeface="Courier New"/>
              </a:rPr>
              <a:t>email'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utm_medium,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7722" y="1756462"/>
            <a:ext cx="1113790" cy="295275"/>
            <a:chOff x="97722" y="1756462"/>
            <a:chExt cx="1113790" cy="295275"/>
          </a:xfrm>
        </p:grpSpPr>
        <p:sp>
          <p:nvSpPr>
            <p:cNvPr id="26" name="object 26"/>
            <p:cNvSpPr/>
            <p:nvPr/>
          </p:nvSpPr>
          <p:spPr>
            <a:xfrm>
              <a:off x="97863" y="1756602"/>
              <a:ext cx="1113155" cy="123825"/>
            </a:xfrm>
            <a:custGeom>
              <a:avLst/>
              <a:gdLst/>
              <a:ahLst/>
              <a:cxnLst/>
              <a:rect l="l" t="t" r="r" b="b"/>
              <a:pathLst>
                <a:path w="1113155" h="123825">
                  <a:moveTo>
                    <a:pt x="1113075" y="123565"/>
                  </a:moveTo>
                  <a:lnTo>
                    <a:pt x="0" y="123565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12356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8357" y="1757097"/>
              <a:ext cx="1112520" cy="123189"/>
            </a:xfrm>
            <a:custGeom>
              <a:avLst/>
              <a:gdLst/>
              <a:ahLst/>
              <a:cxnLst/>
              <a:rect l="l" t="t" r="r" b="b"/>
              <a:pathLst>
                <a:path w="1112520" h="123189">
                  <a:moveTo>
                    <a:pt x="0" y="0"/>
                  </a:moveTo>
                  <a:lnTo>
                    <a:pt x="1112086" y="0"/>
                  </a:lnTo>
                  <a:lnTo>
                    <a:pt x="1112086" y="122576"/>
                  </a:lnTo>
                  <a:lnTo>
                    <a:pt x="0" y="1225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7863" y="1885110"/>
              <a:ext cx="1113155" cy="166370"/>
            </a:xfrm>
            <a:custGeom>
              <a:avLst/>
              <a:gdLst/>
              <a:ahLst/>
              <a:cxnLst/>
              <a:rect l="l" t="t" r="r" b="b"/>
              <a:pathLst>
                <a:path w="1113155" h="166369">
                  <a:moveTo>
                    <a:pt x="1113075" y="166071"/>
                  </a:moveTo>
                  <a:lnTo>
                    <a:pt x="0" y="166071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166071"/>
                  </a:lnTo>
                  <a:close/>
                </a:path>
              </a:pathLst>
            </a:custGeom>
            <a:solidFill>
              <a:srgbClr val="FFDD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102806" y="1897508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 h="0">
                <a:moveTo>
                  <a:pt x="0" y="0"/>
                </a:moveTo>
                <a:lnTo>
                  <a:pt x="578379" y="0"/>
                </a:lnTo>
              </a:path>
            </a:pathLst>
          </a:custGeom>
          <a:ln w="3175">
            <a:solidFill>
              <a:srgbClr val="E65B5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2806" y="1889808"/>
            <a:ext cx="691515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23215" algn="l"/>
              </a:tabLst>
            </a:pP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NameError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Traceback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(most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recent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call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last)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/var/folders/bl/5kk4pcgd6vqdpfcs3h7lpqn80000gn/T/ipykernel_1283/465834050.py</a:t>
            </a: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0C6C7"/>
                </a:solidFill>
                <a:latin typeface="Courier New"/>
                <a:cs typeface="Courier New"/>
              </a:rPr>
              <a:t>&lt;module&gt;</a:t>
            </a:r>
            <a:endParaRPr sz="100">
              <a:latin typeface="Courier New"/>
              <a:cs typeface="Courier New"/>
            </a:endParaRPr>
          </a:p>
          <a:p>
            <a:pPr marL="61594" indent="-16510">
              <a:lnSpc>
                <a:spcPct val="100000"/>
              </a:lnSpc>
              <a:buClr>
                <a:srgbClr val="007326"/>
              </a:buClr>
              <a:buFont typeface="Courier New"/>
              <a:buAutoNum type="arabicPlain"/>
              <a:tabLst>
                <a:tab pos="62230" algn="l"/>
              </a:tabLst>
            </a:pPr>
            <a:r>
              <a:rPr dirty="0" sz="100">
                <a:latin typeface="Courier New"/>
                <a:cs typeface="Courier New"/>
              </a:rPr>
              <a:t>count_utm_medium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['utm_medium'].</a:t>
            </a:r>
            <a:r>
              <a:rPr dirty="0" sz="100"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61594" indent="-16510">
              <a:lnSpc>
                <a:spcPct val="100000"/>
              </a:lnSpc>
              <a:spcBef>
                <a:spcPts val="5"/>
              </a:spcBef>
              <a:buClr>
                <a:srgbClr val="007326"/>
              </a:buClr>
              <a:buFont typeface="Courier New"/>
              <a:buAutoNum type="arabicPlain"/>
              <a:tabLst>
                <a:tab pos="62230" algn="l"/>
              </a:tabLst>
            </a:pPr>
            <a:r>
              <a:rPr dirty="0" sz="100">
                <a:latin typeface="Courier New"/>
                <a:cs typeface="Courier New"/>
              </a:rPr>
              <a:t>count_utm_medium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plot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latin typeface="Courier New"/>
                <a:cs typeface="Courier New"/>
              </a:rPr>
              <a:t>kind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='barh',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color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='skyblue')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----&gt;</a:t>
            </a:r>
            <a:r>
              <a:rPr dirty="0" sz="100" spc="-10">
                <a:solidFill>
                  <a:srgbClr val="00A24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3</a:t>
            </a:r>
            <a:r>
              <a:rPr dirty="0" sz="100" spc="-10">
                <a:solidFill>
                  <a:srgbClr val="00A24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plt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title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('Count</a:t>
            </a:r>
            <a:r>
              <a:rPr dirty="0" sz="100" spc="-5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of</a:t>
            </a:r>
            <a:r>
              <a:rPr dirty="0" sz="100" spc="-10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UTM</a:t>
            </a:r>
            <a:r>
              <a:rPr dirty="0" sz="100" spc="-10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Medium')</a:t>
            </a:r>
            <a:endParaRPr sz="100">
              <a:latin typeface="Courier New"/>
              <a:cs typeface="Courier New"/>
            </a:endParaRPr>
          </a:p>
          <a:p>
            <a:pPr marL="61594" indent="-16510">
              <a:lnSpc>
                <a:spcPct val="100000"/>
              </a:lnSpc>
              <a:spcBef>
                <a:spcPts val="15"/>
              </a:spcBef>
              <a:buClr>
                <a:srgbClr val="007326"/>
              </a:buClr>
              <a:buFont typeface="Courier New"/>
              <a:buAutoNum type="arabicPlain" startAt="4"/>
              <a:tabLst>
                <a:tab pos="62230" algn="l"/>
              </a:tabLst>
            </a:pPr>
            <a:r>
              <a:rPr dirty="0" sz="100">
                <a:latin typeface="Courier New"/>
                <a:cs typeface="Courier New"/>
              </a:rPr>
              <a:t>plt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xlabel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('Count')</a:t>
            </a:r>
            <a:endParaRPr sz="100">
              <a:latin typeface="Courier New"/>
              <a:cs typeface="Courier New"/>
            </a:endParaRPr>
          </a:p>
          <a:p>
            <a:pPr marL="61594" indent="-16510">
              <a:lnSpc>
                <a:spcPct val="100000"/>
              </a:lnSpc>
              <a:spcBef>
                <a:spcPts val="5"/>
              </a:spcBef>
              <a:buClr>
                <a:srgbClr val="007326"/>
              </a:buClr>
              <a:buFont typeface="Courier New"/>
              <a:buAutoNum type="arabicPlain" startAt="4"/>
              <a:tabLst>
                <a:tab pos="62230" algn="l"/>
              </a:tabLst>
            </a:pPr>
            <a:r>
              <a:rPr dirty="0" sz="100">
                <a:latin typeface="Courier New"/>
                <a:cs typeface="Courier New"/>
              </a:rPr>
              <a:t>plt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ylabel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('UTM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Medium')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NameError</a:t>
            </a:r>
            <a:r>
              <a:rPr dirty="0" sz="100">
                <a:latin typeface="Courier New"/>
                <a:cs typeface="Courier New"/>
              </a:rPr>
              <a:t>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name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'plt'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defined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63" y="2051182"/>
            <a:ext cx="455708" cy="24515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0106" y="2359751"/>
            <a:ext cx="59626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320" marR="5080" indent="-8255">
              <a:lnSpc>
                <a:spcPct val="105400"/>
              </a:lnSpc>
            </a:pPr>
            <a:r>
              <a:rPr dirty="0" sz="100">
                <a:latin typeface="Courier New"/>
                <a:cs typeface="Courier New"/>
              </a:rPr>
              <a:t>['google'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'grow'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'healthgrades'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'zocdoc'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'unk-source'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'grow-reclaim'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'mhm'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'psychology-today' 'Zeta -directory' 'choosingtherapy' 'bing' 'pt'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'office' 'therapy-for-black-girls' 'therapyden' 'facebook' 'caredash'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'provider-sourced' 'GetWell-health-directory' 'Alpha' 'humana-directory'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'aircall'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'optum'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'mental-health-match'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'zencare'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'c-directory'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'bcbs-directory'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'tiktok'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'optum-directory'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'therapy-for-black-men'</a:t>
            </a:r>
            <a:endParaRPr sz="100">
              <a:latin typeface="Courier New"/>
              <a:cs typeface="Courier New"/>
            </a:endParaRPr>
          </a:p>
          <a:p>
            <a:pPr marL="2032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'therapy-tribe'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'Gamma-directory'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'latinx'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'univ-ill-bcbs'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'grow-rematch' </a:t>
            </a:r>
            <a:r>
              <a:rPr dirty="0" sz="100" spc="-5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'choosing-therapy' 'therapy-for-latinx' 'stackadapt' 'tfbm' 'gmb' 'yext'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'sendgrid'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'sendinblue'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'choosing_therapy'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'talkiatry'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'extnet'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'google-adc'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'good-therapy'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'hs_email'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'hs_automation']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106" y="2643456"/>
            <a:ext cx="14922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81915">
              <a:lnSpc>
                <a:spcPct val="105900"/>
              </a:lnSpc>
            </a:pPr>
            <a:r>
              <a:rPr dirty="0" sz="100">
                <a:latin typeface="Courier New"/>
                <a:cs typeface="Courier New"/>
              </a:rPr>
              <a:t>zocdoc  grow  Alpha  google</a:t>
            </a:r>
            <a:endParaRPr sz="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psychology-today  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pt</a:t>
            </a:r>
            <a:endParaRPr sz="100">
              <a:latin typeface="Courier New"/>
              <a:cs typeface="Courier New"/>
            </a:endParaRPr>
          </a:p>
          <a:p>
            <a:pPr marL="12700" marR="50800">
              <a:lnSpc>
                <a:spcPts val="130"/>
              </a:lnSpc>
            </a:pPr>
            <a:r>
              <a:rPr dirty="0" sz="100">
                <a:latin typeface="Courier New"/>
                <a:cs typeface="Courier New"/>
              </a:rPr>
              <a:t>unk-source  </a:t>
            </a:r>
            <a:r>
              <a:rPr dirty="0" sz="100">
                <a:latin typeface="Courier New"/>
                <a:cs typeface="Courier New"/>
              </a:rPr>
              <a:t>office</a:t>
            </a:r>
            <a:endParaRPr sz="100">
              <a:latin typeface="Courier New"/>
              <a:cs typeface="Courier New"/>
            </a:endParaRPr>
          </a:p>
          <a:p>
            <a:pPr marL="12700" marR="3556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grow-reclaim  </a:t>
            </a:r>
            <a:r>
              <a:rPr dirty="0" sz="100">
                <a:latin typeface="Courier New"/>
                <a:cs typeface="Courier New"/>
              </a:rPr>
              <a:t>bing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6034" y="2643456"/>
            <a:ext cx="64135" cy="185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22045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16134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9335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6302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2299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1526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1333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1259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985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938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106" y="2802213"/>
            <a:ext cx="28003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provider-sourced</a:t>
            </a:r>
            <a:r>
              <a:rPr dirty="0" sz="100">
                <a:latin typeface="Courier New"/>
                <a:cs typeface="Courier New"/>
              </a:rPr>
              <a:t>      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855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therapy-for-black-girls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471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106" y="2836218"/>
            <a:ext cx="133985" cy="12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27940">
              <a:lnSpc>
                <a:spcPct val="105400"/>
              </a:lnSpc>
            </a:pPr>
            <a:r>
              <a:rPr dirty="0" sz="100">
                <a:latin typeface="Courier New"/>
                <a:cs typeface="Courier New"/>
              </a:rPr>
              <a:t>c-directory  </a:t>
            </a:r>
            <a:r>
              <a:rPr dirty="0" sz="100">
                <a:latin typeface="Courier New"/>
                <a:cs typeface="Courier New"/>
              </a:rPr>
              <a:t>mhm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facebook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tiktok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optum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bcbs-directory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1457" y="2836218"/>
            <a:ext cx="48895" cy="12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358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274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204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180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171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139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106" y="2930721"/>
            <a:ext cx="280035" cy="74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43840" algn="l"/>
              </a:tabLst>
            </a:pPr>
            <a:r>
              <a:rPr dirty="0" sz="100">
                <a:latin typeface="Courier New"/>
                <a:cs typeface="Courier New"/>
              </a:rPr>
              <a:t>healthgrades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134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GetWell-health-directory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126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therapy-for-black-men</a:t>
            </a:r>
            <a:r>
              <a:rPr dirty="0" sz="100">
                <a:latin typeface="Courier New"/>
                <a:cs typeface="Courier New"/>
              </a:rPr>
              <a:t>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114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106" y="2980543"/>
            <a:ext cx="172085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35560">
              <a:lnSpc>
                <a:spcPct val="105900"/>
              </a:lnSpc>
            </a:pPr>
            <a:r>
              <a:rPr dirty="0" sz="100">
                <a:latin typeface="Courier New"/>
                <a:cs typeface="Courier New"/>
              </a:rPr>
              <a:t>zencare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caredash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aircall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choosingtherapy</a:t>
            </a:r>
            <a:endParaRPr sz="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mental-health-match  Zeta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-directory</a:t>
            </a:r>
            <a:endParaRPr sz="100">
              <a:latin typeface="Courier New"/>
              <a:cs typeface="Courier New"/>
            </a:endParaRPr>
          </a:p>
          <a:p>
            <a:pPr marL="12700" marR="3556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Gamma-directory  hs_automation  </a:t>
            </a:r>
            <a:r>
              <a:rPr dirty="0" sz="100">
                <a:latin typeface="Courier New"/>
                <a:cs typeface="Courier New"/>
              </a:rPr>
              <a:t>therapyden</a:t>
            </a:r>
            <a:endParaRPr sz="100">
              <a:latin typeface="Courier New"/>
              <a:cs typeface="Courier New"/>
            </a:endParaRPr>
          </a:p>
          <a:p>
            <a:pPr marL="12700" marR="27940">
              <a:lnSpc>
                <a:spcPct val="1059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grow-rematch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choosing_therapy  humana-directory  optum-directory  </a:t>
            </a:r>
            <a:r>
              <a:rPr dirty="0" sz="100">
                <a:latin typeface="Courier New"/>
                <a:cs typeface="Courier New"/>
              </a:rPr>
              <a:t>univ-ill-bcbs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sendgrid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choosing-therapy</a:t>
            </a:r>
            <a:endParaRPr sz="100">
              <a:latin typeface="Courier New"/>
              <a:cs typeface="Courier New"/>
            </a:endParaRPr>
          </a:p>
          <a:p>
            <a:pPr marL="12700" marR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therapy-for-latinx  </a:t>
            </a:r>
            <a:r>
              <a:rPr dirty="0" sz="100">
                <a:latin typeface="Courier New"/>
                <a:cs typeface="Courier New"/>
              </a:rPr>
              <a:t>extnet</a:t>
            </a:r>
            <a:endParaRPr sz="100">
              <a:latin typeface="Courier New"/>
              <a:cs typeface="Courier New"/>
            </a:endParaRPr>
          </a:p>
          <a:p>
            <a:pPr marL="12700" marR="5905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good-therapy  </a:t>
            </a:r>
            <a:r>
              <a:rPr dirty="0" sz="100">
                <a:latin typeface="Courier New"/>
                <a:cs typeface="Courier New"/>
              </a:rPr>
              <a:t>hs_email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stackadapt  </a:t>
            </a:r>
            <a:r>
              <a:rPr dirty="0" sz="100">
                <a:latin typeface="Courier New"/>
                <a:cs typeface="Courier New"/>
              </a:rPr>
              <a:t>tfbm</a:t>
            </a:r>
            <a:endParaRPr sz="100">
              <a:latin typeface="Courier New"/>
              <a:cs typeface="Courier New"/>
            </a:endParaRPr>
          </a:p>
          <a:p>
            <a:pPr marL="12700" marR="74295">
              <a:lnSpc>
                <a:spcPct val="100000"/>
              </a:lnSpc>
              <a:spcBef>
                <a:spcPts val="30"/>
              </a:spcBef>
            </a:pPr>
            <a:r>
              <a:rPr dirty="0" sz="100">
                <a:latin typeface="Courier New"/>
                <a:cs typeface="Courier New"/>
              </a:rPr>
              <a:t>latinx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yext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sendinblue</a:t>
            </a:r>
            <a:endParaRPr sz="100">
              <a:latin typeface="Courier New"/>
              <a:cs typeface="Courier New"/>
            </a:endParaRPr>
          </a:p>
          <a:p>
            <a:pPr marL="12700" marR="50800">
              <a:lnSpc>
                <a:spcPct val="1059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therapy-tribe  </a:t>
            </a:r>
            <a:r>
              <a:rPr dirty="0" sz="100">
                <a:latin typeface="Courier New"/>
                <a:cs typeface="Courier New"/>
              </a:rPr>
              <a:t>talkiatry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google-adc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gmb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1457" y="2980543"/>
            <a:ext cx="48895" cy="490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104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94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92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61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56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55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53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45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42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21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18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18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9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6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6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2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106" y="3446136"/>
            <a:ext cx="25717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utm_source,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106" y="3569702"/>
            <a:ext cx="75057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squarify in ./opt/anaconda3/lib/python3.9/site-packages (0.4.3)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63" y="3948155"/>
            <a:ext cx="617825" cy="49426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90106" y="4554268"/>
            <a:ext cx="1028065" cy="972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320" marR="444500" indent="-8255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['1.39E+11'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nan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'1-standard-profile'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'12-zendesk'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'5-abandoned-link-grow'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'1.32E+15' '32-intercom' '1.32E+11' '1.36E+11' '1.33E+11' '1.35E+11'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'1.42E+11'</a:t>
            </a:r>
            <a:endParaRPr sz="100">
              <a:latin typeface="Courier New"/>
              <a:cs typeface="Courier New"/>
            </a:endParaRPr>
          </a:p>
          <a:p>
            <a:pPr marL="20320" marR="4521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'f1039|grow-therapy|client|rmk|conv|all|a|---|ca|booking-page-visitors'  </a:t>
            </a:r>
            <a:r>
              <a:rPr dirty="0" sz="100">
                <a:latin typeface="Courier New"/>
                <a:cs typeface="Courier New"/>
              </a:rPr>
              <a:t>'16-internal-referral' '1.33E+15' '6-abandoned-link-zocdoc' 'intercom'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'1.44E+11'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'1.31E+15' '33-grow-cancel'</a:t>
            </a:r>
            <a:endParaRPr sz="100">
              <a:latin typeface="Courier New"/>
              <a:cs typeface="Courier New"/>
            </a:endParaRPr>
          </a:p>
          <a:p>
            <a:pPr marL="20320" marR="290195">
              <a:lnSpc>
                <a:spcPct val="1059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'f1038|grow-therapy|client|pst|conv|florida|a|18-45|lal|appointment-confirmation-0-120-0-1'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'tik1005|grow-therapy|client|pst|conv|florida|f|18-34|vi|health-wellness-video-interactions'  </a:t>
            </a:r>
            <a:r>
              <a:rPr dirty="0" sz="100">
                <a:latin typeface="Courier New"/>
                <a:cs typeface="Courier New"/>
              </a:rPr>
              <a:t>'tik1006|grow-therapy|client|pst|conv|florida|a|18-34|lal|clicks-6-sec-vid-view'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'tik1002|grow-therapy|client|pst|conv|florida|f|18-34|int|self-care-interests'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'26-grow-rematch'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'1.38E+11'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'29-abandoned-first-apt'</a:t>
            </a:r>
            <a:endParaRPr sz="100">
              <a:latin typeface="Courier New"/>
              <a:cs typeface="Courier New"/>
            </a:endParaRPr>
          </a:p>
          <a:p>
            <a:pPr marL="20320" marR="34417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'f1036|grow-therapy|client|rmk|conv|all|a|---|ca|site-visitors-started-booking-event'  </a:t>
            </a:r>
            <a:r>
              <a:rPr dirty="0" sz="100">
                <a:latin typeface="Courier New"/>
                <a:cs typeface="Courier New"/>
              </a:rPr>
              <a:t>'35-email-prov'</a:t>
            </a:r>
            <a:endParaRPr sz="100">
              <a:latin typeface="Courier New"/>
              <a:cs typeface="Courier New"/>
            </a:endParaRPr>
          </a:p>
          <a:p>
            <a:pPr marL="20320" marR="10477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'tik1008|grow-therapy|client|pst|conv|florida|f|18-34|int-vi|self-care-interests-health-wellness-video-interactions'  </a:t>
            </a:r>
            <a:r>
              <a:rPr dirty="0" sz="100">
                <a:latin typeface="Courier New"/>
                <a:cs typeface="Courier New"/>
              </a:rPr>
              <a:t>'client_share'</a:t>
            </a:r>
            <a:endParaRPr sz="100">
              <a:latin typeface="Courier New"/>
              <a:cs typeface="Courier New"/>
            </a:endParaRPr>
          </a:p>
          <a:p>
            <a:pPr marL="20320" marR="29781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'f1045|grow-therapy|client|pst|conv|florida|a|18-45|lal|appointment-confirmation-0-120-0-1'  </a:t>
            </a:r>
            <a:r>
              <a:rPr dirty="0" sz="100">
                <a:latin typeface="Courier New"/>
                <a:cs typeface="Courier New"/>
              </a:rPr>
              <a:t>'f1042|grow-therapy|client|pst|conv|florida|f|18-24|dit|therapy-self-care-interests'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'sa1005|grow-therapy|client|pst|display|conv|florida|all|---|pcai|therapy-counseling-pcai'</a:t>
            </a:r>
            <a:endParaRPr sz="100">
              <a:latin typeface="Courier New"/>
              <a:cs typeface="Courier New"/>
            </a:endParaRPr>
          </a:p>
          <a:p>
            <a:pPr marL="20320" marR="97155">
              <a:lnSpc>
                <a:spcPct val="110300"/>
              </a:lnSpc>
            </a:pPr>
            <a:r>
              <a:rPr dirty="0" sz="100">
                <a:latin typeface="Courier New"/>
                <a:cs typeface="Courier New"/>
              </a:rPr>
              <a:t>'tik1020|grow-therapy|client|pst|conv|virginia|f|18-34|int-vi|self-care-interests-health-wellness-video-interactions'  </a:t>
            </a:r>
            <a:r>
              <a:rPr dirty="0" sz="100">
                <a:latin typeface="Courier New"/>
                <a:cs typeface="Courier New"/>
              </a:rPr>
              <a:t>'f1041|grow-therapy|client|pst|conv|pennsylvania|a|18-45|lal|appointment-confirmation-0-120-0-1'</a:t>
            </a:r>
            <a:endParaRPr sz="100">
              <a:latin typeface="Courier New"/>
              <a:cs typeface="Courier New"/>
            </a:endParaRPr>
          </a:p>
          <a:p>
            <a:pPr marL="20320" marR="14351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'f1059|grow-therapy|client|pst|conv|tx-ga-pa-ct-md-in|a|18-45|lal|appointment-confirmation-0-120-0-1'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'tik1017|grow-therapy|client|pst-test|conv|fl-tx|f|18-34|int-vi|interests-video-interactions-homepage-url-test'  </a:t>
            </a:r>
            <a:r>
              <a:rPr dirty="0" sz="100">
                <a:latin typeface="Courier New"/>
                <a:cs typeface="Courier New"/>
              </a:rPr>
              <a:t>'13-gmb-trial'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25"/>
              </a:spcBef>
            </a:pPr>
            <a:r>
              <a:rPr dirty="0" sz="100">
                <a:latin typeface="Courier New"/>
                <a:cs typeface="Courier New"/>
              </a:rPr>
              <a:t>'f1040|grow-therapy|client|pst|conv|georgia|a|18-45|lal|appointment-confirmation-0-120-0-1'</a:t>
            </a:r>
            <a:endParaRPr sz="100">
              <a:latin typeface="Courier New"/>
              <a:cs typeface="Courier New"/>
            </a:endParaRPr>
          </a:p>
          <a:p>
            <a:pPr marL="20320" marR="89535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'tik1018|grow-therapy|client|pst-exp-aud-test|conv|fl-tx|f|18-34|int-vi|interests-video-interactions-control-audience'  </a:t>
            </a:r>
            <a:r>
              <a:rPr dirty="0" sz="100">
                <a:latin typeface="Courier New"/>
                <a:cs typeface="Courier New"/>
              </a:rPr>
              <a:t>'1.43E+11'</a:t>
            </a:r>
            <a:endParaRPr sz="100">
              <a:latin typeface="Courier New"/>
              <a:cs typeface="Courier New"/>
            </a:endParaRPr>
          </a:p>
          <a:p>
            <a:pPr marL="20320" marR="405765">
              <a:lnSpc>
                <a:spcPts val="13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'1-standard-profile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https://provider.growtherapy.com/book-appointment?id=974'  </a:t>
            </a:r>
            <a:r>
              <a:rPr dirty="0" sz="100">
                <a:latin typeface="Courier New"/>
                <a:cs typeface="Courier New"/>
              </a:rPr>
              <a:t>'1.41E+11'</a:t>
            </a:r>
            <a:endParaRPr sz="100">
              <a:latin typeface="Courier New"/>
              <a:cs typeface="Courier New"/>
            </a:endParaRPr>
          </a:p>
          <a:p>
            <a:pPr marL="20320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'tik1010|grow-therapy|client|pst|conv|texas|f|18-34|int-vi|self-care-interests-health-wellness-video-interactions'  </a:t>
            </a:r>
            <a:r>
              <a:rPr dirty="0" sz="100">
                <a:latin typeface="Courier New"/>
                <a:cs typeface="Courier New"/>
              </a:rPr>
              <a:t>'mham_beforeapril16'</a:t>
            </a:r>
            <a:endParaRPr sz="100">
              <a:latin typeface="Courier New"/>
              <a:cs typeface="Courier New"/>
            </a:endParaRPr>
          </a:p>
          <a:p>
            <a:pPr marL="20320" marR="66675">
              <a:lnSpc>
                <a:spcPts val="13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'tik1009|grow-therapy|client|pst|conv|pennsylvania|f|18-34|int-vi|self-care-interests-health-wellness-video-interactions'  </a:t>
            </a:r>
            <a:r>
              <a:rPr dirty="0" sz="100">
                <a:latin typeface="Courier New"/>
                <a:cs typeface="Courier New"/>
              </a:rPr>
              <a:t>'1-standard-profile"'</a:t>
            </a:r>
            <a:endParaRPr sz="100">
              <a:latin typeface="Courier New"/>
              <a:cs typeface="Courier New"/>
            </a:endParaRPr>
          </a:p>
          <a:p>
            <a:pPr marL="20320" marR="313055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'f1048|grow-therapy|client|pst|conv|florida|f|18-24|dit|therapy-self-care-interests'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'f1054|grow-therapy|client|pst|conv|texas|a|18-45|lal|appointment-confirmation-0-120-0-1'  </a:t>
            </a:r>
            <a:r>
              <a:rPr dirty="0" sz="100">
                <a:latin typeface="Courier New"/>
                <a:cs typeface="Courier New"/>
              </a:rPr>
              <a:t>'tik1004|grow-therapy|client|pst|conv|pennsylvania|f|18-34|int|self-care-interests'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20"/>
              </a:spcBef>
            </a:pPr>
            <a:r>
              <a:rPr dirty="0" sz="100">
                <a:latin typeface="Courier New"/>
                <a:cs typeface="Courier New"/>
              </a:rPr>
              <a:t>'f1032|grow-therapy|client|rmk|conv|all|a|---|ca|booking-page-visitors'</a:t>
            </a:r>
            <a:endParaRPr sz="100">
              <a:latin typeface="Courier New"/>
              <a:cs typeface="Courier New"/>
            </a:endParaRPr>
          </a:p>
          <a:p>
            <a:pPr marL="20320" marR="40576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'1-standard-profilehttps://provider.growtherapy.com/book-appointment?id=1589'  </a:t>
            </a:r>
            <a:r>
              <a:rPr dirty="0" sz="100">
                <a:latin typeface="Courier New"/>
                <a:cs typeface="Courier New"/>
              </a:rPr>
              <a:t>'Reschedule_Request_Individual_links_Grow_1'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'email_name'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'24-talkiatry-test'</a:t>
            </a:r>
            <a:endParaRPr sz="100">
              <a:latin typeface="Courier New"/>
              <a:cs typeface="Courier New"/>
            </a:endParaRPr>
          </a:p>
          <a:p>
            <a:pPr marL="20320" marR="9715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'tik1022|grow-therapy|client|pst|conv|illinois|f|18-34|int-vi|self-care-interests-health-wellness-video-interactions'  </a:t>
            </a:r>
            <a:r>
              <a:rPr dirty="0" sz="100">
                <a:latin typeface="Courier New"/>
                <a:cs typeface="Courier New"/>
              </a:rPr>
              <a:t>'mham_afterapril16'</a:t>
            </a:r>
            <a:endParaRPr sz="100">
              <a:latin typeface="Courier New"/>
              <a:cs typeface="Courier New"/>
            </a:endParaRPr>
          </a:p>
          <a:p>
            <a:pPr marL="20320" marR="328930">
              <a:lnSpc>
                <a:spcPct val="107000"/>
              </a:lnSpc>
            </a:pPr>
            <a:r>
              <a:rPr dirty="0" sz="100">
                <a:latin typeface="Courier New"/>
                <a:cs typeface="Courier New"/>
              </a:rPr>
              <a:t>'tik1003|grow-therapy|client|pst|conv|georgia|f|18-34|int|self-care-interests'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'tik1015|grow-therapy|client|rmk|conv|all|a|---|ca|clicks-6-sec-vid-view-site-visitors'  </a:t>
            </a:r>
            <a:r>
              <a:rPr dirty="0" sz="100">
                <a:latin typeface="Courier New"/>
                <a:cs typeface="Courier New"/>
              </a:rPr>
              <a:t>'1-standard-'</a:t>
            </a:r>
            <a:endParaRPr sz="100">
              <a:latin typeface="Courier New"/>
              <a:cs typeface="Courier New"/>
            </a:endParaRPr>
          </a:p>
          <a:p>
            <a:pPr marL="20320" marR="7429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'tik1013|grow-therapy|client|pst|conv|maryland|f|18-34|int-vi|self-care-interests-health-wellness-video-interactions'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'tik1014|grow-therapy|client|pst|conv|connecticut|f|18-34|int-vi|self-care-interests-health-wellness-video-interactions'  </a:t>
            </a:r>
            <a:r>
              <a:rPr dirty="0" sz="100">
                <a:latin typeface="Courier New"/>
                <a:cs typeface="Courier New"/>
              </a:rPr>
              <a:t>'12-zendesk/'</a:t>
            </a:r>
            <a:endParaRPr sz="100">
              <a:latin typeface="Courier New"/>
              <a:cs typeface="Courier New"/>
            </a:endParaRPr>
          </a:p>
          <a:p>
            <a:pPr marL="20320" marR="151130">
              <a:lnSpc>
                <a:spcPct val="100000"/>
              </a:lnSpc>
              <a:spcBef>
                <a:spcPts val="25"/>
              </a:spcBef>
            </a:pPr>
            <a:r>
              <a:rPr dirty="0" sz="100">
                <a:latin typeface="Courier New"/>
                <a:cs typeface="Courier New"/>
              </a:rPr>
              <a:t>'tik1016|grow-therapy|client|pst-test|conv|fl-tx|f|18-34|int-vi|interests-video-interactions-filters-url-test'  </a:t>
            </a:r>
            <a:r>
              <a:rPr dirty="0" sz="100">
                <a:latin typeface="Courier New"/>
                <a:cs typeface="Courier New"/>
              </a:rPr>
              <a:t>'tik1007|grow-therapy|client|rmk|conv|all|a|---|ca|clicks-6-sec-vid-view'</a:t>
            </a:r>
            <a:endParaRPr sz="100">
              <a:latin typeface="Courier New"/>
              <a:cs typeface="Courier New"/>
            </a:endParaRPr>
          </a:p>
          <a:p>
            <a:pPr marL="20320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'tik1019|grow-therapy|client|pst-exp-aud-test|conv|fl-tx|f|18-34|int-vi|interests-video-interactions-expanded-targeting-audience'  </a:t>
            </a:r>
            <a:r>
              <a:rPr dirty="0" sz="100">
                <a:latin typeface="Courier New"/>
                <a:cs typeface="Courier New"/>
              </a:rPr>
              <a:t>'tik1011|grow-therapy|client|pst|conv|indiana|f|18-34|int-vi|self-care-interests-health-wellness-video-interactions'</a:t>
            </a:r>
            <a:endParaRPr sz="100">
              <a:latin typeface="Courier New"/>
              <a:cs typeface="Courier New"/>
            </a:endParaRPr>
          </a:p>
          <a:p>
            <a:pPr marL="20320" marR="359410">
              <a:lnSpc>
                <a:spcPct val="100000"/>
              </a:lnSpc>
              <a:spcBef>
                <a:spcPts val="20"/>
              </a:spcBef>
            </a:pPr>
            <a:r>
              <a:rPr dirty="0" sz="100">
                <a:latin typeface="Courier New"/>
                <a:cs typeface="Courier New"/>
              </a:rPr>
              <a:t>'f1033|grow-therapy|client|ret|conv|all|a|---|ca|appointment-confirmation-visitors'  </a:t>
            </a:r>
            <a:r>
              <a:rPr dirty="0" sz="100">
                <a:latin typeface="Courier New"/>
                <a:cs typeface="Courier New"/>
              </a:rPr>
              <a:t>'1-standard-profilepsychoatrist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that accept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anthem'</a:t>
            </a:r>
            <a:endParaRPr sz="100">
              <a:latin typeface="Courier New"/>
              <a:cs typeface="Courier New"/>
            </a:endParaRPr>
          </a:p>
          <a:p>
            <a:pPr marL="20320" marR="31305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'f1052|grow-therapy|client|pst|conv|pennsylvania|f|18-24|dit|therapy-self-care-interests'  </a:t>
            </a:r>
            <a:r>
              <a:rPr dirty="0" sz="100">
                <a:latin typeface="Courier New"/>
                <a:cs typeface="Courier New"/>
              </a:rPr>
              <a:t>'tik1021|grow-therapy|client|rmk|conv|all|a|---|ca|site-visitors-100%-views'</a:t>
            </a:r>
            <a:endParaRPr sz="100">
              <a:latin typeface="Courier New"/>
              <a:cs typeface="Courier New"/>
            </a:endParaRPr>
          </a:p>
          <a:p>
            <a:pPr marL="20320" marR="35179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'f1051|grow-therapy|client|pst|conv|georgia|f|18-24|dit|therapy-self-care-interests'  </a:t>
            </a:r>
            <a:r>
              <a:rPr dirty="0" sz="100">
                <a:latin typeface="Courier New"/>
                <a:cs typeface="Courier New"/>
              </a:rPr>
              <a:t>'1.34E+11'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'1.45E+11'</a:t>
            </a:r>
            <a:endParaRPr sz="100">
              <a:latin typeface="Courier New"/>
              <a:cs typeface="Courier New"/>
            </a:endParaRPr>
          </a:p>
          <a:p>
            <a:pPr marL="20320" marR="45212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'f1060|grow-therapy|client|rmk|conv|all|a|---|ca|booking-page-visitors'  </a:t>
            </a:r>
            <a:r>
              <a:rPr dirty="0" sz="100">
                <a:latin typeface="Courier New"/>
                <a:cs typeface="Courier New"/>
              </a:rPr>
              <a:t>'1.48E+11']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106" y="5673276"/>
            <a:ext cx="179705" cy="137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1-standard-profile  </a:t>
            </a:r>
            <a:r>
              <a:rPr dirty="0" sz="100">
                <a:latin typeface="Courier New"/>
                <a:cs typeface="Courier New"/>
              </a:rPr>
              <a:t>12-zendesk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1.32E+11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1.39E+11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16-internal-referral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12-zendesk/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7801" y="5673276"/>
            <a:ext cx="64135" cy="137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32788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6565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1724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1704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825</a:t>
            </a:r>
            <a:endParaRPr sz="100">
              <a:latin typeface="Courier New"/>
              <a:cs typeface="Courier New"/>
            </a:endParaRPr>
          </a:p>
          <a:p>
            <a:pPr algn="r" marR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...</a:t>
            </a:r>
            <a:endParaRPr sz="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0106" y="5784978"/>
            <a:ext cx="98171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tik1013|grow-therapy|client|pst|conv|maryland|f|18-34|int-vi|self-care-interests-health-wellness-video-interactions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38648" y="5801783"/>
            <a:ext cx="33655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106" y="5801783"/>
            <a:ext cx="365125" cy="88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1-standard-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Reschedule_Request_Individual_links_Grow_1  </a:t>
            </a:r>
            <a:r>
              <a:rPr dirty="0" sz="100">
                <a:latin typeface="Courier New"/>
                <a:cs typeface="Courier New"/>
              </a:rPr>
              <a:t>1.48E+11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utm_campaign,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Length: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76,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106" y="6068685"/>
            <a:ext cx="32639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date_created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2022-07-31</a:t>
            </a:r>
            <a:r>
              <a:rPr dirty="0" sz="100" spc="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00:00:00+00:00     7627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2022-08-31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00:00:00+00:00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10028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2022-09-30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00:00:00+00:00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11054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2022-10-31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00:00:00+00:00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12049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2022-11-30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00:00:00+00:00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13028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2022-12-31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00:00:00+00:00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12097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Freq: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M,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patient_id,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106" y="7285553"/>
            <a:ext cx="54991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most popular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day of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 week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 registered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for is: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Tuesday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106" y="8538998"/>
            <a:ext cx="61150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insurance company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 the highest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percentage of 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is: Beta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Blues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106" y="9117284"/>
            <a:ext cx="57340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insurance company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 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lowest percentage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 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is: ANTHEM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106" y="9208228"/>
            <a:ext cx="59626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['FL'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'NH' 'TX'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'CA' 'SC' 'IN'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'NY' 'GA'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'OH' 'CT' 'PR'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'KY' 'IL'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'DE'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'VA'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'NE' 'PA'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'VT' 'CO' 'AK'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'Florida' 'OR' nan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'WY' 'MA'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'WA' 'NC' 'MD'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'WI'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'NJ' 'RI'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'TN' 'MI'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'AL' 'DC' 'HI'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'MN' 'ME'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'AZ' 'OK' 'LA'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'UT'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'VI'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'MS'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'NM' 'KS'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'MO' 'NV'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'AR'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'MT' 'ID'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'IA' 'SD'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'WV']</a:t>
            </a:r>
            <a:endParaRPr sz="1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7722" y="9387848"/>
            <a:ext cx="1113790" cy="43815"/>
            <a:chOff x="97722" y="9387848"/>
            <a:chExt cx="1113790" cy="43815"/>
          </a:xfrm>
        </p:grpSpPr>
        <p:sp>
          <p:nvSpPr>
            <p:cNvPr id="56" name="object 56"/>
            <p:cNvSpPr/>
            <p:nvPr/>
          </p:nvSpPr>
          <p:spPr>
            <a:xfrm>
              <a:off x="97863" y="9387989"/>
              <a:ext cx="1113155" cy="43815"/>
            </a:xfrm>
            <a:custGeom>
              <a:avLst/>
              <a:gdLst/>
              <a:ahLst/>
              <a:cxnLst/>
              <a:rect l="l" t="t" r="r" b="b"/>
              <a:pathLst>
                <a:path w="1113155" h="43815">
                  <a:moveTo>
                    <a:pt x="1113075" y="43494"/>
                  </a:moveTo>
                  <a:lnTo>
                    <a:pt x="0" y="43494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34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8357" y="9388483"/>
              <a:ext cx="1112520" cy="42545"/>
            </a:xfrm>
            <a:custGeom>
              <a:avLst/>
              <a:gdLst/>
              <a:ahLst/>
              <a:cxnLst/>
              <a:rect l="l" t="t" r="r" b="b"/>
              <a:pathLst>
                <a:path w="1112520" h="42545">
                  <a:moveTo>
                    <a:pt x="0" y="0"/>
                  </a:moveTo>
                  <a:lnTo>
                    <a:pt x="1112086" y="0"/>
                  </a:lnTo>
                  <a:lnTo>
                    <a:pt x="1112086" y="42506"/>
                  </a:lnTo>
                  <a:lnTo>
                    <a:pt x="0" y="425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0106" y="9489561"/>
            <a:ext cx="596265" cy="90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['FL'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'NH' 'TX'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'CA' 'SC' 'IN'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'NY' 'GA'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'OH' 'CT' 'PR'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'KY' 'IL'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'DE'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'VA'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'NE' 'PA'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'VT' 'CO' 'AK'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'OR' nan 'WY'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'MA' 'WA' 'NC'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'MD' 'WI' 'NJ'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'RI'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'TN' 'MI'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'AL' 'DC'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'HI' 'MN' 'ME'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'AZ' 'OK'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'LA' 'UT' 'VI'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'MS'</a:t>
            </a:r>
            <a:endParaRPr sz="10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'NM'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'KS'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'MO'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'NV'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'AR'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'MT' 'ID'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'IA'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'SD'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'WV']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106" y="9630326"/>
            <a:ext cx="44958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There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are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52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unique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states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 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operations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dataframe.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106" y="9817157"/>
            <a:ext cx="341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There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are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duplicates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states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column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106" y="10100863"/>
            <a:ext cx="581025" cy="5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state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highest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number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FL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16506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patients.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state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 lowest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number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 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VI 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patients.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106" y="11290055"/>
            <a:ext cx="264795" cy="7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grow      43889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zocdoc</a:t>
            </a:r>
            <a:r>
              <a:rPr dirty="0" sz="100">
                <a:latin typeface="Courier New"/>
                <a:cs typeface="Courier New"/>
              </a:rPr>
              <a:t>    </a:t>
            </a:r>
            <a:r>
              <a:rPr dirty="0" sz="100">
                <a:latin typeface="Courier New"/>
                <a:cs typeface="Courier New"/>
              </a:rPr>
              <a:t>21994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booked_from,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63" name="object 6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63" y="11732762"/>
            <a:ext cx="385523" cy="275796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90106" y="12071975"/>
            <a:ext cx="341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[</a:t>
            </a:r>
            <a:r>
              <a:rPr dirty="0" sz="100" spc="10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24  </a:t>
            </a:r>
            <a:r>
              <a:rPr dirty="0" sz="100" spc="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37  </a:t>
            </a:r>
            <a:r>
              <a:rPr dirty="0" sz="100" spc="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38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 13182 13203 13267]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106" y="12275610"/>
            <a:ext cx="503555" cy="5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provider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most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3244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441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patients.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provider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least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38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with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patients.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106" y="12398187"/>
            <a:ext cx="365125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L="12700" marR="259079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provider_id  24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29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37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43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38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21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45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18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..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13148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13155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13182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5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13203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3</a:t>
            </a:r>
            <a:endParaRPr sz="100">
              <a:latin typeface="Courier New"/>
              <a:cs typeface="Courier New"/>
            </a:endParaRPr>
          </a:p>
          <a:p>
            <a:pPr algn="r" marR="2590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13267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patient_id,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Length: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3287,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0106" y="12681893"/>
            <a:ext cx="22606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L="12700" marR="12065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provider_id  24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29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37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43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38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21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45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18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..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13148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13155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13182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5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13203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3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13267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Length: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3287,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0106" y="13855267"/>
            <a:ext cx="22606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L="12700" marR="12065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provider_id  24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29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37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43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38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44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21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45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18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..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13148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13155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13182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5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13203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3</a:t>
            </a:r>
            <a:endParaRPr sz="100">
              <a:latin typeface="Courier New"/>
              <a:cs typeface="Courier New"/>
            </a:endParaRPr>
          </a:p>
          <a:p>
            <a:pPr algn="r" marR="12065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13267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0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Length: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3287,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69" name="object 6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863" y="14393862"/>
            <a:ext cx="335108" cy="24416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90106" y="14718247"/>
            <a:ext cx="39560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most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common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gender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among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endParaRPr sz="100">
              <a:latin typeface="Courier New"/>
              <a:cs typeface="Courier Ne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97863" y="14962261"/>
            <a:ext cx="1113155" cy="97155"/>
            <a:chOff x="97863" y="14962261"/>
            <a:chExt cx="1113155" cy="97155"/>
          </a:xfrm>
        </p:grpSpPr>
        <p:sp>
          <p:nvSpPr>
            <p:cNvPr id="72" name="object 72"/>
            <p:cNvSpPr/>
            <p:nvPr/>
          </p:nvSpPr>
          <p:spPr>
            <a:xfrm>
              <a:off x="97863" y="14962261"/>
              <a:ext cx="1113155" cy="43815"/>
            </a:xfrm>
            <a:custGeom>
              <a:avLst/>
              <a:gdLst/>
              <a:ahLst/>
              <a:cxnLst/>
              <a:rect l="l" t="t" r="r" b="b"/>
              <a:pathLst>
                <a:path w="1113155" h="43815">
                  <a:moveTo>
                    <a:pt x="1113075" y="43494"/>
                  </a:moveTo>
                  <a:lnTo>
                    <a:pt x="0" y="43494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34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98357" y="14962756"/>
              <a:ext cx="1112520" cy="42545"/>
            </a:xfrm>
            <a:custGeom>
              <a:avLst/>
              <a:gdLst/>
              <a:ahLst/>
              <a:cxnLst/>
              <a:rect l="l" t="t" r="r" b="b"/>
              <a:pathLst>
                <a:path w="1112520" h="42544">
                  <a:moveTo>
                    <a:pt x="0" y="0"/>
                  </a:moveTo>
                  <a:lnTo>
                    <a:pt x="1112086" y="0"/>
                  </a:lnTo>
                  <a:lnTo>
                    <a:pt x="1112086" y="42506"/>
                  </a:lnTo>
                  <a:lnTo>
                    <a:pt x="0" y="425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97863" y="15015642"/>
              <a:ext cx="1113155" cy="43815"/>
            </a:xfrm>
            <a:custGeom>
              <a:avLst/>
              <a:gdLst/>
              <a:ahLst/>
              <a:cxnLst/>
              <a:rect l="l" t="t" r="r" b="b"/>
              <a:pathLst>
                <a:path w="1113155" h="43815">
                  <a:moveTo>
                    <a:pt x="1113075" y="43494"/>
                  </a:moveTo>
                  <a:lnTo>
                    <a:pt x="0" y="43494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34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98357" y="15016136"/>
              <a:ext cx="1112520" cy="42545"/>
            </a:xfrm>
            <a:custGeom>
              <a:avLst/>
              <a:gdLst/>
              <a:ahLst/>
              <a:cxnLst/>
              <a:rect l="l" t="t" r="r" b="b"/>
              <a:pathLst>
                <a:path w="1112520" h="42544">
                  <a:moveTo>
                    <a:pt x="0" y="0"/>
                  </a:moveTo>
                  <a:lnTo>
                    <a:pt x="1112086" y="0"/>
                  </a:lnTo>
                  <a:lnTo>
                    <a:pt x="1112086" y="42506"/>
                  </a:lnTo>
                  <a:lnTo>
                    <a:pt x="0" y="425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03784" y="14976106"/>
              <a:ext cx="1101725" cy="69215"/>
            </a:xfrm>
            <a:custGeom>
              <a:avLst/>
              <a:gdLst/>
              <a:ahLst/>
              <a:cxnLst/>
              <a:rect l="l" t="t" r="r" b="b"/>
              <a:pathLst>
                <a:path w="1101725" h="69215">
                  <a:moveTo>
                    <a:pt x="1101217" y="53378"/>
                  </a:moveTo>
                  <a:lnTo>
                    <a:pt x="0" y="53378"/>
                  </a:lnTo>
                  <a:lnTo>
                    <a:pt x="0" y="69202"/>
                  </a:lnTo>
                  <a:lnTo>
                    <a:pt x="1101217" y="69202"/>
                  </a:lnTo>
                  <a:lnTo>
                    <a:pt x="1101217" y="53378"/>
                  </a:lnTo>
                  <a:close/>
                </a:path>
                <a:path w="1101725" h="69215">
                  <a:moveTo>
                    <a:pt x="1101217" y="0"/>
                  </a:moveTo>
                  <a:lnTo>
                    <a:pt x="0" y="0"/>
                  </a:lnTo>
                  <a:lnTo>
                    <a:pt x="0" y="15811"/>
                  </a:lnTo>
                  <a:lnTo>
                    <a:pt x="1101217" y="15811"/>
                  </a:lnTo>
                  <a:lnTo>
                    <a:pt x="110121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90106" y="15119587"/>
            <a:ext cx="233679" cy="121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Female</a:t>
            </a:r>
            <a:r>
              <a:rPr dirty="0" sz="100">
                <a:latin typeface="Courier New"/>
                <a:cs typeface="Courier New"/>
              </a:rPr>
              <a:t>        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44487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82245" algn="l"/>
              </a:tabLst>
            </a:pPr>
            <a:r>
              <a:rPr dirty="0" sz="100">
                <a:latin typeface="Courier New"/>
                <a:cs typeface="Courier New"/>
              </a:rPr>
              <a:t>Male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20319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97485" algn="l"/>
              </a:tabLst>
            </a:pPr>
            <a:r>
              <a:rPr dirty="0" sz="100">
                <a:latin typeface="Courier New"/>
                <a:cs typeface="Courier New"/>
              </a:rPr>
              <a:t>Other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764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Decline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to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Specify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312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12725" algn="l"/>
              </a:tabLst>
            </a:pPr>
            <a:r>
              <a:rPr dirty="0" sz="100">
                <a:latin typeface="Courier New"/>
                <a:cs typeface="Courier New"/>
              </a:rPr>
              <a:t>Unknown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1</a:t>
            </a:r>
            <a:endParaRPr sz="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gender,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78" name="object 7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863" y="15529673"/>
            <a:ext cx="397385" cy="274808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97863" y="16012072"/>
            <a:ext cx="1113155" cy="165100"/>
          </a:xfrm>
          <a:custGeom>
            <a:avLst/>
            <a:gdLst/>
            <a:ahLst/>
            <a:cxnLst/>
            <a:rect l="l" t="t" r="r" b="b"/>
            <a:pathLst>
              <a:path w="1113155" h="165100">
                <a:moveTo>
                  <a:pt x="1113075" y="165083"/>
                </a:moveTo>
                <a:lnTo>
                  <a:pt x="0" y="165083"/>
                </a:lnTo>
                <a:lnTo>
                  <a:pt x="0" y="0"/>
                </a:lnTo>
                <a:lnTo>
                  <a:pt x="1113075" y="0"/>
                </a:lnTo>
                <a:lnTo>
                  <a:pt x="1113075" y="165083"/>
                </a:lnTo>
                <a:close/>
              </a:path>
            </a:pathLst>
          </a:custGeom>
          <a:solidFill>
            <a:srgbClr val="FF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2806" y="16024469"/>
            <a:ext cx="578485" cy="0"/>
          </a:xfrm>
          <a:custGeom>
            <a:avLst/>
            <a:gdLst/>
            <a:ahLst/>
            <a:cxnLst/>
            <a:rect l="l" t="t" r="r" b="b"/>
            <a:pathLst>
              <a:path w="578485" h="0">
                <a:moveTo>
                  <a:pt x="0" y="0"/>
                </a:moveTo>
                <a:lnTo>
                  <a:pt x="578379" y="0"/>
                </a:lnTo>
              </a:path>
            </a:pathLst>
          </a:custGeom>
          <a:ln w="3175">
            <a:solidFill>
              <a:srgbClr val="E65B57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02806" y="16018154"/>
            <a:ext cx="69151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23215" algn="l"/>
              </a:tabLst>
            </a:pP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NameError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Traceback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(most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recent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call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last)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/var/folders/bl/5kk4pcgd6vqdpfcs3h7lpqn80000gn/T/ipykernel_1283/883925839.py</a:t>
            </a: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0C6C7"/>
                </a:solidFill>
                <a:latin typeface="Courier New"/>
                <a:cs typeface="Courier New"/>
              </a:rPr>
              <a:t>&lt;module&gt;</a:t>
            </a:r>
            <a:endParaRPr sz="1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</a:pPr>
            <a:r>
              <a:rPr dirty="0" sz="100" b="1">
                <a:solidFill>
                  <a:srgbClr val="007326"/>
                </a:solidFill>
                <a:latin typeface="Courier New"/>
                <a:cs typeface="Courier New"/>
              </a:rPr>
              <a:t>3</a:t>
            </a:r>
            <a:endParaRPr sz="1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7326"/>
                </a:solidFill>
                <a:latin typeface="Courier New"/>
                <a:cs typeface="Courier New"/>
              </a:rPr>
              <a:t>4</a:t>
            </a:r>
            <a:r>
              <a:rPr dirty="0" sz="100" spc="-5" b="1">
                <a:solidFill>
                  <a:srgbClr val="007326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#</a:t>
            </a:r>
            <a:r>
              <a:rPr dirty="0" sz="100" spc="-5">
                <a:solidFill>
                  <a:srgbClr val="E75C58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Calculate</a:t>
            </a:r>
            <a:r>
              <a:rPr dirty="0" sz="100" spc="-5">
                <a:solidFill>
                  <a:srgbClr val="E75C58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age</a:t>
            </a:r>
            <a:r>
              <a:rPr dirty="0" sz="100" spc="-5">
                <a:solidFill>
                  <a:srgbClr val="E75C58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by subtracting</a:t>
            </a:r>
            <a:r>
              <a:rPr dirty="0" sz="100" spc="-5">
                <a:solidFill>
                  <a:srgbClr val="E75C58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dob</a:t>
            </a:r>
            <a:r>
              <a:rPr dirty="0" sz="100" spc="-5">
                <a:solidFill>
                  <a:srgbClr val="E75C58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from</a:t>
            </a:r>
            <a:r>
              <a:rPr dirty="0" sz="100" spc="-5">
                <a:solidFill>
                  <a:srgbClr val="E75C58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current date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----&gt;</a:t>
            </a: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5</a:t>
            </a:r>
            <a:r>
              <a:rPr dirty="0" sz="100">
                <a:solidFill>
                  <a:srgbClr val="00A24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now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datetime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now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7326"/>
                </a:solidFill>
                <a:latin typeface="Courier New"/>
                <a:cs typeface="Courier New"/>
              </a:rPr>
              <a:t>6</a:t>
            </a:r>
            <a:r>
              <a:rPr dirty="0" sz="100" spc="-5" b="1">
                <a:solidFill>
                  <a:srgbClr val="007326"/>
                </a:solidFill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['age']</a:t>
            </a:r>
            <a:r>
              <a:rPr dirty="0" sz="100" spc="-5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= (</a:t>
            </a:r>
            <a:r>
              <a:rPr dirty="0" sz="100">
                <a:latin typeface="Courier New"/>
                <a:cs typeface="Courier New"/>
              </a:rPr>
              <a:t>now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date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()</a:t>
            </a:r>
            <a:r>
              <a:rPr dirty="0" sz="100" spc="-5">
                <a:solidFill>
                  <a:srgbClr val="208FF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- </a:t>
            </a:r>
            <a:r>
              <a:rPr dirty="0" sz="100"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['dob'].</a:t>
            </a:r>
            <a:r>
              <a:rPr dirty="0" sz="100">
                <a:latin typeface="Courier New"/>
                <a:cs typeface="Courier New"/>
              </a:rPr>
              <a:t>dt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.</a:t>
            </a:r>
            <a:r>
              <a:rPr dirty="0" sz="100">
                <a:latin typeface="Courier New"/>
                <a:cs typeface="Courier New"/>
              </a:rPr>
              <a:t>date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).</a:t>
            </a:r>
            <a:r>
              <a:rPr dirty="0" sz="100">
                <a:latin typeface="Courier New"/>
                <a:cs typeface="Courier New"/>
              </a:rPr>
              <a:t>astype</a:t>
            </a:r>
            <a:r>
              <a:rPr dirty="0" sz="100">
                <a:solidFill>
                  <a:srgbClr val="208FFA"/>
                </a:solidFill>
                <a:latin typeface="Courier New"/>
                <a:cs typeface="Courier New"/>
              </a:rPr>
              <a:t>('&lt;m8[Y]')</a:t>
            </a:r>
            <a:endParaRPr sz="1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7326"/>
                </a:solidFill>
                <a:latin typeface="Courier New"/>
                <a:cs typeface="Courier New"/>
              </a:rPr>
              <a:t>7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E75C58"/>
                </a:solidFill>
                <a:latin typeface="Courier New"/>
                <a:cs typeface="Courier New"/>
              </a:rPr>
              <a:t>NameError</a:t>
            </a:r>
            <a:r>
              <a:rPr dirty="0" sz="100">
                <a:latin typeface="Courier New"/>
                <a:cs typeface="Courier New"/>
              </a:rPr>
              <a:t>: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name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'datetime'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not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defined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0106" y="16461999"/>
            <a:ext cx="349885" cy="5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1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average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age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31.30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years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average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gender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endParaRPr sz="100">
              <a:latin typeface="Courier New"/>
              <a:cs typeface="Courier New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97863" y="17434554"/>
            <a:ext cx="1113155" cy="45085"/>
            <a:chOff x="97863" y="17434554"/>
            <a:chExt cx="1113155" cy="45085"/>
          </a:xfrm>
        </p:grpSpPr>
        <p:sp>
          <p:nvSpPr>
            <p:cNvPr id="84" name="object 84"/>
            <p:cNvSpPr/>
            <p:nvPr/>
          </p:nvSpPr>
          <p:spPr>
            <a:xfrm>
              <a:off x="97863" y="17434554"/>
              <a:ext cx="1113155" cy="45085"/>
            </a:xfrm>
            <a:custGeom>
              <a:avLst/>
              <a:gdLst/>
              <a:ahLst/>
              <a:cxnLst/>
              <a:rect l="l" t="t" r="r" b="b"/>
              <a:pathLst>
                <a:path w="1113155" h="45084">
                  <a:moveTo>
                    <a:pt x="1113075" y="44483"/>
                  </a:moveTo>
                  <a:lnTo>
                    <a:pt x="0" y="44483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4483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98357" y="17435048"/>
              <a:ext cx="1112520" cy="43815"/>
            </a:xfrm>
            <a:custGeom>
              <a:avLst/>
              <a:gdLst/>
              <a:ahLst/>
              <a:cxnLst/>
              <a:rect l="l" t="t" r="r" b="b"/>
              <a:pathLst>
                <a:path w="1112520" h="43815">
                  <a:moveTo>
                    <a:pt x="0" y="0"/>
                  </a:moveTo>
                  <a:lnTo>
                    <a:pt x="1112086" y="0"/>
                  </a:lnTo>
                  <a:lnTo>
                    <a:pt x="1112086" y="43494"/>
                  </a:lnTo>
                  <a:lnTo>
                    <a:pt x="0" y="4349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103794" y="17448393"/>
              <a:ext cx="1101725" cy="17145"/>
            </a:xfrm>
            <a:custGeom>
              <a:avLst/>
              <a:gdLst/>
              <a:ahLst/>
              <a:cxnLst/>
              <a:rect l="l" t="t" r="r" b="b"/>
              <a:pathLst>
                <a:path w="1101725" h="17144">
                  <a:moveTo>
                    <a:pt x="1101213" y="16804"/>
                  </a:moveTo>
                  <a:lnTo>
                    <a:pt x="0" y="16804"/>
                  </a:lnTo>
                  <a:lnTo>
                    <a:pt x="0" y="0"/>
                  </a:lnTo>
                  <a:lnTo>
                    <a:pt x="1101213" y="0"/>
                  </a:lnTo>
                  <a:lnTo>
                    <a:pt x="1101213" y="1680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/>
          <p:cNvGrpSpPr/>
          <p:nvPr/>
        </p:nvGrpSpPr>
        <p:grpSpPr>
          <a:xfrm>
            <a:off x="97863" y="17782514"/>
            <a:ext cx="1113155" cy="43815"/>
            <a:chOff x="97863" y="17782514"/>
            <a:chExt cx="1113155" cy="43815"/>
          </a:xfrm>
        </p:grpSpPr>
        <p:sp>
          <p:nvSpPr>
            <p:cNvPr id="88" name="object 88"/>
            <p:cNvSpPr/>
            <p:nvPr/>
          </p:nvSpPr>
          <p:spPr>
            <a:xfrm>
              <a:off x="97863" y="17782514"/>
              <a:ext cx="1113155" cy="43815"/>
            </a:xfrm>
            <a:custGeom>
              <a:avLst/>
              <a:gdLst/>
              <a:ahLst/>
              <a:cxnLst/>
              <a:rect l="l" t="t" r="r" b="b"/>
              <a:pathLst>
                <a:path w="1113155" h="43815">
                  <a:moveTo>
                    <a:pt x="1113075" y="43494"/>
                  </a:moveTo>
                  <a:lnTo>
                    <a:pt x="0" y="43494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34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98357" y="17783008"/>
              <a:ext cx="1112520" cy="42545"/>
            </a:xfrm>
            <a:custGeom>
              <a:avLst/>
              <a:gdLst/>
              <a:ahLst/>
              <a:cxnLst/>
              <a:rect l="l" t="t" r="r" b="b"/>
              <a:pathLst>
                <a:path w="1112520" h="42544">
                  <a:moveTo>
                    <a:pt x="0" y="0"/>
                  </a:moveTo>
                  <a:lnTo>
                    <a:pt x="1112086" y="0"/>
                  </a:lnTo>
                  <a:lnTo>
                    <a:pt x="1112086" y="42506"/>
                  </a:lnTo>
                  <a:lnTo>
                    <a:pt x="0" y="425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03794" y="17796353"/>
              <a:ext cx="1101725" cy="15875"/>
            </a:xfrm>
            <a:custGeom>
              <a:avLst/>
              <a:gdLst/>
              <a:ahLst/>
              <a:cxnLst/>
              <a:rect l="l" t="t" r="r" b="b"/>
              <a:pathLst>
                <a:path w="1101725" h="15875">
                  <a:moveTo>
                    <a:pt x="1101213" y="15816"/>
                  </a:moveTo>
                  <a:lnTo>
                    <a:pt x="0" y="15816"/>
                  </a:lnTo>
                  <a:lnTo>
                    <a:pt x="0" y="0"/>
                  </a:lnTo>
                  <a:lnTo>
                    <a:pt x="1101213" y="0"/>
                  </a:lnTo>
                  <a:lnTo>
                    <a:pt x="1101213" y="1581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1" name="object 9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863" y="18543675"/>
            <a:ext cx="412213" cy="244163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97722" y="19605347"/>
            <a:ext cx="1113790" cy="440055"/>
            <a:chOff x="97722" y="19605347"/>
            <a:chExt cx="1113790" cy="440055"/>
          </a:xfrm>
        </p:grpSpPr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63" y="19605347"/>
              <a:ext cx="412213" cy="38255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97863" y="20001744"/>
              <a:ext cx="1113155" cy="43815"/>
            </a:xfrm>
            <a:custGeom>
              <a:avLst/>
              <a:gdLst/>
              <a:ahLst/>
              <a:cxnLst/>
              <a:rect l="l" t="t" r="r" b="b"/>
              <a:pathLst>
                <a:path w="1113155" h="43815">
                  <a:moveTo>
                    <a:pt x="1113075" y="43494"/>
                  </a:moveTo>
                  <a:lnTo>
                    <a:pt x="0" y="43494"/>
                  </a:lnTo>
                  <a:lnTo>
                    <a:pt x="0" y="0"/>
                  </a:lnTo>
                  <a:lnTo>
                    <a:pt x="1113075" y="0"/>
                  </a:lnTo>
                  <a:lnTo>
                    <a:pt x="1113075" y="4349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98357" y="20002238"/>
              <a:ext cx="1112520" cy="42545"/>
            </a:xfrm>
            <a:custGeom>
              <a:avLst/>
              <a:gdLst/>
              <a:ahLst/>
              <a:cxnLst/>
              <a:rect l="l" t="t" r="r" b="b"/>
              <a:pathLst>
                <a:path w="1112520" h="42544">
                  <a:moveTo>
                    <a:pt x="0" y="0"/>
                  </a:moveTo>
                  <a:lnTo>
                    <a:pt x="1112086" y="0"/>
                  </a:lnTo>
                  <a:lnTo>
                    <a:pt x="1112086" y="42506"/>
                  </a:lnTo>
                  <a:lnTo>
                    <a:pt x="0" y="4250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7527" y="362938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[10]: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8357" y="371189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os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-7872" y="439054"/>
            <a:ext cx="602615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 spc="-7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[11]:</a:t>
            </a:r>
            <a:r>
              <a:rPr dirty="0" baseline="27777" sz="150" spc="82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read_csv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"OperationsAssociateRawFile.csv"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03794" y="508100"/>
            <a:ext cx="1101725" cy="15875"/>
          </a:xfrm>
          <a:custGeom>
            <a:avLst/>
            <a:gdLst/>
            <a:ahLst/>
            <a:cxnLst/>
            <a:rect l="l" t="t" r="r" b="b"/>
            <a:pathLst>
              <a:path w="1101725" h="15875">
                <a:moveTo>
                  <a:pt x="1101213" y="15816"/>
                </a:moveTo>
                <a:lnTo>
                  <a:pt x="0" y="15816"/>
                </a:lnTo>
                <a:lnTo>
                  <a:pt x="0" y="0"/>
                </a:lnTo>
                <a:lnTo>
                  <a:pt x="1101213" y="0"/>
                </a:lnTo>
                <a:lnTo>
                  <a:pt x="1101213" y="1581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-33272" y="493423"/>
            <a:ext cx="778510" cy="284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[12]: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 spc="15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35890" marR="63500" indent="53975">
              <a:lnSpc>
                <a:spcPct val="100000"/>
              </a:lnSpc>
              <a:tabLst>
                <a:tab pos="660400" algn="l"/>
              </a:tabLst>
            </a:pPr>
            <a:r>
              <a:rPr dirty="0" sz="100">
                <a:latin typeface="Courier New"/>
                <a:cs typeface="Courier New"/>
              </a:rPr>
              <a:t>patient_id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provider_id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insurance_type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dob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\  0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46344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24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Zeta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1981-07-02T00:00:00.000Z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1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46999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24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Beta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Blues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1983-04-04T00:00:00.000Z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2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47198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24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Beta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Blues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1983-04-04T00:00:00.000Z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3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48294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24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Beta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Blues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1984-05-10T00:00:00.000Z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4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49648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24</a:t>
            </a:r>
            <a:r>
              <a:rPr dirty="0" sz="100">
                <a:latin typeface="Courier New"/>
                <a:cs typeface="Courier New"/>
              </a:rPr>
              <a:t>     </a:t>
            </a:r>
            <a:r>
              <a:rPr dirty="0" sz="100">
                <a:latin typeface="Courier New"/>
                <a:cs typeface="Courier New"/>
              </a:rPr>
              <a:t>Beta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Blues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1966-12-10T00:00:00.000Z</a:t>
            </a:r>
            <a:endParaRPr sz="100">
              <a:latin typeface="Courier New"/>
              <a:cs typeface="Courier New"/>
            </a:endParaRPr>
          </a:p>
          <a:p>
            <a:pPr marL="135890" marR="86995">
              <a:lnSpc>
                <a:spcPts val="130"/>
              </a:lnSpc>
              <a:tabLst>
                <a:tab pos="660400" algn="l"/>
              </a:tabLst>
            </a:pP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 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...</a:t>
            </a:r>
            <a:r>
              <a:rPr dirty="0" sz="100">
                <a:latin typeface="Courier New"/>
                <a:cs typeface="Courier New"/>
              </a:rPr>
              <a:t>	</a:t>
            </a:r>
            <a:r>
              <a:rPr dirty="0" sz="100">
                <a:latin typeface="Courier New"/>
                <a:cs typeface="Courier New"/>
              </a:rPr>
              <a:t>...  </a:t>
            </a:r>
            <a:r>
              <a:rPr dirty="0" sz="100">
                <a:latin typeface="Courier New"/>
                <a:cs typeface="Courier New"/>
              </a:rPr>
              <a:t>65878      128707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13182</a:t>
            </a:r>
            <a:r>
              <a:rPr dirty="0" sz="100" spc="8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Alpha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NorCal</a:t>
            </a:r>
            <a:r>
              <a:rPr dirty="0" sz="100" spc="3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1986-08-15T00:00:00.000Z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65879      127456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13203</a:t>
            </a:r>
            <a:r>
              <a:rPr dirty="0" sz="100" spc="8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Alpha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NorCal</a:t>
            </a:r>
            <a:r>
              <a:rPr dirty="0" sz="100" spc="3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2011-10-21T00:00:00.000Z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65880      127638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13203</a:t>
            </a:r>
            <a:r>
              <a:rPr dirty="0" sz="100" spc="8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Alpha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NorCal</a:t>
            </a:r>
            <a:r>
              <a:rPr dirty="0" sz="100" spc="3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2013-01-27T00:00:00.000Z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65881      127976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13203</a:t>
            </a:r>
            <a:r>
              <a:rPr dirty="0" sz="100" spc="8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Alpha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NorCal</a:t>
            </a:r>
            <a:r>
              <a:rPr dirty="0" sz="100" spc="3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1968-08-08T00:00:00.000Z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latin typeface="Courier New"/>
                <a:cs typeface="Courier New"/>
              </a:rPr>
              <a:t>65882</a:t>
            </a:r>
            <a:r>
              <a:rPr dirty="0" sz="100">
                <a:latin typeface="Courier New"/>
                <a:cs typeface="Courier New"/>
              </a:rPr>
              <a:t>      </a:t>
            </a:r>
            <a:r>
              <a:rPr dirty="0" sz="100">
                <a:latin typeface="Courier New"/>
                <a:cs typeface="Courier New"/>
              </a:rPr>
              <a:t>129117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13267</a:t>
            </a:r>
            <a:r>
              <a:rPr dirty="0" sz="100">
                <a:latin typeface="Courier New"/>
                <a:cs typeface="Courier New"/>
              </a:rPr>
              <a:t>   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Cash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1998-06-03T00:00:00.000Z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gender</a:t>
            </a:r>
            <a:r>
              <a:rPr dirty="0" sz="100">
                <a:latin typeface="Courier New"/>
                <a:cs typeface="Courier New"/>
              </a:rPr>
              <a:t>      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date_created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booked_from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state</a:t>
            </a:r>
            <a:r>
              <a:rPr dirty="0" sz="100">
                <a:latin typeface="Courier New"/>
                <a:cs typeface="Courier New"/>
              </a:rPr>
              <a:t>      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utm_campaign</a:t>
            </a:r>
            <a:r>
              <a:rPr dirty="0" sz="100">
                <a:latin typeface="Courier New"/>
                <a:cs typeface="Courier New"/>
              </a:rPr>
              <a:t>  </a:t>
            </a:r>
            <a:r>
              <a:rPr dirty="0" sz="100">
                <a:latin typeface="Courier New"/>
                <a:cs typeface="Courier New"/>
              </a:rPr>
              <a:t>\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7527" y="118736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[13]: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8357" y="1195616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56134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subset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duplicates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in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patient_id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column:'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1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7527" y="1278309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[14]: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8357" y="1286560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68453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unique_utm_medium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'utm_medium'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unique_utm_medium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527" y="1400886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[15]: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8357" y="1409137"/>
            <a:ext cx="1112520" cy="755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64643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'utm_medium'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#api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is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used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most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5249" y="1748844"/>
            <a:ext cx="8001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[8]: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8357" y="1757097"/>
            <a:ext cx="1112520" cy="12318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64643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'utm_medium'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'barh'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'skyblue'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UTM Medium'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160" marR="908685">
              <a:lnSpc>
                <a:spcPct val="107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Medium'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7527" y="2302417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[16]: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98357" y="2310669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68453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unique_utm_source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'utm_source'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unique_utm_source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7527" y="253768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[17]: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8357" y="2545937"/>
            <a:ext cx="1112520" cy="107314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60769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'utm_source'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 </a:t>
            </a:r>
            <a:r>
              <a:rPr dirty="0" sz="100" spc="-4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utm_source_counts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'utm_source'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utm_source_counts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Zocdoc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has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most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7527" y="3479746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[18]: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8357" y="3487998"/>
            <a:ext cx="1112520" cy="9144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plotly.graph_objects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go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!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pip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install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squarify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squarify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7527" y="3602323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[19]: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8357" y="3610574"/>
            <a:ext cx="1112520" cy="33274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up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utm_source_counts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'utm_source'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Define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color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bars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bar_color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'#b48c1f'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bar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bar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utm_source_counts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utm_source_counts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bar_color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Rotate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x-axis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xticks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rotation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90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715645">
              <a:lnSpc>
                <a:spcPct val="107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r>
              <a:rPr dirty="0" sz="100" spc="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axis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 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100" spc="-1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1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Observations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by</a:t>
            </a:r>
            <a:r>
              <a:rPr dirty="0" sz="100" spc="-1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UTM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Source'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Source'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tracking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sources'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7527" y="4448497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[20]: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8357" y="4456749"/>
            <a:ext cx="1112520" cy="107314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 list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all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 values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 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'utm_campaign'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utm_campaign_types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'utm_campaign'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list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values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utm_campaign_types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7527" y="551906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[21]: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8357" y="5527318"/>
            <a:ext cx="1112520" cy="15557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'utm_campaign'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utm_campaign_count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'utm_campaign'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utm_campaign_count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1-stabndard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profikle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has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most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7527" y="5882842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[22]: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8357" y="5891094"/>
            <a:ext cx="1112520" cy="18732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Convert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date_created column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datetime data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type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month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IDs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monthly_patients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key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freq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resulting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series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monthly_patients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#number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that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registered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month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7527" y="6213997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[23]: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98357" y="6222248"/>
            <a:ext cx="1112520" cy="3168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plotly.express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Convert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date_created column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datetime data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type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month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IDs</a:t>
            </a:r>
            <a:endParaRPr sz="100">
              <a:latin typeface="Courier New"/>
              <a:cs typeface="Courier New"/>
            </a:endParaRPr>
          </a:p>
          <a:p>
            <a:pPr marL="10160" marR="19113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monthly_patients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key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freq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reset_index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monthly_patients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'month_year'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monthly_patients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'date_created'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strftime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'%Y-%b'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treemap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figure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treemap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monthly_patients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path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'month_year'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777240">
              <a:lnSpc>
                <a:spcPct val="107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 Add the counts to the treemap labels 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textinfo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'label+text+value'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textfont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25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figure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89301" y="6664505"/>
            <a:ext cx="178435" cy="318770"/>
          </a:xfrm>
          <a:prstGeom prst="rect">
            <a:avLst/>
          </a:prstGeom>
          <a:solidFill>
            <a:srgbClr val="626EFA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ct val="100000"/>
              </a:lnSpc>
            </a:pPr>
            <a:r>
              <a:rPr dirty="0" sz="200" spc="-5">
                <a:solidFill>
                  <a:srgbClr val="FFFFFF"/>
                </a:solidFill>
                <a:latin typeface="Arial MT"/>
                <a:cs typeface="Arial MT"/>
              </a:rPr>
              <a:t>2022-Nov</a:t>
            </a:r>
            <a:endParaRPr sz="200">
              <a:latin typeface="Arial MT"/>
              <a:cs typeface="Arial MT"/>
            </a:endParaRPr>
          </a:p>
          <a:p>
            <a:pPr marL="2540">
              <a:lnSpc>
                <a:spcPct val="100000"/>
              </a:lnSpc>
              <a:spcBef>
                <a:spcPts val="15"/>
              </a:spcBef>
            </a:pPr>
            <a:r>
              <a:rPr dirty="0" sz="200" spc="-5">
                <a:solidFill>
                  <a:srgbClr val="FFFFFF"/>
                </a:solidFill>
                <a:latin typeface="Arial MT"/>
                <a:cs typeface="Arial MT"/>
              </a:rPr>
              <a:t>13,028</a:t>
            </a:r>
            <a:endParaRPr sz="200">
              <a:latin typeface="Arial MT"/>
              <a:cs typeface="Arial MT"/>
            </a:endParaRPr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367150" y="6663022"/>
          <a:ext cx="736600" cy="32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/>
                <a:gridCol w="167005"/>
                <a:gridCol w="292100"/>
                <a:gridCol w="104139"/>
              </a:tblGrid>
              <a:tr h="167064">
                <a:tc row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2022-Dec</a:t>
                      </a:r>
                      <a:endParaRPr sz="2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12,097</a:t>
                      </a:r>
                      <a:endParaRPr sz="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EF543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2022-Oct</a:t>
                      </a:r>
                      <a:endParaRPr sz="2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12,049</a:t>
                      </a:r>
                      <a:endParaRPr sz="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CC95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2022-Sep</a:t>
                      </a:r>
                      <a:endParaRPr sz="2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11,054</a:t>
                      </a:r>
                      <a:endParaRPr sz="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AB62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dirty="0" sz="200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2022-Jul</a:t>
                      </a:r>
                      <a:endParaRPr sz="2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7627</a:t>
                      </a:r>
                      <a:endParaRPr sz="2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solidFill>
                      <a:srgbClr val="18D3F2"/>
                    </a:solidFill>
                  </a:tcPr>
                </a:tc>
              </a:tr>
              <a:tr h="151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EF543B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CC95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2022-Aug</a:t>
                      </a:r>
                      <a:endParaRPr sz="200">
                        <a:latin typeface="Arial MT"/>
                        <a:cs typeface="Arial MT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" spc="-5">
                          <a:solidFill>
                            <a:srgbClr val="444444"/>
                          </a:solidFill>
                          <a:latin typeface="Arial MT"/>
                          <a:cs typeface="Arial MT"/>
                        </a:rPr>
                        <a:t>10,028</a:t>
                      </a:r>
                      <a:endParaRPr sz="2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FFA15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FFFFFF"/>
                      </a:solidFill>
                      <a:prstDash val="solid"/>
                    </a:lnL>
                    <a:solidFill>
                      <a:srgbClr val="18D3F2"/>
                    </a:solidFill>
                  </a:tcPr>
                </a:tc>
              </a:tr>
            </a:tbl>
          </a:graphicData>
        </a:graphic>
      </p:graphicFrame>
      <p:grpSp>
        <p:nvGrpSpPr>
          <p:cNvPr id="127" name="object 127"/>
          <p:cNvGrpSpPr/>
          <p:nvPr/>
        </p:nvGrpSpPr>
        <p:grpSpPr>
          <a:xfrm>
            <a:off x="1137788" y="6559829"/>
            <a:ext cx="47625" cy="15875"/>
            <a:chOff x="1137788" y="6559829"/>
            <a:chExt cx="47625" cy="15875"/>
          </a:xfrm>
        </p:grpSpPr>
        <p:sp>
          <p:nvSpPr>
            <p:cNvPr id="128" name="object 128"/>
            <p:cNvSpPr/>
            <p:nvPr/>
          </p:nvSpPr>
          <p:spPr>
            <a:xfrm>
              <a:off x="1137788" y="6561410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104" y="2372"/>
                  </a:moveTo>
                  <a:lnTo>
                    <a:pt x="711" y="2372"/>
                  </a:lnTo>
                  <a:lnTo>
                    <a:pt x="0" y="3084"/>
                  </a:lnTo>
                  <a:lnTo>
                    <a:pt x="0" y="11941"/>
                  </a:lnTo>
                  <a:lnTo>
                    <a:pt x="711" y="12653"/>
                  </a:lnTo>
                  <a:lnTo>
                    <a:pt x="15104" y="12653"/>
                  </a:lnTo>
                  <a:lnTo>
                    <a:pt x="15816" y="11941"/>
                  </a:lnTo>
                  <a:lnTo>
                    <a:pt x="15816" y="11071"/>
                  </a:lnTo>
                  <a:lnTo>
                    <a:pt x="5725" y="11071"/>
                  </a:lnTo>
                  <a:lnTo>
                    <a:pt x="3954" y="9300"/>
                  </a:lnTo>
                  <a:lnTo>
                    <a:pt x="4080" y="4808"/>
                  </a:lnTo>
                  <a:lnTo>
                    <a:pt x="5725" y="3163"/>
                  </a:lnTo>
                  <a:lnTo>
                    <a:pt x="15816" y="3163"/>
                  </a:lnTo>
                  <a:lnTo>
                    <a:pt x="15104" y="2372"/>
                  </a:lnTo>
                  <a:close/>
                </a:path>
                <a:path w="15875" h="12700">
                  <a:moveTo>
                    <a:pt x="15816" y="3163"/>
                  </a:moveTo>
                  <a:lnTo>
                    <a:pt x="10090" y="3163"/>
                  </a:lnTo>
                  <a:lnTo>
                    <a:pt x="11735" y="4808"/>
                  </a:lnTo>
                  <a:lnTo>
                    <a:pt x="11862" y="9300"/>
                  </a:lnTo>
                  <a:lnTo>
                    <a:pt x="10090" y="11071"/>
                  </a:lnTo>
                  <a:lnTo>
                    <a:pt x="15816" y="11071"/>
                  </a:lnTo>
                  <a:lnTo>
                    <a:pt x="15816" y="5061"/>
                  </a:lnTo>
                  <a:lnTo>
                    <a:pt x="13380" y="5061"/>
                  </a:lnTo>
                  <a:lnTo>
                    <a:pt x="13127" y="4207"/>
                  </a:lnTo>
                  <a:lnTo>
                    <a:pt x="13380" y="3954"/>
                  </a:lnTo>
                  <a:lnTo>
                    <a:pt x="15816" y="3954"/>
                  </a:lnTo>
                  <a:lnTo>
                    <a:pt x="15816" y="3163"/>
                  </a:lnTo>
                  <a:close/>
                </a:path>
                <a:path w="15875" h="12700">
                  <a:moveTo>
                    <a:pt x="9220" y="4744"/>
                  </a:moveTo>
                  <a:lnTo>
                    <a:pt x="6595" y="4744"/>
                  </a:lnTo>
                  <a:lnTo>
                    <a:pt x="5535" y="5804"/>
                  </a:lnTo>
                  <a:lnTo>
                    <a:pt x="5535" y="8430"/>
                  </a:lnTo>
                  <a:lnTo>
                    <a:pt x="6595" y="9489"/>
                  </a:lnTo>
                  <a:lnTo>
                    <a:pt x="9220" y="9489"/>
                  </a:lnTo>
                  <a:lnTo>
                    <a:pt x="10280" y="8430"/>
                  </a:lnTo>
                  <a:lnTo>
                    <a:pt x="10280" y="5804"/>
                  </a:lnTo>
                  <a:lnTo>
                    <a:pt x="9220" y="4744"/>
                  </a:lnTo>
                  <a:close/>
                </a:path>
                <a:path w="15875" h="12700">
                  <a:moveTo>
                    <a:pt x="15816" y="3954"/>
                  </a:moveTo>
                  <a:lnTo>
                    <a:pt x="13981" y="3954"/>
                  </a:lnTo>
                  <a:lnTo>
                    <a:pt x="14108" y="4934"/>
                  </a:lnTo>
                  <a:lnTo>
                    <a:pt x="15816" y="5061"/>
                  </a:lnTo>
                  <a:lnTo>
                    <a:pt x="15816" y="3954"/>
                  </a:lnTo>
                  <a:close/>
                </a:path>
                <a:path w="15875" h="12700">
                  <a:moveTo>
                    <a:pt x="10865" y="0"/>
                  </a:moveTo>
                  <a:lnTo>
                    <a:pt x="4966" y="0"/>
                  </a:lnTo>
                  <a:lnTo>
                    <a:pt x="4681" y="205"/>
                  </a:lnTo>
                  <a:lnTo>
                    <a:pt x="4112" y="1929"/>
                  </a:lnTo>
                  <a:lnTo>
                    <a:pt x="4017" y="2166"/>
                  </a:lnTo>
                  <a:lnTo>
                    <a:pt x="3748" y="2372"/>
                  </a:lnTo>
                  <a:lnTo>
                    <a:pt x="12083" y="2372"/>
                  </a:lnTo>
                  <a:lnTo>
                    <a:pt x="11798" y="2166"/>
                  </a:lnTo>
                  <a:lnTo>
                    <a:pt x="11229" y="442"/>
                  </a:lnTo>
                  <a:lnTo>
                    <a:pt x="11134" y="205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444444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1169420" y="655982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3945" y="15816"/>
                  </a:moveTo>
                  <a:lnTo>
                    <a:pt x="1870" y="15816"/>
                  </a:lnTo>
                  <a:lnTo>
                    <a:pt x="1595" y="15761"/>
                  </a:lnTo>
                  <a:lnTo>
                    <a:pt x="0" y="13945"/>
                  </a:lnTo>
                  <a:lnTo>
                    <a:pt x="0" y="1870"/>
                  </a:lnTo>
                  <a:lnTo>
                    <a:pt x="1870" y="0"/>
                  </a:lnTo>
                  <a:lnTo>
                    <a:pt x="2156" y="0"/>
                  </a:lnTo>
                  <a:lnTo>
                    <a:pt x="13945" y="0"/>
                  </a:lnTo>
                  <a:lnTo>
                    <a:pt x="15816" y="1870"/>
                  </a:lnTo>
                  <a:lnTo>
                    <a:pt x="15816" y="13945"/>
                  </a:lnTo>
                  <a:lnTo>
                    <a:pt x="14220" y="15761"/>
                  </a:lnTo>
                  <a:lnTo>
                    <a:pt x="13945" y="15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180923" y="65627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917" y="1437"/>
                  </a:moveTo>
                  <a:lnTo>
                    <a:pt x="520" y="1437"/>
                  </a:lnTo>
                  <a:lnTo>
                    <a:pt x="350" y="1367"/>
                  </a:lnTo>
                  <a:lnTo>
                    <a:pt x="70" y="1086"/>
                  </a:lnTo>
                  <a:lnTo>
                    <a:pt x="0" y="917"/>
                  </a:lnTo>
                  <a:lnTo>
                    <a:pt x="0" y="520"/>
                  </a:lnTo>
                  <a:lnTo>
                    <a:pt x="70" y="350"/>
                  </a:lnTo>
                  <a:lnTo>
                    <a:pt x="350" y="70"/>
                  </a:lnTo>
                  <a:lnTo>
                    <a:pt x="520" y="0"/>
                  </a:lnTo>
                  <a:lnTo>
                    <a:pt x="917" y="0"/>
                  </a:lnTo>
                  <a:lnTo>
                    <a:pt x="1086" y="70"/>
                  </a:lnTo>
                  <a:lnTo>
                    <a:pt x="1367" y="350"/>
                  </a:lnTo>
                  <a:lnTo>
                    <a:pt x="1437" y="520"/>
                  </a:lnTo>
                  <a:lnTo>
                    <a:pt x="1437" y="718"/>
                  </a:lnTo>
                  <a:lnTo>
                    <a:pt x="1437" y="917"/>
                  </a:lnTo>
                  <a:lnTo>
                    <a:pt x="1367" y="1086"/>
                  </a:lnTo>
                  <a:lnTo>
                    <a:pt x="1086" y="1367"/>
                  </a:lnTo>
                  <a:lnTo>
                    <a:pt x="917" y="1437"/>
                  </a:lnTo>
                  <a:close/>
                </a:path>
              </a:pathLst>
            </a:custGeom>
            <a:solidFill>
              <a:srgbClr val="99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178039" y="6562711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5" h="4445">
                  <a:moveTo>
                    <a:pt x="1435" y="3390"/>
                  </a:moveTo>
                  <a:lnTo>
                    <a:pt x="1371" y="3225"/>
                  </a:lnTo>
                  <a:lnTo>
                    <a:pt x="1092" y="2946"/>
                  </a:lnTo>
                  <a:lnTo>
                    <a:pt x="914" y="2870"/>
                  </a:lnTo>
                  <a:lnTo>
                    <a:pt x="520" y="2870"/>
                  </a:lnTo>
                  <a:lnTo>
                    <a:pt x="355" y="2946"/>
                  </a:lnTo>
                  <a:lnTo>
                    <a:pt x="76" y="3225"/>
                  </a:lnTo>
                  <a:lnTo>
                    <a:pt x="0" y="3390"/>
                  </a:lnTo>
                  <a:lnTo>
                    <a:pt x="0" y="3797"/>
                  </a:lnTo>
                  <a:lnTo>
                    <a:pt x="76" y="3962"/>
                  </a:lnTo>
                  <a:lnTo>
                    <a:pt x="355" y="4241"/>
                  </a:lnTo>
                  <a:lnTo>
                    <a:pt x="520" y="4318"/>
                  </a:lnTo>
                  <a:lnTo>
                    <a:pt x="914" y="4318"/>
                  </a:lnTo>
                  <a:lnTo>
                    <a:pt x="1092" y="4241"/>
                  </a:lnTo>
                  <a:lnTo>
                    <a:pt x="1371" y="3962"/>
                  </a:lnTo>
                  <a:lnTo>
                    <a:pt x="1435" y="3797"/>
                  </a:lnTo>
                  <a:lnTo>
                    <a:pt x="1435" y="3594"/>
                  </a:lnTo>
                  <a:lnTo>
                    <a:pt x="1435" y="3390"/>
                  </a:lnTo>
                  <a:close/>
                </a:path>
                <a:path w="1905" h="4445">
                  <a:moveTo>
                    <a:pt x="1435" y="520"/>
                  </a:moveTo>
                  <a:lnTo>
                    <a:pt x="1371" y="355"/>
                  </a:lnTo>
                  <a:lnTo>
                    <a:pt x="1092" y="63"/>
                  </a:lnTo>
                  <a:lnTo>
                    <a:pt x="914" y="0"/>
                  </a:lnTo>
                  <a:lnTo>
                    <a:pt x="520" y="0"/>
                  </a:lnTo>
                  <a:lnTo>
                    <a:pt x="355" y="63"/>
                  </a:lnTo>
                  <a:lnTo>
                    <a:pt x="76" y="355"/>
                  </a:lnTo>
                  <a:lnTo>
                    <a:pt x="0" y="520"/>
                  </a:lnTo>
                  <a:lnTo>
                    <a:pt x="0" y="914"/>
                  </a:lnTo>
                  <a:lnTo>
                    <a:pt x="76" y="1079"/>
                  </a:lnTo>
                  <a:lnTo>
                    <a:pt x="355" y="1371"/>
                  </a:lnTo>
                  <a:lnTo>
                    <a:pt x="520" y="1435"/>
                  </a:lnTo>
                  <a:lnTo>
                    <a:pt x="914" y="1435"/>
                  </a:lnTo>
                  <a:lnTo>
                    <a:pt x="1092" y="1371"/>
                  </a:lnTo>
                  <a:lnTo>
                    <a:pt x="1371" y="1079"/>
                  </a:lnTo>
                  <a:lnTo>
                    <a:pt x="1435" y="914"/>
                  </a:lnTo>
                  <a:lnTo>
                    <a:pt x="1435" y="723"/>
                  </a:lnTo>
                  <a:lnTo>
                    <a:pt x="1435" y="520"/>
                  </a:lnTo>
                  <a:close/>
                </a:path>
              </a:pathLst>
            </a:custGeom>
            <a:solidFill>
              <a:srgbClr val="BAAA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175172" y="656270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917" y="1437"/>
                  </a:moveTo>
                  <a:lnTo>
                    <a:pt x="520" y="1437"/>
                  </a:lnTo>
                  <a:lnTo>
                    <a:pt x="350" y="1367"/>
                  </a:lnTo>
                  <a:lnTo>
                    <a:pt x="70" y="1086"/>
                  </a:lnTo>
                  <a:lnTo>
                    <a:pt x="0" y="917"/>
                  </a:lnTo>
                  <a:lnTo>
                    <a:pt x="0" y="520"/>
                  </a:lnTo>
                  <a:lnTo>
                    <a:pt x="70" y="350"/>
                  </a:lnTo>
                  <a:lnTo>
                    <a:pt x="350" y="70"/>
                  </a:lnTo>
                  <a:lnTo>
                    <a:pt x="520" y="0"/>
                  </a:lnTo>
                  <a:lnTo>
                    <a:pt x="917" y="0"/>
                  </a:lnTo>
                  <a:lnTo>
                    <a:pt x="1086" y="70"/>
                  </a:lnTo>
                  <a:lnTo>
                    <a:pt x="1367" y="350"/>
                  </a:lnTo>
                  <a:lnTo>
                    <a:pt x="1437" y="520"/>
                  </a:lnTo>
                  <a:lnTo>
                    <a:pt x="1437" y="718"/>
                  </a:lnTo>
                  <a:lnTo>
                    <a:pt x="1437" y="917"/>
                  </a:lnTo>
                  <a:lnTo>
                    <a:pt x="1367" y="1086"/>
                  </a:lnTo>
                  <a:lnTo>
                    <a:pt x="1086" y="1367"/>
                  </a:lnTo>
                  <a:lnTo>
                    <a:pt x="917" y="1437"/>
                  </a:lnTo>
                  <a:close/>
                </a:path>
              </a:pathLst>
            </a:custGeom>
            <a:solidFill>
              <a:srgbClr val="DD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172286" y="6562711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5" h="4445">
                  <a:moveTo>
                    <a:pt x="1447" y="3390"/>
                  </a:moveTo>
                  <a:lnTo>
                    <a:pt x="1371" y="3225"/>
                  </a:lnTo>
                  <a:lnTo>
                    <a:pt x="1092" y="2946"/>
                  </a:lnTo>
                  <a:lnTo>
                    <a:pt x="927" y="2870"/>
                  </a:lnTo>
                  <a:lnTo>
                    <a:pt x="520" y="2870"/>
                  </a:lnTo>
                  <a:lnTo>
                    <a:pt x="355" y="2946"/>
                  </a:lnTo>
                  <a:lnTo>
                    <a:pt x="76" y="3225"/>
                  </a:lnTo>
                  <a:lnTo>
                    <a:pt x="0" y="3390"/>
                  </a:lnTo>
                  <a:lnTo>
                    <a:pt x="0" y="3797"/>
                  </a:lnTo>
                  <a:lnTo>
                    <a:pt x="76" y="3962"/>
                  </a:lnTo>
                  <a:lnTo>
                    <a:pt x="355" y="4241"/>
                  </a:lnTo>
                  <a:lnTo>
                    <a:pt x="520" y="4318"/>
                  </a:lnTo>
                  <a:lnTo>
                    <a:pt x="927" y="4318"/>
                  </a:lnTo>
                  <a:lnTo>
                    <a:pt x="1092" y="4241"/>
                  </a:lnTo>
                  <a:lnTo>
                    <a:pt x="1371" y="3962"/>
                  </a:lnTo>
                  <a:lnTo>
                    <a:pt x="1447" y="3797"/>
                  </a:lnTo>
                  <a:lnTo>
                    <a:pt x="1447" y="3594"/>
                  </a:lnTo>
                  <a:lnTo>
                    <a:pt x="1447" y="3390"/>
                  </a:lnTo>
                  <a:close/>
                </a:path>
                <a:path w="1905" h="4445">
                  <a:moveTo>
                    <a:pt x="1447" y="520"/>
                  </a:moveTo>
                  <a:lnTo>
                    <a:pt x="1371" y="355"/>
                  </a:lnTo>
                  <a:lnTo>
                    <a:pt x="1092" y="63"/>
                  </a:lnTo>
                  <a:lnTo>
                    <a:pt x="927" y="0"/>
                  </a:lnTo>
                  <a:lnTo>
                    <a:pt x="520" y="0"/>
                  </a:lnTo>
                  <a:lnTo>
                    <a:pt x="355" y="63"/>
                  </a:lnTo>
                  <a:lnTo>
                    <a:pt x="76" y="355"/>
                  </a:lnTo>
                  <a:lnTo>
                    <a:pt x="0" y="520"/>
                  </a:lnTo>
                  <a:lnTo>
                    <a:pt x="0" y="914"/>
                  </a:lnTo>
                  <a:lnTo>
                    <a:pt x="76" y="1079"/>
                  </a:lnTo>
                  <a:lnTo>
                    <a:pt x="355" y="1371"/>
                  </a:lnTo>
                  <a:lnTo>
                    <a:pt x="520" y="1435"/>
                  </a:lnTo>
                  <a:lnTo>
                    <a:pt x="927" y="1435"/>
                  </a:lnTo>
                  <a:lnTo>
                    <a:pt x="1092" y="1371"/>
                  </a:lnTo>
                  <a:lnTo>
                    <a:pt x="1371" y="1079"/>
                  </a:lnTo>
                  <a:lnTo>
                    <a:pt x="1447" y="914"/>
                  </a:lnTo>
                  <a:lnTo>
                    <a:pt x="1447" y="723"/>
                  </a:lnTo>
                  <a:lnTo>
                    <a:pt x="1447" y="520"/>
                  </a:lnTo>
                  <a:close/>
                </a:path>
              </a:pathLst>
            </a:custGeom>
            <a:solidFill>
              <a:srgbClr val="FF2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172286" y="6565581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59" h="7620">
                  <a:moveTo>
                    <a:pt x="1447" y="3403"/>
                  </a:moveTo>
                  <a:lnTo>
                    <a:pt x="1371" y="3225"/>
                  </a:lnTo>
                  <a:lnTo>
                    <a:pt x="1092" y="2946"/>
                  </a:lnTo>
                  <a:lnTo>
                    <a:pt x="927" y="2882"/>
                  </a:lnTo>
                  <a:lnTo>
                    <a:pt x="723" y="2882"/>
                  </a:lnTo>
                  <a:lnTo>
                    <a:pt x="520" y="2882"/>
                  </a:lnTo>
                  <a:lnTo>
                    <a:pt x="355" y="2946"/>
                  </a:lnTo>
                  <a:lnTo>
                    <a:pt x="76" y="3225"/>
                  </a:lnTo>
                  <a:lnTo>
                    <a:pt x="0" y="3403"/>
                  </a:lnTo>
                  <a:lnTo>
                    <a:pt x="0" y="6667"/>
                  </a:lnTo>
                  <a:lnTo>
                    <a:pt x="76" y="6845"/>
                  </a:lnTo>
                  <a:lnTo>
                    <a:pt x="355" y="7124"/>
                  </a:lnTo>
                  <a:lnTo>
                    <a:pt x="520" y="7188"/>
                  </a:lnTo>
                  <a:lnTo>
                    <a:pt x="927" y="7188"/>
                  </a:lnTo>
                  <a:lnTo>
                    <a:pt x="1092" y="7124"/>
                  </a:lnTo>
                  <a:lnTo>
                    <a:pt x="1371" y="6845"/>
                  </a:lnTo>
                  <a:lnTo>
                    <a:pt x="1447" y="6667"/>
                  </a:lnTo>
                  <a:lnTo>
                    <a:pt x="1447" y="3403"/>
                  </a:lnTo>
                  <a:close/>
                </a:path>
                <a:path w="10159" h="7620">
                  <a:moveTo>
                    <a:pt x="4318" y="520"/>
                  </a:moveTo>
                  <a:lnTo>
                    <a:pt x="4241" y="355"/>
                  </a:lnTo>
                  <a:lnTo>
                    <a:pt x="3962" y="76"/>
                  </a:lnTo>
                  <a:lnTo>
                    <a:pt x="3797" y="0"/>
                  </a:lnTo>
                  <a:lnTo>
                    <a:pt x="3594" y="0"/>
                  </a:lnTo>
                  <a:lnTo>
                    <a:pt x="3403" y="0"/>
                  </a:lnTo>
                  <a:lnTo>
                    <a:pt x="3225" y="76"/>
                  </a:lnTo>
                  <a:lnTo>
                    <a:pt x="2946" y="355"/>
                  </a:lnTo>
                  <a:lnTo>
                    <a:pt x="2882" y="520"/>
                  </a:lnTo>
                  <a:lnTo>
                    <a:pt x="2882" y="6667"/>
                  </a:lnTo>
                  <a:lnTo>
                    <a:pt x="2946" y="6845"/>
                  </a:lnTo>
                  <a:lnTo>
                    <a:pt x="3225" y="7124"/>
                  </a:lnTo>
                  <a:lnTo>
                    <a:pt x="3403" y="7188"/>
                  </a:lnTo>
                  <a:lnTo>
                    <a:pt x="3797" y="7188"/>
                  </a:lnTo>
                  <a:lnTo>
                    <a:pt x="3962" y="7124"/>
                  </a:lnTo>
                  <a:lnTo>
                    <a:pt x="4241" y="6845"/>
                  </a:lnTo>
                  <a:lnTo>
                    <a:pt x="4318" y="6667"/>
                  </a:lnTo>
                  <a:lnTo>
                    <a:pt x="4318" y="520"/>
                  </a:lnTo>
                  <a:close/>
                </a:path>
                <a:path w="10159" h="7620">
                  <a:moveTo>
                    <a:pt x="7188" y="3403"/>
                  </a:moveTo>
                  <a:lnTo>
                    <a:pt x="7124" y="3225"/>
                  </a:lnTo>
                  <a:lnTo>
                    <a:pt x="6845" y="2946"/>
                  </a:lnTo>
                  <a:lnTo>
                    <a:pt x="6667" y="2882"/>
                  </a:lnTo>
                  <a:lnTo>
                    <a:pt x="6477" y="2882"/>
                  </a:lnTo>
                  <a:lnTo>
                    <a:pt x="6273" y="2882"/>
                  </a:lnTo>
                  <a:lnTo>
                    <a:pt x="6108" y="2946"/>
                  </a:lnTo>
                  <a:lnTo>
                    <a:pt x="5829" y="3225"/>
                  </a:lnTo>
                  <a:lnTo>
                    <a:pt x="5753" y="3403"/>
                  </a:lnTo>
                  <a:lnTo>
                    <a:pt x="5753" y="6667"/>
                  </a:lnTo>
                  <a:lnTo>
                    <a:pt x="5829" y="6845"/>
                  </a:lnTo>
                  <a:lnTo>
                    <a:pt x="6108" y="7124"/>
                  </a:lnTo>
                  <a:lnTo>
                    <a:pt x="6273" y="7188"/>
                  </a:lnTo>
                  <a:lnTo>
                    <a:pt x="6667" y="7188"/>
                  </a:lnTo>
                  <a:lnTo>
                    <a:pt x="6845" y="7124"/>
                  </a:lnTo>
                  <a:lnTo>
                    <a:pt x="7124" y="6845"/>
                  </a:lnTo>
                  <a:lnTo>
                    <a:pt x="7188" y="6667"/>
                  </a:lnTo>
                  <a:lnTo>
                    <a:pt x="7188" y="3403"/>
                  </a:lnTo>
                  <a:close/>
                </a:path>
                <a:path w="10159" h="7620">
                  <a:moveTo>
                    <a:pt x="10071" y="520"/>
                  </a:moveTo>
                  <a:lnTo>
                    <a:pt x="9994" y="355"/>
                  </a:lnTo>
                  <a:lnTo>
                    <a:pt x="9715" y="76"/>
                  </a:lnTo>
                  <a:lnTo>
                    <a:pt x="9550" y="0"/>
                  </a:lnTo>
                  <a:lnTo>
                    <a:pt x="9347" y="0"/>
                  </a:lnTo>
                  <a:lnTo>
                    <a:pt x="9156" y="0"/>
                  </a:lnTo>
                  <a:lnTo>
                    <a:pt x="8978" y="76"/>
                  </a:lnTo>
                  <a:lnTo>
                    <a:pt x="8699" y="355"/>
                  </a:lnTo>
                  <a:lnTo>
                    <a:pt x="8636" y="520"/>
                  </a:lnTo>
                  <a:lnTo>
                    <a:pt x="8636" y="6667"/>
                  </a:lnTo>
                  <a:lnTo>
                    <a:pt x="8699" y="6845"/>
                  </a:lnTo>
                  <a:lnTo>
                    <a:pt x="8978" y="7124"/>
                  </a:lnTo>
                  <a:lnTo>
                    <a:pt x="9156" y="7188"/>
                  </a:lnTo>
                  <a:lnTo>
                    <a:pt x="9550" y="7188"/>
                  </a:lnTo>
                  <a:lnTo>
                    <a:pt x="9715" y="7124"/>
                  </a:lnTo>
                  <a:lnTo>
                    <a:pt x="9994" y="6845"/>
                  </a:lnTo>
                  <a:lnTo>
                    <a:pt x="10071" y="6667"/>
                  </a:lnTo>
                  <a:lnTo>
                    <a:pt x="10071" y="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5" name="object 135"/>
          <p:cNvSpPr txBox="1"/>
          <p:nvPr/>
        </p:nvSpPr>
        <p:spPr>
          <a:xfrm>
            <a:off x="17527" y="708389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[24]: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8357" y="7092147"/>
            <a:ext cx="1112520" cy="20320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Convert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date_created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 datetime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format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"date_created"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"date_created"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Extract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day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week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date_created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"day_of_week"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"date_created"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day_name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occurrences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week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day_counts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"day_of_week"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popular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week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most popular day of 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week patients registered for is:"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day_counts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7527" y="7319164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[25]: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8357" y="7327416"/>
            <a:ext cx="1112520" cy="4438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plotly.express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Define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ordered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list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weekdays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ordered_weekdays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'Monday'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'Tuesday'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'Wednesday'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'Thursday'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'Friday'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'Saturday'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'Sunday'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Sort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day_of_week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 based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ordered list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'day_of_week'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Categorical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'day_of_week'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categories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ordered_weekdays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ordered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 the occurrences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each day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the week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 sort 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resulting Series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day_counts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'day_of_week'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sort_index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DataFrame 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day names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their counts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({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'Day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 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day_counts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day_counts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})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Bubble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Colorscale</a:t>
            </a:r>
            <a:endParaRPr sz="100">
              <a:latin typeface="Courier New"/>
              <a:cs typeface="Courier New"/>
            </a:endParaRPr>
          </a:p>
          <a:p>
            <a:pPr marL="141605" marR="499745" indent="-13144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scatter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'Day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color_continuous_scale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'reds'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axis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</a:t>
            </a:r>
            <a:endParaRPr sz="100">
              <a:latin typeface="Courier New"/>
              <a:cs typeface="Courier New"/>
            </a:endParaRPr>
          </a:p>
          <a:p>
            <a:pPr marL="149225" marR="607695" indent="-13906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update_layout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</a:t>
            </a:r>
            <a:r>
              <a:rPr dirty="0" sz="100" spc="-1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Registrations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by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Day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xaxis_title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'Day</a:t>
            </a:r>
            <a:r>
              <a:rPr dirty="0" sz="10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6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Week'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yaxis_title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'Number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Registrations'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139" name="object 1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945" y="7836065"/>
            <a:ext cx="915370" cy="380932"/>
          </a:xfrm>
          <a:prstGeom prst="rect">
            <a:avLst/>
          </a:prstGeom>
        </p:spPr>
      </p:pic>
      <p:sp>
        <p:nvSpPr>
          <p:cNvPr id="140" name="object 140"/>
          <p:cNvSpPr txBox="1"/>
          <p:nvPr/>
        </p:nvSpPr>
        <p:spPr>
          <a:xfrm>
            <a:off x="741787" y="8205286"/>
            <a:ext cx="5841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Friday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867889" y="8205286"/>
            <a:ext cx="7302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Saturday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004880" y="8205286"/>
            <a:ext cx="6604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Sunday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50714" y="8169423"/>
            <a:ext cx="3810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4k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50714" y="8094582"/>
            <a:ext cx="3810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6k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50714" y="8019741"/>
            <a:ext cx="3810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8k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44119" y="7944901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10k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44119" y="7870059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12k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148" name="object 1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0983" y="7866737"/>
            <a:ext cx="29655" cy="340365"/>
          </a:xfrm>
          <a:prstGeom prst="rect">
            <a:avLst/>
          </a:prstGeom>
        </p:spPr>
      </p:pic>
      <p:sp>
        <p:nvSpPr>
          <p:cNvPr id="149" name="object 149"/>
          <p:cNvSpPr txBox="1"/>
          <p:nvPr/>
        </p:nvSpPr>
        <p:spPr>
          <a:xfrm>
            <a:off x="1140796" y="8107464"/>
            <a:ext cx="38100" cy="80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6k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5k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140796" y="8067461"/>
            <a:ext cx="3810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7k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40796" y="8027449"/>
            <a:ext cx="3810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8k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140796" y="7987436"/>
            <a:ext cx="3810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9k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140796" y="7947433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10k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140796" y="7907421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11k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140796" y="7867408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12k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107804" y="7832764"/>
            <a:ext cx="62865" cy="4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Count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39872" y="7776860"/>
            <a:ext cx="303530" cy="457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Patient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Registrations</a:t>
            </a:r>
            <a:r>
              <a:rPr dirty="0" sz="100" spc="2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by Day</a:t>
            </a:r>
            <a:r>
              <a:rPr dirty="0" sz="100" spc="2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of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 Week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03733" y="8205286"/>
            <a:ext cx="483234" cy="67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Monday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                       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10">
                <a:solidFill>
                  <a:srgbClr val="293F5E"/>
                </a:solidFill>
                <a:latin typeface="Arial MT"/>
                <a:cs typeface="Arial MT"/>
              </a:rPr>
              <a:t>T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uesday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                     </a:t>
            </a:r>
            <a:r>
              <a:rPr dirty="0" sz="100" spc="-1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15">
                <a:solidFill>
                  <a:srgbClr val="293F5E"/>
                </a:solidFill>
                <a:latin typeface="Arial MT"/>
                <a:cs typeface="Arial MT"/>
              </a:rPr>
              <a:t>W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ednesday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                   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Thursday</a:t>
            </a:r>
            <a:endParaRPr sz="1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70"/>
              </a:spcBef>
            </a:pP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Day</a:t>
            </a: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of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W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eek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07570" y="7939143"/>
            <a:ext cx="41275" cy="17526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Number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of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Registrations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160" name="object 16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2175" y="7780522"/>
            <a:ext cx="253061" cy="15946"/>
          </a:xfrm>
          <a:prstGeom prst="rect">
            <a:avLst/>
          </a:prstGeom>
        </p:spPr>
      </p:pic>
      <p:sp>
        <p:nvSpPr>
          <p:cNvPr id="161" name="object 161"/>
          <p:cNvSpPr txBox="1"/>
          <p:nvPr/>
        </p:nvSpPr>
        <p:spPr>
          <a:xfrm>
            <a:off x="17527" y="8304719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[26]: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8357" y="8312971"/>
            <a:ext cx="1112520" cy="23558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 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type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 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ids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'insurance_type'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total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total_patients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percentage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company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insurance_counts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total_patients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*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company 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highest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percentage 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highest_percentage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insurance company with the highest percentage of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 is:"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highest_percentage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5249" y="8572609"/>
            <a:ext cx="8001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8357" y="8580861"/>
            <a:ext cx="1112520" cy="45974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plotly.express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 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type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 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unique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ids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'insurance_type'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total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total_patients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percentage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company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insurance_counts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total_patients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*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filter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groups that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have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more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than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1%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insurance_percentages_filtered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&gt;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DataFrame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filtered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percentages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insurance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types</a:t>
            </a:r>
            <a:endParaRPr sz="100">
              <a:latin typeface="Courier New"/>
              <a:cs typeface="Courier New"/>
            </a:endParaRPr>
          </a:p>
          <a:p>
            <a:pPr marL="156845" marR="522605" indent="-146685">
              <a:lnSpc>
                <a:spcPts val="13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({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'Insurance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Type'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dirty="0" sz="100" spc="-1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insurance_percentages_filtered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'Percentage'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insurance_percentages_filtered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})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pie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color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gradient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pie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'Percentage'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names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'Insurance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Type'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100">
              <a:latin typeface="Courier New"/>
              <a:cs typeface="Courier New"/>
            </a:endParaRPr>
          </a:p>
          <a:p>
            <a:pPr marL="110489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'Insurance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Type'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color_discrete_sequence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qualitative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Safe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update_layout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'Percentage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Insurance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Types'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7527" y="9043144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[27]: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98357" y="9051397"/>
            <a:ext cx="1112520" cy="755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0160" marR="137160">
              <a:lnSpc>
                <a:spcPct val="110300"/>
              </a:lnSpc>
              <a:spcBef>
                <a:spcPts val="7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lowest_insurance_company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'insurance_type'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lowest_insurance_company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lowest_insurance_company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insurance company with the lowest percentage of patients is:"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lowest_insurance_company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7527" y="914990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[28]: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98357" y="9158158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0160" marR="808355">
              <a:lnSpc>
                <a:spcPct val="110300"/>
              </a:lnSpc>
              <a:spcBef>
                <a:spcPts val="7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7527" y="9289287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[29]: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98357" y="9297539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florida_count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spc="-1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'Florida'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"Number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 times Florida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appears in booked_fromstate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column:"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florida_count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03794" y="9401828"/>
            <a:ext cx="1101725" cy="15875"/>
          </a:xfrm>
          <a:custGeom>
            <a:avLst/>
            <a:gdLst/>
            <a:ahLst/>
            <a:cxnLst/>
            <a:rect l="l" t="t" r="r" b="b"/>
            <a:pathLst>
              <a:path w="1101725" h="15875">
                <a:moveTo>
                  <a:pt x="1101213" y="15816"/>
                </a:moveTo>
                <a:lnTo>
                  <a:pt x="0" y="15816"/>
                </a:lnTo>
                <a:lnTo>
                  <a:pt x="0" y="0"/>
                </a:lnTo>
                <a:lnTo>
                  <a:pt x="1101213" y="0"/>
                </a:lnTo>
                <a:lnTo>
                  <a:pt x="1101213" y="1581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-20572" y="9346621"/>
            <a:ext cx="689610" cy="81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 marL="27305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Number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of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times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Florida appears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booked_fromstate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column: 2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 spc="-7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[30]: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"state"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"state"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replace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"Florida"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"FL"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7527" y="9433611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[31]: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98357" y="9441863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80835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17527" y="9572004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[32]: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98357" y="9580256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num_unique_states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f"There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are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num_unique_states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unique states in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the operations dataframe."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7527" y="9662948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[33]: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98357" y="9671200"/>
            <a:ext cx="1112520" cy="15557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Check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duplicates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states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results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any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():</a:t>
            </a:r>
            <a:endParaRPr sz="10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"There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are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duplicates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in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states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column"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100">
              <a:latin typeface="Courier New"/>
              <a:cs typeface="Courier New"/>
            </a:endParaRPr>
          </a:p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"There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are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no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duplicates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in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states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column"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7527" y="9849778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[34]: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98357" y="9858030"/>
            <a:ext cx="1112520" cy="25209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 the dataframe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 state 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 the 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patients in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 state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 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highest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 marR="730885">
              <a:lnSpc>
                <a:spcPts val="13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highest_state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highest_state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lowest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 marR="746760">
              <a:lnSpc>
                <a:spcPts val="13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lowest_state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lowest_state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results</a:t>
            </a:r>
            <a:endParaRPr sz="100">
              <a:latin typeface="Courier New"/>
              <a:cs typeface="Courier New"/>
            </a:endParaRPr>
          </a:p>
          <a:p>
            <a:pPr marL="10160" marR="283845">
              <a:lnSpc>
                <a:spcPts val="13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state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with 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highest number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 patients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highest_state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with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highest_count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patients."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state with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the lowest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number of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 is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lowest_state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 with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lowest_count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 patients."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7527" y="10149300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[35]: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98357" y="10157552"/>
            <a:ext cx="1125220" cy="54102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3175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plotly.express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 state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 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state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reset_index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 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highest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 marR="46291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highest_state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highest_count</a:t>
            </a:r>
            <a:r>
              <a:rPr dirty="0" sz="10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1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(),</a:t>
            </a:r>
            <a:r>
              <a:rPr dirty="0" sz="100" spc="-1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3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lowest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endParaRPr sz="100">
              <a:latin typeface="Courier New"/>
              <a:cs typeface="Courier New"/>
            </a:endParaRPr>
          </a:p>
          <a:p>
            <a:pPr marL="10160" marR="470534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lowest_state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lowest_count</a:t>
            </a:r>
            <a:r>
              <a:rPr dirty="0" sz="100" spc="-1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1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(),</a:t>
            </a:r>
            <a:r>
              <a:rPr dirty="0" sz="100" spc="-1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US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map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figure</a:t>
            </a:r>
            <a:endParaRPr sz="100">
              <a:latin typeface="Courier New"/>
              <a:cs typeface="Courier New"/>
            </a:endParaRPr>
          </a:p>
          <a:p>
            <a:pPr marL="164465" marR="447675" indent="-15430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choropleth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locationmode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'USA-states'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scope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'usa'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color_continuous_scale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'YlOrRd'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3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Customize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figure</a:t>
            </a:r>
            <a:endParaRPr sz="100">
              <a:latin typeface="Courier New"/>
              <a:cs typeface="Courier New"/>
            </a:endParaRPr>
          </a:p>
          <a:p>
            <a:pPr marL="149225" marR="717550" indent="-13906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update_layout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Counts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by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State'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annotations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endParaRPr sz="100">
              <a:latin typeface="Courier New"/>
              <a:cs typeface="Courier New"/>
            </a:endParaRPr>
          </a:p>
          <a:p>
            <a:pPr marL="210820" marR="848360" indent="-31115">
              <a:lnSpc>
                <a:spcPct val="107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dict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0.5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=-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0.1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100">
              <a:latin typeface="Courier New"/>
              <a:cs typeface="Courier New"/>
            </a:endParaRPr>
          </a:p>
          <a:p>
            <a:pPr marL="210820" marR="8032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xref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'paper'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yref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'paper'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100">
              <a:latin typeface="Courier New"/>
              <a:cs typeface="Courier New"/>
            </a:endParaRPr>
          </a:p>
          <a:p>
            <a:pPr marL="210820" marR="317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showarrow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100">
              <a:latin typeface="Courier New"/>
              <a:cs typeface="Courier New"/>
            </a:endParaRPr>
          </a:p>
          <a:p>
            <a:pPr marL="21082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text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f'Highest count in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highest_state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}: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highest_count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 patients | Lowest</a:t>
            </a:r>
            <a:r>
              <a:rPr dirty="0" sz="100" spc="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count in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lowest_state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}: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lowest_count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 pa</a:t>
            </a:r>
            <a:endParaRPr sz="100">
              <a:latin typeface="Courier New"/>
              <a:cs typeface="Courier New"/>
            </a:endParaRPr>
          </a:p>
          <a:p>
            <a:pPr marL="179705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49225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figure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183" name="object 18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0639" y="10773953"/>
            <a:ext cx="578497" cy="363661"/>
          </a:xfrm>
          <a:prstGeom prst="rect">
            <a:avLst/>
          </a:prstGeom>
        </p:spPr>
      </p:pic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0109" y="10793749"/>
            <a:ext cx="29655" cy="340365"/>
          </a:xfrm>
          <a:prstGeom prst="rect">
            <a:avLst/>
          </a:prstGeom>
        </p:spPr>
      </p:pic>
      <p:sp>
        <p:nvSpPr>
          <p:cNvPr id="185" name="object 185"/>
          <p:cNvSpPr txBox="1"/>
          <p:nvPr/>
        </p:nvSpPr>
        <p:spPr>
          <a:xfrm>
            <a:off x="1097718" y="10751173"/>
            <a:ext cx="85725" cy="361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patient_id</a:t>
            </a:r>
            <a:endParaRPr sz="1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55"/>
              </a:spcBef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16k</a:t>
            </a:r>
            <a:endParaRPr sz="100">
              <a:latin typeface="Arial MT"/>
              <a:cs typeface="Arial MT"/>
            </a:endParaRPr>
          </a:p>
          <a:p>
            <a:pPr marL="44450" marR="13335">
              <a:lnSpc>
                <a:spcPct val="2706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14k  12k  10k  8k  6k  4k  2k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139872" y="10703873"/>
            <a:ext cx="202565" cy="457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Patient</a:t>
            </a: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Counts</a:t>
            </a: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by</a:t>
            </a: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State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42019" y="11153077"/>
            <a:ext cx="37719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Highest count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in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FL: 16506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patients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| Lowest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count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in VI: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2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patients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188" name="object 18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9624" y="10707534"/>
            <a:ext cx="205612" cy="15946"/>
          </a:xfrm>
          <a:prstGeom prst="rect">
            <a:avLst/>
          </a:prstGeom>
        </p:spPr>
      </p:pic>
      <p:sp>
        <p:nvSpPr>
          <p:cNvPr id="189" name="object 189"/>
          <p:cNvSpPr txBox="1"/>
          <p:nvPr/>
        </p:nvSpPr>
        <p:spPr>
          <a:xfrm>
            <a:off x="17527" y="11231732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[36]: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98357" y="11239984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0160" marR="622935">
              <a:lnSpc>
                <a:spcPct val="110300"/>
              </a:lnSpc>
              <a:spcBef>
                <a:spcPts val="7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booked_from_counts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'booked_from'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booked_from_counts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17527" y="11355296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[37]: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98357" y="11363549"/>
            <a:ext cx="1112520" cy="36385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'booked_from'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booked_from_counts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'booked_from'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 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DataFrame 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counts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 the corresponding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index values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({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'booked_from'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booked_from_counts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booked_from_counts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})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Sort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DataFrame 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values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 descending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order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sort_values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ascending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lollipop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stem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'booked_from'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basefmt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831215">
              <a:lnSpc>
                <a:spcPct val="107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 Set the x-axis label and title 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'booked_from'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'Counts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Booked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From'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7527" y="12014641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[38]: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98357" y="12022893"/>
            <a:ext cx="1112520" cy="58419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68453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unique_providers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unique_providers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7527" y="1210558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[39]: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98357" y="12113837"/>
            <a:ext cx="1112520" cy="17145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provider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 provider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provider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highest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lowest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patient counts</a:t>
            </a:r>
            <a:endParaRPr sz="100">
              <a:latin typeface="Courier New"/>
              <a:cs typeface="Courier New"/>
            </a:endParaRPr>
          </a:p>
          <a:p>
            <a:pPr marL="10160" marR="79248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max_provider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min_provider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237490">
              <a:lnSpc>
                <a:spcPct val="1103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 provider with the most patients 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max_provider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 with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max_provider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 patients."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provider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with 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least patients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min_provider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with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min_provider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patients."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17527" y="12324048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[40]: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98357" y="12332300"/>
            <a:ext cx="1112520" cy="755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provider_patient_counts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nunique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provider_patient_counts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7527" y="12623570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[41]: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98357" y="12631822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0160" marR="98425">
              <a:lnSpc>
                <a:spcPct val="110300"/>
              </a:lnSpc>
              <a:spcBef>
                <a:spcPts val="7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duplicate_counts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subset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keep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-5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7527" y="1290727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[42]: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98357" y="12915527"/>
            <a:ext cx="1112520" cy="34798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plotly.express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duplicates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provider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duplicate_counts</a:t>
            </a:r>
            <a:r>
              <a:rPr dirty="0" sz="100" spc="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subset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keep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sort providers 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 of duplicates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in descending order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 select top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5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top_providers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sort_values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ascending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 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dataframe with 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selected providers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 their duplicate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({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 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top_providers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'Duplicate 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top_providers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})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stacked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donut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sunburst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df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path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 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'Duplicate 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color_discrete_sequence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qualitative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Pastel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update_layout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'Top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5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Providers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the Most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Duplicates'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42619" y="13328265"/>
            <a:ext cx="193040" cy="190500"/>
          </a:xfrm>
          <a:custGeom>
            <a:avLst/>
            <a:gdLst/>
            <a:ahLst/>
            <a:cxnLst/>
            <a:rect l="l" t="t" r="r" b="b"/>
            <a:pathLst>
              <a:path w="193040" h="190500">
                <a:moveTo>
                  <a:pt x="192681" y="190490"/>
                </a:moveTo>
                <a:lnTo>
                  <a:pt x="2391" y="190490"/>
                </a:lnTo>
                <a:lnTo>
                  <a:pt x="0" y="39"/>
                </a:lnTo>
                <a:lnTo>
                  <a:pt x="3138" y="0"/>
                </a:lnTo>
                <a:lnTo>
                  <a:pt x="6276" y="38"/>
                </a:lnTo>
                <a:lnTo>
                  <a:pt x="49721" y="5983"/>
                </a:lnTo>
                <a:lnTo>
                  <a:pt x="87859" y="20287"/>
                </a:lnTo>
                <a:lnTo>
                  <a:pt x="124507" y="44383"/>
                </a:lnTo>
                <a:lnTo>
                  <a:pt x="152770" y="73736"/>
                </a:lnTo>
                <a:lnTo>
                  <a:pt x="175475" y="111283"/>
                </a:lnTo>
                <a:lnTo>
                  <a:pt x="188349" y="149958"/>
                </a:lnTo>
                <a:lnTo>
                  <a:pt x="192681" y="187348"/>
                </a:lnTo>
                <a:lnTo>
                  <a:pt x="192681" y="190490"/>
                </a:lnTo>
                <a:close/>
              </a:path>
            </a:pathLst>
          </a:custGeom>
          <a:solidFill>
            <a:srgbClr val="66C4CC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 txBox="1"/>
          <p:nvPr/>
        </p:nvSpPr>
        <p:spPr>
          <a:xfrm>
            <a:off x="697083" y="13418957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444444"/>
                </a:solidFill>
                <a:latin typeface="Arial MT"/>
                <a:cs typeface="Arial MT"/>
              </a:rPr>
              <a:t>3244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462272" y="13327670"/>
            <a:ext cx="183515" cy="191770"/>
            <a:chOff x="462272" y="13327670"/>
            <a:chExt cx="183515" cy="191770"/>
          </a:xfrm>
        </p:grpSpPr>
        <p:sp>
          <p:nvSpPr>
            <p:cNvPr id="206" name="object 206"/>
            <p:cNvSpPr/>
            <p:nvPr/>
          </p:nvSpPr>
          <p:spPr>
            <a:xfrm>
              <a:off x="462907" y="13328305"/>
              <a:ext cx="182245" cy="190500"/>
            </a:xfrm>
            <a:custGeom>
              <a:avLst/>
              <a:gdLst/>
              <a:ahLst/>
              <a:cxnLst/>
              <a:rect l="l" t="t" r="r" b="b"/>
              <a:pathLst>
                <a:path w="182245" h="190500">
                  <a:moveTo>
                    <a:pt x="182102" y="190451"/>
                  </a:moveTo>
                  <a:lnTo>
                    <a:pt x="0" y="135182"/>
                  </a:lnTo>
                  <a:lnTo>
                    <a:pt x="1454" y="130380"/>
                  </a:lnTo>
                  <a:lnTo>
                    <a:pt x="3096" y="125643"/>
                  </a:lnTo>
                  <a:lnTo>
                    <a:pt x="20591" y="89612"/>
                  </a:lnTo>
                  <a:lnTo>
                    <a:pt x="48755" y="54479"/>
                  </a:lnTo>
                  <a:lnTo>
                    <a:pt x="84372" y="26946"/>
                  </a:lnTo>
                  <a:lnTo>
                    <a:pt x="125451" y="8552"/>
                  </a:lnTo>
                  <a:lnTo>
                    <a:pt x="169696" y="323"/>
                  </a:lnTo>
                  <a:lnTo>
                    <a:pt x="179711" y="0"/>
                  </a:lnTo>
                  <a:lnTo>
                    <a:pt x="182102" y="190451"/>
                  </a:lnTo>
                  <a:close/>
                </a:path>
              </a:pathLst>
            </a:custGeom>
            <a:solidFill>
              <a:srgbClr val="F5CF70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462907" y="13328305"/>
              <a:ext cx="182245" cy="190500"/>
            </a:xfrm>
            <a:custGeom>
              <a:avLst/>
              <a:gdLst/>
              <a:ahLst/>
              <a:cxnLst/>
              <a:rect l="l" t="t" r="r" b="b"/>
              <a:pathLst>
                <a:path w="182245" h="190500">
                  <a:moveTo>
                    <a:pt x="182102" y="190451"/>
                  </a:moveTo>
                  <a:lnTo>
                    <a:pt x="179711" y="0"/>
                  </a:lnTo>
                  <a:lnTo>
                    <a:pt x="174699" y="63"/>
                  </a:lnTo>
                  <a:lnTo>
                    <a:pt x="169696" y="323"/>
                  </a:lnTo>
                  <a:lnTo>
                    <a:pt x="164705" y="782"/>
                  </a:lnTo>
                  <a:lnTo>
                    <a:pt x="159713" y="1241"/>
                  </a:lnTo>
                  <a:lnTo>
                    <a:pt x="135110" y="5884"/>
                  </a:lnTo>
                  <a:lnTo>
                    <a:pt x="130252" y="7123"/>
                  </a:lnTo>
                  <a:lnTo>
                    <a:pt x="125451" y="8552"/>
                  </a:lnTo>
                  <a:lnTo>
                    <a:pt x="120706" y="10170"/>
                  </a:lnTo>
                  <a:lnTo>
                    <a:pt x="115962" y="11789"/>
                  </a:lnTo>
                  <a:lnTo>
                    <a:pt x="111288" y="13593"/>
                  </a:lnTo>
                  <a:lnTo>
                    <a:pt x="106686" y="15582"/>
                  </a:lnTo>
                  <a:lnTo>
                    <a:pt x="102083" y="17570"/>
                  </a:lnTo>
                  <a:lnTo>
                    <a:pt x="97566" y="19737"/>
                  </a:lnTo>
                  <a:lnTo>
                    <a:pt x="93135" y="22083"/>
                  </a:lnTo>
                  <a:lnTo>
                    <a:pt x="88704" y="24429"/>
                  </a:lnTo>
                  <a:lnTo>
                    <a:pt x="84372" y="26946"/>
                  </a:lnTo>
                  <a:lnTo>
                    <a:pt x="80140" y="29635"/>
                  </a:lnTo>
                  <a:lnTo>
                    <a:pt x="75907" y="32323"/>
                  </a:lnTo>
                  <a:lnTo>
                    <a:pt x="71787" y="35175"/>
                  </a:lnTo>
                  <a:lnTo>
                    <a:pt x="67780" y="38189"/>
                  </a:lnTo>
                  <a:lnTo>
                    <a:pt x="63772" y="41203"/>
                  </a:lnTo>
                  <a:lnTo>
                    <a:pt x="59890" y="44371"/>
                  </a:lnTo>
                  <a:lnTo>
                    <a:pt x="56133" y="47693"/>
                  </a:lnTo>
                  <a:lnTo>
                    <a:pt x="52376" y="51014"/>
                  </a:lnTo>
                  <a:lnTo>
                    <a:pt x="48755" y="54479"/>
                  </a:lnTo>
                  <a:lnTo>
                    <a:pt x="45272" y="58087"/>
                  </a:lnTo>
                  <a:lnTo>
                    <a:pt x="41788" y="61695"/>
                  </a:lnTo>
                  <a:lnTo>
                    <a:pt x="38452" y="65435"/>
                  </a:lnTo>
                  <a:lnTo>
                    <a:pt x="35263" y="69307"/>
                  </a:lnTo>
                  <a:lnTo>
                    <a:pt x="32075" y="73178"/>
                  </a:lnTo>
                  <a:lnTo>
                    <a:pt x="29044" y="77170"/>
                  </a:lnTo>
                  <a:lnTo>
                    <a:pt x="26171" y="81282"/>
                  </a:lnTo>
                  <a:lnTo>
                    <a:pt x="23298" y="85393"/>
                  </a:lnTo>
                  <a:lnTo>
                    <a:pt x="4924" y="120972"/>
                  </a:lnTo>
                  <a:lnTo>
                    <a:pt x="3096" y="125643"/>
                  </a:lnTo>
                  <a:lnTo>
                    <a:pt x="1454" y="130380"/>
                  </a:lnTo>
                  <a:lnTo>
                    <a:pt x="0" y="135182"/>
                  </a:lnTo>
                  <a:lnTo>
                    <a:pt x="182102" y="1904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8" name="object 208"/>
          <p:cNvSpPr txBox="1"/>
          <p:nvPr/>
        </p:nvSpPr>
        <p:spPr>
          <a:xfrm>
            <a:off x="550383" y="13402420"/>
            <a:ext cx="4572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444444"/>
                </a:solidFill>
                <a:latin typeface="Arial MT"/>
                <a:cs typeface="Arial MT"/>
              </a:rPr>
              <a:t>873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454041" y="13462852"/>
            <a:ext cx="191770" cy="209550"/>
            <a:chOff x="454041" y="13462852"/>
            <a:chExt cx="191770" cy="209550"/>
          </a:xfrm>
        </p:grpSpPr>
        <p:sp>
          <p:nvSpPr>
            <p:cNvPr id="210" name="object 210"/>
            <p:cNvSpPr/>
            <p:nvPr/>
          </p:nvSpPr>
          <p:spPr>
            <a:xfrm>
              <a:off x="454676" y="13463487"/>
              <a:ext cx="190500" cy="208279"/>
            </a:xfrm>
            <a:custGeom>
              <a:avLst/>
              <a:gdLst/>
              <a:ahLst/>
              <a:cxnLst/>
              <a:rect l="l" t="t" r="r" b="b"/>
              <a:pathLst>
                <a:path w="190500" h="208280">
                  <a:moveTo>
                    <a:pt x="76558" y="207940"/>
                  </a:moveTo>
                  <a:lnTo>
                    <a:pt x="47964" y="181738"/>
                  </a:lnTo>
                  <a:lnTo>
                    <a:pt x="25312" y="150235"/>
                  </a:lnTo>
                  <a:lnTo>
                    <a:pt x="8052" y="110158"/>
                  </a:lnTo>
                  <a:lnTo>
                    <a:pt x="355" y="67202"/>
                  </a:lnTo>
                  <a:lnTo>
                    <a:pt x="0" y="52631"/>
                  </a:lnTo>
                  <a:lnTo>
                    <a:pt x="129" y="47775"/>
                  </a:lnTo>
                  <a:lnTo>
                    <a:pt x="5592" y="9349"/>
                  </a:lnTo>
                  <a:lnTo>
                    <a:pt x="8231" y="0"/>
                  </a:lnTo>
                  <a:lnTo>
                    <a:pt x="190334" y="55268"/>
                  </a:lnTo>
                  <a:lnTo>
                    <a:pt x="76558" y="207940"/>
                  </a:lnTo>
                  <a:close/>
                </a:path>
              </a:pathLst>
            </a:custGeom>
            <a:solidFill>
              <a:srgbClr val="F79C73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454676" y="13463487"/>
              <a:ext cx="190500" cy="208279"/>
            </a:xfrm>
            <a:custGeom>
              <a:avLst/>
              <a:gdLst/>
              <a:ahLst/>
              <a:cxnLst/>
              <a:rect l="l" t="t" r="r" b="b"/>
              <a:pathLst>
                <a:path w="190500" h="208280">
                  <a:moveTo>
                    <a:pt x="190334" y="55268"/>
                  </a:moveTo>
                  <a:lnTo>
                    <a:pt x="8231" y="0"/>
                  </a:lnTo>
                  <a:lnTo>
                    <a:pt x="6822" y="4651"/>
                  </a:lnTo>
                  <a:lnTo>
                    <a:pt x="5592" y="9349"/>
                  </a:lnTo>
                  <a:lnTo>
                    <a:pt x="4543" y="14095"/>
                  </a:lnTo>
                  <a:lnTo>
                    <a:pt x="3493" y="18841"/>
                  </a:lnTo>
                  <a:lnTo>
                    <a:pt x="2626" y="23619"/>
                  </a:lnTo>
                  <a:lnTo>
                    <a:pt x="1942" y="28432"/>
                  </a:lnTo>
                  <a:lnTo>
                    <a:pt x="1257" y="33244"/>
                  </a:lnTo>
                  <a:lnTo>
                    <a:pt x="758" y="38075"/>
                  </a:lnTo>
                  <a:lnTo>
                    <a:pt x="443" y="42925"/>
                  </a:lnTo>
                  <a:lnTo>
                    <a:pt x="129" y="47775"/>
                  </a:lnTo>
                  <a:lnTo>
                    <a:pt x="0" y="52631"/>
                  </a:lnTo>
                  <a:lnTo>
                    <a:pt x="56" y="57491"/>
                  </a:lnTo>
                  <a:lnTo>
                    <a:pt x="113" y="62351"/>
                  </a:lnTo>
                  <a:lnTo>
                    <a:pt x="2619" y="86498"/>
                  </a:lnTo>
                  <a:lnTo>
                    <a:pt x="3415" y="91293"/>
                  </a:lnTo>
                  <a:lnTo>
                    <a:pt x="9569" y="114776"/>
                  </a:lnTo>
                  <a:lnTo>
                    <a:pt x="11086" y="119393"/>
                  </a:lnTo>
                  <a:lnTo>
                    <a:pt x="20745" y="141662"/>
                  </a:lnTo>
                  <a:lnTo>
                    <a:pt x="22948" y="145994"/>
                  </a:lnTo>
                  <a:lnTo>
                    <a:pt x="25312" y="150235"/>
                  </a:lnTo>
                  <a:lnTo>
                    <a:pt x="27839" y="154386"/>
                  </a:lnTo>
                  <a:lnTo>
                    <a:pt x="30367" y="158536"/>
                  </a:lnTo>
                  <a:lnTo>
                    <a:pt x="33048" y="162584"/>
                  </a:lnTo>
                  <a:lnTo>
                    <a:pt x="35885" y="166529"/>
                  </a:lnTo>
                  <a:lnTo>
                    <a:pt x="38722" y="170474"/>
                  </a:lnTo>
                  <a:lnTo>
                    <a:pt x="65231" y="198787"/>
                  </a:lnTo>
                  <a:lnTo>
                    <a:pt x="76558" y="207940"/>
                  </a:lnTo>
                  <a:lnTo>
                    <a:pt x="190334" y="5526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/>
          <p:cNvSpPr txBox="1"/>
          <p:nvPr/>
        </p:nvSpPr>
        <p:spPr>
          <a:xfrm>
            <a:off x="504164" y="13535931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444444"/>
                </a:solidFill>
                <a:latin typeface="Arial MT"/>
                <a:cs typeface="Arial MT"/>
              </a:rPr>
              <a:t>2737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530599" y="13518120"/>
            <a:ext cx="210185" cy="192405"/>
            <a:chOff x="530599" y="13518120"/>
            <a:chExt cx="210185" cy="192405"/>
          </a:xfrm>
        </p:grpSpPr>
        <p:sp>
          <p:nvSpPr>
            <p:cNvPr id="214" name="object 214"/>
            <p:cNvSpPr/>
            <p:nvPr/>
          </p:nvSpPr>
          <p:spPr>
            <a:xfrm>
              <a:off x="531234" y="13518755"/>
              <a:ext cx="208915" cy="191135"/>
            </a:xfrm>
            <a:custGeom>
              <a:avLst/>
              <a:gdLst/>
              <a:ahLst/>
              <a:cxnLst/>
              <a:rect l="l" t="t" r="r" b="b"/>
              <a:pathLst>
                <a:path w="208915" h="191134">
                  <a:moveTo>
                    <a:pt x="111724" y="190511"/>
                  </a:moveTo>
                  <a:lnTo>
                    <a:pt x="70586" y="185553"/>
                  </a:lnTo>
                  <a:lnTo>
                    <a:pt x="31494" y="171802"/>
                  </a:lnTo>
                  <a:lnTo>
                    <a:pt x="0" y="152671"/>
                  </a:lnTo>
                  <a:lnTo>
                    <a:pt x="113775" y="0"/>
                  </a:lnTo>
                  <a:lnTo>
                    <a:pt x="208723" y="165062"/>
                  </a:lnTo>
                  <a:lnTo>
                    <a:pt x="204725" y="167366"/>
                  </a:lnTo>
                  <a:lnTo>
                    <a:pt x="166387" y="183099"/>
                  </a:lnTo>
                  <a:lnTo>
                    <a:pt x="125555" y="190156"/>
                  </a:lnTo>
                  <a:lnTo>
                    <a:pt x="111724" y="190511"/>
                  </a:lnTo>
                  <a:close/>
                </a:path>
              </a:pathLst>
            </a:custGeom>
            <a:solidFill>
              <a:srgbClr val="DBB0F1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31234" y="13518755"/>
              <a:ext cx="208915" cy="191135"/>
            </a:xfrm>
            <a:custGeom>
              <a:avLst/>
              <a:gdLst/>
              <a:ahLst/>
              <a:cxnLst/>
              <a:rect l="l" t="t" r="r" b="b"/>
              <a:pathLst>
                <a:path w="208915" h="191134">
                  <a:moveTo>
                    <a:pt x="113775" y="0"/>
                  </a:moveTo>
                  <a:lnTo>
                    <a:pt x="0" y="152671"/>
                  </a:lnTo>
                  <a:lnTo>
                    <a:pt x="3698" y="155432"/>
                  </a:lnTo>
                  <a:lnTo>
                    <a:pt x="7491" y="158055"/>
                  </a:lnTo>
                  <a:lnTo>
                    <a:pt x="11380" y="160540"/>
                  </a:lnTo>
                  <a:lnTo>
                    <a:pt x="15269" y="163025"/>
                  </a:lnTo>
                  <a:lnTo>
                    <a:pt x="48514" y="178914"/>
                  </a:lnTo>
                  <a:lnTo>
                    <a:pt x="52848" y="180498"/>
                  </a:lnTo>
                  <a:lnTo>
                    <a:pt x="88740" y="188810"/>
                  </a:lnTo>
                  <a:lnTo>
                    <a:pt x="93313" y="189418"/>
                  </a:lnTo>
                  <a:lnTo>
                    <a:pt x="97903" y="189858"/>
                  </a:lnTo>
                  <a:lnTo>
                    <a:pt x="102509" y="190132"/>
                  </a:lnTo>
                  <a:lnTo>
                    <a:pt x="107114" y="190405"/>
                  </a:lnTo>
                  <a:lnTo>
                    <a:pt x="111724" y="190511"/>
                  </a:lnTo>
                  <a:lnTo>
                    <a:pt x="116337" y="190448"/>
                  </a:lnTo>
                  <a:lnTo>
                    <a:pt x="120950" y="190386"/>
                  </a:lnTo>
                  <a:lnTo>
                    <a:pt x="157450" y="185381"/>
                  </a:lnTo>
                  <a:lnTo>
                    <a:pt x="161940" y="184321"/>
                  </a:lnTo>
                  <a:lnTo>
                    <a:pt x="183826" y="177090"/>
                  </a:lnTo>
                  <a:lnTo>
                    <a:pt x="188115" y="175390"/>
                  </a:lnTo>
                  <a:lnTo>
                    <a:pt x="208723" y="165062"/>
                  </a:lnTo>
                  <a:lnTo>
                    <a:pt x="113775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6" name="object 216"/>
          <p:cNvSpPr txBox="1"/>
          <p:nvPr/>
        </p:nvSpPr>
        <p:spPr>
          <a:xfrm>
            <a:off x="611690" y="13620853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444444"/>
                </a:solidFill>
                <a:latin typeface="Arial MT"/>
                <a:cs typeface="Arial MT"/>
              </a:rPr>
              <a:t>3213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644515" y="13518261"/>
            <a:ext cx="191770" cy="166370"/>
            <a:chOff x="644515" y="13518261"/>
            <a:chExt cx="191770" cy="166370"/>
          </a:xfrm>
        </p:grpSpPr>
        <p:sp>
          <p:nvSpPr>
            <p:cNvPr id="218" name="object 218"/>
            <p:cNvSpPr/>
            <p:nvPr/>
          </p:nvSpPr>
          <p:spPr>
            <a:xfrm>
              <a:off x="645010" y="13518756"/>
              <a:ext cx="190500" cy="165100"/>
            </a:xfrm>
            <a:custGeom>
              <a:avLst/>
              <a:gdLst/>
              <a:ahLst/>
              <a:cxnLst/>
              <a:rect l="l" t="t" r="r" b="b"/>
              <a:pathLst>
                <a:path w="190500" h="165100">
                  <a:moveTo>
                    <a:pt x="94947" y="165062"/>
                  </a:moveTo>
                  <a:lnTo>
                    <a:pt x="0" y="0"/>
                  </a:lnTo>
                  <a:lnTo>
                    <a:pt x="190290" y="0"/>
                  </a:lnTo>
                  <a:lnTo>
                    <a:pt x="185813" y="41281"/>
                  </a:lnTo>
                  <a:lnTo>
                    <a:pt x="172463" y="80598"/>
                  </a:lnTo>
                  <a:lnTo>
                    <a:pt x="148347" y="119361"/>
                  </a:lnTo>
                  <a:lnTo>
                    <a:pt x="118984" y="148698"/>
                  </a:lnTo>
                  <a:lnTo>
                    <a:pt x="94947" y="165062"/>
                  </a:lnTo>
                  <a:close/>
                </a:path>
              </a:pathLst>
            </a:custGeom>
            <a:solidFill>
              <a:srgbClr val="86C45E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645010" y="13518756"/>
              <a:ext cx="190500" cy="165100"/>
            </a:xfrm>
            <a:custGeom>
              <a:avLst/>
              <a:gdLst/>
              <a:ahLst/>
              <a:cxnLst/>
              <a:rect l="l" t="t" r="r" b="b"/>
              <a:pathLst>
                <a:path w="190500" h="165100">
                  <a:moveTo>
                    <a:pt x="0" y="0"/>
                  </a:moveTo>
                  <a:lnTo>
                    <a:pt x="94947" y="165062"/>
                  </a:lnTo>
                  <a:lnTo>
                    <a:pt x="98551" y="162985"/>
                  </a:lnTo>
                  <a:lnTo>
                    <a:pt x="102082" y="160793"/>
                  </a:lnTo>
                  <a:lnTo>
                    <a:pt x="105542" y="158485"/>
                  </a:lnTo>
                  <a:lnTo>
                    <a:pt x="109001" y="156177"/>
                  </a:lnTo>
                  <a:lnTo>
                    <a:pt x="112382" y="153758"/>
                  </a:lnTo>
                  <a:lnTo>
                    <a:pt x="115683" y="151228"/>
                  </a:lnTo>
                  <a:lnTo>
                    <a:pt x="118984" y="148698"/>
                  </a:lnTo>
                  <a:lnTo>
                    <a:pt x="122199" y="146062"/>
                  </a:lnTo>
                  <a:lnTo>
                    <a:pt x="125327" y="143321"/>
                  </a:lnTo>
                  <a:lnTo>
                    <a:pt x="128456" y="140581"/>
                  </a:lnTo>
                  <a:lnTo>
                    <a:pt x="131492" y="137740"/>
                  </a:lnTo>
                  <a:lnTo>
                    <a:pt x="134434" y="134800"/>
                  </a:lnTo>
                  <a:lnTo>
                    <a:pt x="137377" y="131860"/>
                  </a:lnTo>
                  <a:lnTo>
                    <a:pt x="140220" y="128827"/>
                  </a:lnTo>
                  <a:lnTo>
                    <a:pt x="142964" y="125700"/>
                  </a:lnTo>
                  <a:lnTo>
                    <a:pt x="145708" y="122574"/>
                  </a:lnTo>
                  <a:lnTo>
                    <a:pt x="148347" y="119361"/>
                  </a:lnTo>
                  <a:lnTo>
                    <a:pt x="150880" y="116061"/>
                  </a:lnTo>
                  <a:lnTo>
                    <a:pt x="153414" y="112761"/>
                  </a:lnTo>
                  <a:lnTo>
                    <a:pt x="164739" y="95331"/>
                  </a:lnTo>
                  <a:lnTo>
                    <a:pt x="166820" y="91728"/>
                  </a:lnTo>
                  <a:lnTo>
                    <a:pt x="168781" y="88061"/>
                  </a:lnTo>
                  <a:lnTo>
                    <a:pt x="170622" y="84330"/>
                  </a:lnTo>
                  <a:lnTo>
                    <a:pt x="172463" y="80598"/>
                  </a:lnTo>
                  <a:lnTo>
                    <a:pt x="174179" y="76811"/>
                  </a:lnTo>
                  <a:lnTo>
                    <a:pt x="175772" y="72967"/>
                  </a:lnTo>
                  <a:lnTo>
                    <a:pt x="177365" y="69123"/>
                  </a:lnTo>
                  <a:lnTo>
                    <a:pt x="178830" y="65230"/>
                  </a:lnTo>
                  <a:lnTo>
                    <a:pt x="180168" y="61290"/>
                  </a:lnTo>
                  <a:lnTo>
                    <a:pt x="181506" y="57350"/>
                  </a:lnTo>
                  <a:lnTo>
                    <a:pt x="182714" y="53370"/>
                  </a:lnTo>
                  <a:lnTo>
                    <a:pt x="183791" y="49351"/>
                  </a:lnTo>
                  <a:lnTo>
                    <a:pt x="184868" y="45331"/>
                  </a:lnTo>
                  <a:lnTo>
                    <a:pt x="185813" y="41281"/>
                  </a:lnTo>
                  <a:lnTo>
                    <a:pt x="186625" y="37199"/>
                  </a:lnTo>
                  <a:lnTo>
                    <a:pt x="187437" y="33118"/>
                  </a:lnTo>
                  <a:lnTo>
                    <a:pt x="188115" y="29014"/>
                  </a:lnTo>
                  <a:lnTo>
                    <a:pt x="188658" y="24889"/>
                  </a:lnTo>
                  <a:lnTo>
                    <a:pt x="189201" y="20763"/>
                  </a:lnTo>
                  <a:lnTo>
                    <a:pt x="189609" y="16623"/>
                  </a:lnTo>
                  <a:lnTo>
                    <a:pt x="189881" y="12471"/>
                  </a:lnTo>
                  <a:lnTo>
                    <a:pt x="190154" y="8318"/>
                  </a:lnTo>
                  <a:lnTo>
                    <a:pt x="190290" y="4161"/>
                  </a:lnTo>
                  <a:lnTo>
                    <a:pt x="19029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0" name="object 220"/>
          <p:cNvSpPr txBox="1"/>
          <p:nvPr/>
        </p:nvSpPr>
        <p:spPr>
          <a:xfrm>
            <a:off x="728750" y="13561672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444444"/>
                </a:solidFill>
                <a:latin typeface="Arial MT"/>
                <a:cs typeface="Arial MT"/>
              </a:rPr>
              <a:t>3757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39872" y="13269087"/>
            <a:ext cx="329565" cy="457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Top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5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Providers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with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the</a:t>
            </a: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Most</a:t>
            </a: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Duplicates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1137788" y="13272879"/>
            <a:ext cx="47625" cy="15875"/>
            <a:chOff x="1137788" y="13272879"/>
            <a:chExt cx="47625" cy="15875"/>
          </a:xfrm>
        </p:grpSpPr>
        <p:sp>
          <p:nvSpPr>
            <p:cNvPr id="223" name="object 223"/>
            <p:cNvSpPr/>
            <p:nvPr/>
          </p:nvSpPr>
          <p:spPr>
            <a:xfrm>
              <a:off x="1137788" y="13274461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104" y="2372"/>
                  </a:moveTo>
                  <a:lnTo>
                    <a:pt x="711" y="2372"/>
                  </a:lnTo>
                  <a:lnTo>
                    <a:pt x="0" y="3084"/>
                  </a:lnTo>
                  <a:lnTo>
                    <a:pt x="0" y="11941"/>
                  </a:lnTo>
                  <a:lnTo>
                    <a:pt x="711" y="12653"/>
                  </a:lnTo>
                  <a:lnTo>
                    <a:pt x="15104" y="12653"/>
                  </a:lnTo>
                  <a:lnTo>
                    <a:pt x="15816" y="11941"/>
                  </a:lnTo>
                  <a:lnTo>
                    <a:pt x="15816" y="11071"/>
                  </a:lnTo>
                  <a:lnTo>
                    <a:pt x="5725" y="11071"/>
                  </a:lnTo>
                  <a:lnTo>
                    <a:pt x="3954" y="9300"/>
                  </a:lnTo>
                  <a:lnTo>
                    <a:pt x="4080" y="4808"/>
                  </a:lnTo>
                  <a:lnTo>
                    <a:pt x="5725" y="3163"/>
                  </a:lnTo>
                  <a:lnTo>
                    <a:pt x="15816" y="3163"/>
                  </a:lnTo>
                  <a:lnTo>
                    <a:pt x="15104" y="2372"/>
                  </a:lnTo>
                  <a:close/>
                </a:path>
                <a:path w="15875" h="12700">
                  <a:moveTo>
                    <a:pt x="15816" y="3163"/>
                  </a:moveTo>
                  <a:lnTo>
                    <a:pt x="10090" y="3163"/>
                  </a:lnTo>
                  <a:lnTo>
                    <a:pt x="11735" y="4808"/>
                  </a:lnTo>
                  <a:lnTo>
                    <a:pt x="11862" y="9300"/>
                  </a:lnTo>
                  <a:lnTo>
                    <a:pt x="10090" y="11071"/>
                  </a:lnTo>
                  <a:lnTo>
                    <a:pt x="15816" y="11071"/>
                  </a:lnTo>
                  <a:lnTo>
                    <a:pt x="15816" y="5061"/>
                  </a:lnTo>
                  <a:lnTo>
                    <a:pt x="13380" y="5061"/>
                  </a:lnTo>
                  <a:lnTo>
                    <a:pt x="13127" y="4207"/>
                  </a:lnTo>
                  <a:lnTo>
                    <a:pt x="13380" y="3954"/>
                  </a:lnTo>
                  <a:lnTo>
                    <a:pt x="15816" y="3954"/>
                  </a:lnTo>
                  <a:lnTo>
                    <a:pt x="15816" y="3163"/>
                  </a:lnTo>
                  <a:close/>
                </a:path>
                <a:path w="15875" h="12700">
                  <a:moveTo>
                    <a:pt x="9220" y="4744"/>
                  </a:moveTo>
                  <a:lnTo>
                    <a:pt x="6595" y="4744"/>
                  </a:lnTo>
                  <a:lnTo>
                    <a:pt x="5535" y="5804"/>
                  </a:lnTo>
                  <a:lnTo>
                    <a:pt x="5535" y="8430"/>
                  </a:lnTo>
                  <a:lnTo>
                    <a:pt x="6595" y="9489"/>
                  </a:lnTo>
                  <a:lnTo>
                    <a:pt x="9220" y="9489"/>
                  </a:lnTo>
                  <a:lnTo>
                    <a:pt x="10280" y="8430"/>
                  </a:lnTo>
                  <a:lnTo>
                    <a:pt x="10280" y="5804"/>
                  </a:lnTo>
                  <a:lnTo>
                    <a:pt x="9220" y="4744"/>
                  </a:lnTo>
                  <a:close/>
                </a:path>
                <a:path w="15875" h="12700">
                  <a:moveTo>
                    <a:pt x="15816" y="3954"/>
                  </a:moveTo>
                  <a:lnTo>
                    <a:pt x="13981" y="3954"/>
                  </a:lnTo>
                  <a:lnTo>
                    <a:pt x="14108" y="4934"/>
                  </a:lnTo>
                  <a:lnTo>
                    <a:pt x="15816" y="5061"/>
                  </a:lnTo>
                  <a:lnTo>
                    <a:pt x="15816" y="3954"/>
                  </a:lnTo>
                  <a:close/>
                </a:path>
                <a:path w="15875" h="12700">
                  <a:moveTo>
                    <a:pt x="10865" y="0"/>
                  </a:moveTo>
                  <a:lnTo>
                    <a:pt x="4966" y="0"/>
                  </a:lnTo>
                  <a:lnTo>
                    <a:pt x="4681" y="205"/>
                  </a:lnTo>
                  <a:lnTo>
                    <a:pt x="4112" y="1929"/>
                  </a:lnTo>
                  <a:lnTo>
                    <a:pt x="4017" y="2166"/>
                  </a:lnTo>
                  <a:lnTo>
                    <a:pt x="3748" y="2372"/>
                  </a:lnTo>
                  <a:lnTo>
                    <a:pt x="12083" y="2372"/>
                  </a:lnTo>
                  <a:lnTo>
                    <a:pt x="11798" y="2166"/>
                  </a:lnTo>
                  <a:lnTo>
                    <a:pt x="11229" y="442"/>
                  </a:lnTo>
                  <a:lnTo>
                    <a:pt x="11134" y="205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rgbClr val="444444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1169420" y="1327287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3945" y="15816"/>
                  </a:moveTo>
                  <a:lnTo>
                    <a:pt x="1870" y="15816"/>
                  </a:lnTo>
                  <a:lnTo>
                    <a:pt x="1595" y="15761"/>
                  </a:lnTo>
                  <a:lnTo>
                    <a:pt x="0" y="13945"/>
                  </a:lnTo>
                  <a:lnTo>
                    <a:pt x="0" y="1870"/>
                  </a:lnTo>
                  <a:lnTo>
                    <a:pt x="1870" y="0"/>
                  </a:lnTo>
                  <a:lnTo>
                    <a:pt x="2156" y="0"/>
                  </a:lnTo>
                  <a:lnTo>
                    <a:pt x="13945" y="0"/>
                  </a:lnTo>
                  <a:lnTo>
                    <a:pt x="15816" y="1870"/>
                  </a:lnTo>
                  <a:lnTo>
                    <a:pt x="15816" y="13945"/>
                  </a:lnTo>
                  <a:lnTo>
                    <a:pt x="14220" y="15761"/>
                  </a:lnTo>
                  <a:lnTo>
                    <a:pt x="13945" y="158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180923" y="13275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917" y="1437"/>
                  </a:moveTo>
                  <a:lnTo>
                    <a:pt x="520" y="1437"/>
                  </a:lnTo>
                  <a:lnTo>
                    <a:pt x="350" y="1367"/>
                  </a:lnTo>
                  <a:lnTo>
                    <a:pt x="70" y="1086"/>
                  </a:lnTo>
                  <a:lnTo>
                    <a:pt x="0" y="917"/>
                  </a:lnTo>
                  <a:lnTo>
                    <a:pt x="0" y="520"/>
                  </a:lnTo>
                  <a:lnTo>
                    <a:pt x="70" y="350"/>
                  </a:lnTo>
                  <a:lnTo>
                    <a:pt x="350" y="70"/>
                  </a:lnTo>
                  <a:lnTo>
                    <a:pt x="520" y="0"/>
                  </a:lnTo>
                  <a:lnTo>
                    <a:pt x="917" y="0"/>
                  </a:lnTo>
                  <a:lnTo>
                    <a:pt x="1086" y="70"/>
                  </a:lnTo>
                  <a:lnTo>
                    <a:pt x="1367" y="350"/>
                  </a:lnTo>
                  <a:lnTo>
                    <a:pt x="1437" y="520"/>
                  </a:lnTo>
                  <a:lnTo>
                    <a:pt x="1437" y="718"/>
                  </a:lnTo>
                  <a:lnTo>
                    <a:pt x="1437" y="917"/>
                  </a:lnTo>
                  <a:lnTo>
                    <a:pt x="1367" y="1086"/>
                  </a:lnTo>
                  <a:lnTo>
                    <a:pt x="1086" y="1367"/>
                  </a:lnTo>
                  <a:lnTo>
                    <a:pt x="917" y="1437"/>
                  </a:lnTo>
                  <a:close/>
                </a:path>
              </a:pathLst>
            </a:custGeom>
            <a:solidFill>
              <a:srgbClr val="99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1178039" y="13275767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5" h="4444">
                  <a:moveTo>
                    <a:pt x="1435" y="3390"/>
                  </a:moveTo>
                  <a:lnTo>
                    <a:pt x="1371" y="3225"/>
                  </a:lnTo>
                  <a:lnTo>
                    <a:pt x="1092" y="2933"/>
                  </a:lnTo>
                  <a:lnTo>
                    <a:pt x="914" y="2870"/>
                  </a:lnTo>
                  <a:lnTo>
                    <a:pt x="520" y="2870"/>
                  </a:lnTo>
                  <a:lnTo>
                    <a:pt x="355" y="2933"/>
                  </a:lnTo>
                  <a:lnTo>
                    <a:pt x="76" y="3225"/>
                  </a:lnTo>
                  <a:lnTo>
                    <a:pt x="0" y="3390"/>
                  </a:lnTo>
                  <a:lnTo>
                    <a:pt x="0" y="3784"/>
                  </a:lnTo>
                  <a:lnTo>
                    <a:pt x="76" y="3962"/>
                  </a:lnTo>
                  <a:lnTo>
                    <a:pt x="355" y="4241"/>
                  </a:lnTo>
                  <a:lnTo>
                    <a:pt x="520" y="4305"/>
                  </a:lnTo>
                  <a:lnTo>
                    <a:pt x="914" y="4305"/>
                  </a:lnTo>
                  <a:lnTo>
                    <a:pt x="1092" y="4241"/>
                  </a:lnTo>
                  <a:lnTo>
                    <a:pt x="1371" y="3962"/>
                  </a:lnTo>
                  <a:lnTo>
                    <a:pt x="1435" y="3784"/>
                  </a:lnTo>
                  <a:lnTo>
                    <a:pt x="1435" y="3594"/>
                  </a:lnTo>
                  <a:lnTo>
                    <a:pt x="1435" y="3390"/>
                  </a:lnTo>
                  <a:close/>
                </a:path>
                <a:path w="1905" h="4444">
                  <a:moveTo>
                    <a:pt x="1435" y="508"/>
                  </a:moveTo>
                  <a:lnTo>
                    <a:pt x="1371" y="342"/>
                  </a:lnTo>
                  <a:lnTo>
                    <a:pt x="1092" y="63"/>
                  </a:lnTo>
                  <a:lnTo>
                    <a:pt x="914" y="0"/>
                  </a:lnTo>
                  <a:lnTo>
                    <a:pt x="520" y="0"/>
                  </a:lnTo>
                  <a:lnTo>
                    <a:pt x="355" y="63"/>
                  </a:lnTo>
                  <a:lnTo>
                    <a:pt x="76" y="342"/>
                  </a:lnTo>
                  <a:lnTo>
                    <a:pt x="0" y="508"/>
                  </a:lnTo>
                  <a:lnTo>
                    <a:pt x="0" y="914"/>
                  </a:lnTo>
                  <a:lnTo>
                    <a:pt x="76" y="1079"/>
                  </a:lnTo>
                  <a:lnTo>
                    <a:pt x="355" y="1358"/>
                  </a:lnTo>
                  <a:lnTo>
                    <a:pt x="520" y="1435"/>
                  </a:lnTo>
                  <a:lnTo>
                    <a:pt x="914" y="1435"/>
                  </a:lnTo>
                  <a:lnTo>
                    <a:pt x="1092" y="1358"/>
                  </a:lnTo>
                  <a:lnTo>
                    <a:pt x="1371" y="1079"/>
                  </a:lnTo>
                  <a:lnTo>
                    <a:pt x="1435" y="914"/>
                  </a:lnTo>
                  <a:lnTo>
                    <a:pt x="1435" y="711"/>
                  </a:lnTo>
                  <a:lnTo>
                    <a:pt x="1435" y="508"/>
                  </a:lnTo>
                  <a:close/>
                </a:path>
              </a:pathLst>
            </a:custGeom>
            <a:solidFill>
              <a:srgbClr val="BAAA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1175172" y="1327575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917" y="1437"/>
                  </a:moveTo>
                  <a:lnTo>
                    <a:pt x="520" y="1437"/>
                  </a:lnTo>
                  <a:lnTo>
                    <a:pt x="350" y="1367"/>
                  </a:lnTo>
                  <a:lnTo>
                    <a:pt x="70" y="1086"/>
                  </a:lnTo>
                  <a:lnTo>
                    <a:pt x="0" y="917"/>
                  </a:lnTo>
                  <a:lnTo>
                    <a:pt x="0" y="520"/>
                  </a:lnTo>
                  <a:lnTo>
                    <a:pt x="70" y="350"/>
                  </a:lnTo>
                  <a:lnTo>
                    <a:pt x="350" y="70"/>
                  </a:lnTo>
                  <a:lnTo>
                    <a:pt x="520" y="0"/>
                  </a:lnTo>
                  <a:lnTo>
                    <a:pt x="917" y="0"/>
                  </a:lnTo>
                  <a:lnTo>
                    <a:pt x="1086" y="70"/>
                  </a:lnTo>
                  <a:lnTo>
                    <a:pt x="1367" y="350"/>
                  </a:lnTo>
                  <a:lnTo>
                    <a:pt x="1437" y="520"/>
                  </a:lnTo>
                  <a:lnTo>
                    <a:pt x="1437" y="718"/>
                  </a:lnTo>
                  <a:lnTo>
                    <a:pt x="1437" y="917"/>
                  </a:lnTo>
                  <a:lnTo>
                    <a:pt x="1367" y="1086"/>
                  </a:lnTo>
                  <a:lnTo>
                    <a:pt x="1086" y="1367"/>
                  </a:lnTo>
                  <a:lnTo>
                    <a:pt x="917" y="1437"/>
                  </a:lnTo>
                  <a:close/>
                </a:path>
              </a:pathLst>
            </a:custGeom>
            <a:solidFill>
              <a:srgbClr val="DD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1172286" y="13275767"/>
              <a:ext cx="1905" cy="4445"/>
            </a:xfrm>
            <a:custGeom>
              <a:avLst/>
              <a:gdLst/>
              <a:ahLst/>
              <a:cxnLst/>
              <a:rect l="l" t="t" r="r" b="b"/>
              <a:pathLst>
                <a:path w="1905" h="4444">
                  <a:moveTo>
                    <a:pt x="1447" y="3390"/>
                  </a:moveTo>
                  <a:lnTo>
                    <a:pt x="1371" y="3225"/>
                  </a:lnTo>
                  <a:lnTo>
                    <a:pt x="1092" y="2933"/>
                  </a:lnTo>
                  <a:lnTo>
                    <a:pt x="927" y="2870"/>
                  </a:lnTo>
                  <a:lnTo>
                    <a:pt x="520" y="2870"/>
                  </a:lnTo>
                  <a:lnTo>
                    <a:pt x="355" y="2933"/>
                  </a:lnTo>
                  <a:lnTo>
                    <a:pt x="76" y="3225"/>
                  </a:lnTo>
                  <a:lnTo>
                    <a:pt x="0" y="3390"/>
                  </a:lnTo>
                  <a:lnTo>
                    <a:pt x="0" y="3784"/>
                  </a:lnTo>
                  <a:lnTo>
                    <a:pt x="76" y="3962"/>
                  </a:lnTo>
                  <a:lnTo>
                    <a:pt x="355" y="4241"/>
                  </a:lnTo>
                  <a:lnTo>
                    <a:pt x="520" y="4305"/>
                  </a:lnTo>
                  <a:lnTo>
                    <a:pt x="927" y="4305"/>
                  </a:lnTo>
                  <a:lnTo>
                    <a:pt x="1092" y="4241"/>
                  </a:lnTo>
                  <a:lnTo>
                    <a:pt x="1371" y="3962"/>
                  </a:lnTo>
                  <a:lnTo>
                    <a:pt x="1447" y="3784"/>
                  </a:lnTo>
                  <a:lnTo>
                    <a:pt x="1447" y="3594"/>
                  </a:lnTo>
                  <a:lnTo>
                    <a:pt x="1447" y="3390"/>
                  </a:lnTo>
                  <a:close/>
                </a:path>
                <a:path w="1905" h="4444">
                  <a:moveTo>
                    <a:pt x="1447" y="508"/>
                  </a:moveTo>
                  <a:lnTo>
                    <a:pt x="1371" y="342"/>
                  </a:lnTo>
                  <a:lnTo>
                    <a:pt x="1092" y="63"/>
                  </a:lnTo>
                  <a:lnTo>
                    <a:pt x="927" y="0"/>
                  </a:lnTo>
                  <a:lnTo>
                    <a:pt x="520" y="0"/>
                  </a:lnTo>
                  <a:lnTo>
                    <a:pt x="355" y="63"/>
                  </a:lnTo>
                  <a:lnTo>
                    <a:pt x="76" y="342"/>
                  </a:lnTo>
                  <a:lnTo>
                    <a:pt x="0" y="508"/>
                  </a:lnTo>
                  <a:lnTo>
                    <a:pt x="0" y="914"/>
                  </a:lnTo>
                  <a:lnTo>
                    <a:pt x="76" y="1079"/>
                  </a:lnTo>
                  <a:lnTo>
                    <a:pt x="355" y="1358"/>
                  </a:lnTo>
                  <a:lnTo>
                    <a:pt x="520" y="1435"/>
                  </a:lnTo>
                  <a:lnTo>
                    <a:pt x="927" y="1435"/>
                  </a:lnTo>
                  <a:lnTo>
                    <a:pt x="1092" y="1358"/>
                  </a:lnTo>
                  <a:lnTo>
                    <a:pt x="1371" y="1079"/>
                  </a:lnTo>
                  <a:lnTo>
                    <a:pt x="1447" y="914"/>
                  </a:lnTo>
                  <a:lnTo>
                    <a:pt x="1447" y="711"/>
                  </a:lnTo>
                  <a:lnTo>
                    <a:pt x="1447" y="508"/>
                  </a:lnTo>
                  <a:close/>
                </a:path>
              </a:pathLst>
            </a:custGeom>
            <a:solidFill>
              <a:srgbClr val="FF21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1172286" y="13278637"/>
              <a:ext cx="10160" cy="7620"/>
            </a:xfrm>
            <a:custGeom>
              <a:avLst/>
              <a:gdLst/>
              <a:ahLst/>
              <a:cxnLst/>
              <a:rect l="l" t="t" r="r" b="b"/>
              <a:pathLst>
                <a:path w="10159" h="7619">
                  <a:moveTo>
                    <a:pt x="1447" y="3390"/>
                  </a:moveTo>
                  <a:lnTo>
                    <a:pt x="1371" y="3225"/>
                  </a:lnTo>
                  <a:lnTo>
                    <a:pt x="1092" y="2946"/>
                  </a:lnTo>
                  <a:lnTo>
                    <a:pt x="927" y="2870"/>
                  </a:lnTo>
                  <a:lnTo>
                    <a:pt x="723" y="2870"/>
                  </a:lnTo>
                  <a:lnTo>
                    <a:pt x="520" y="2870"/>
                  </a:lnTo>
                  <a:lnTo>
                    <a:pt x="355" y="2946"/>
                  </a:lnTo>
                  <a:lnTo>
                    <a:pt x="76" y="3225"/>
                  </a:lnTo>
                  <a:lnTo>
                    <a:pt x="0" y="3390"/>
                  </a:lnTo>
                  <a:lnTo>
                    <a:pt x="0" y="6667"/>
                  </a:lnTo>
                  <a:lnTo>
                    <a:pt x="76" y="6832"/>
                  </a:lnTo>
                  <a:lnTo>
                    <a:pt x="355" y="7124"/>
                  </a:lnTo>
                  <a:lnTo>
                    <a:pt x="520" y="7188"/>
                  </a:lnTo>
                  <a:lnTo>
                    <a:pt x="927" y="7188"/>
                  </a:lnTo>
                  <a:lnTo>
                    <a:pt x="1092" y="7124"/>
                  </a:lnTo>
                  <a:lnTo>
                    <a:pt x="1371" y="6832"/>
                  </a:lnTo>
                  <a:lnTo>
                    <a:pt x="1447" y="6667"/>
                  </a:lnTo>
                  <a:lnTo>
                    <a:pt x="1447" y="3390"/>
                  </a:lnTo>
                  <a:close/>
                </a:path>
                <a:path w="10159" h="7619">
                  <a:moveTo>
                    <a:pt x="4318" y="520"/>
                  </a:moveTo>
                  <a:lnTo>
                    <a:pt x="4241" y="355"/>
                  </a:lnTo>
                  <a:lnTo>
                    <a:pt x="3962" y="63"/>
                  </a:lnTo>
                  <a:lnTo>
                    <a:pt x="3797" y="0"/>
                  </a:lnTo>
                  <a:lnTo>
                    <a:pt x="3594" y="0"/>
                  </a:lnTo>
                  <a:lnTo>
                    <a:pt x="3403" y="0"/>
                  </a:lnTo>
                  <a:lnTo>
                    <a:pt x="3225" y="63"/>
                  </a:lnTo>
                  <a:lnTo>
                    <a:pt x="2946" y="355"/>
                  </a:lnTo>
                  <a:lnTo>
                    <a:pt x="2882" y="520"/>
                  </a:lnTo>
                  <a:lnTo>
                    <a:pt x="2882" y="6667"/>
                  </a:lnTo>
                  <a:lnTo>
                    <a:pt x="2946" y="6832"/>
                  </a:lnTo>
                  <a:lnTo>
                    <a:pt x="3225" y="7124"/>
                  </a:lnTo>
                  <a:lnTo>
                    <a:pt x="3403" y="7188"/>
                  </a:lnTo>
                  <a:lnTo>
                    <a:pt x="3797" y="7188"/>
                  </a:lnTo>
                  <a:lnTo>
                    <a:pt x="3962" y="7124"/>
                  </a:lnTo>
                  <a:lnTo>
                    <a:pt x="4241" y="6832"/>
                  </a:lnTo>
                  <a:lnTo>
                    <a:pt x="4318" y="6667"/>
                  </a:lnTo>
                  <a:lnTo>
                    <a:pt x="4318" y="520"/>
                  </a:lnTo>
                  <a:close/>
                </a:path>
                <a:path w="10159" h="7619">
                  <a:moveTo>
                    <a:pt x="7188" y="3390"/>
                  </a:moveTo>
                  <a:lnTo>
                    <a:pt x="7124" y="3225"/>
                  </a:lnTo>
                  <a:lnTo>
                    <a:pt x="6845" y="2946"/>
                  </a:lnTo>
                  <a:lnTo>
                    <a:pt x="6667" y="2870"/>
                  </a:lnTo>
                  <a:lnTo>
                    <a:pt x="6477" y="2870"/>
                  </a:lnTo>
                  <a:lnTo>
                    <a:pt x="6273" y="2870"/>
                  </a:lnTo>
                  <a:lnTo>
                    <a:pt x="6108" y="2946"/>
                  </a:lnTo>
                  <a:lnTo>
                    <a:pt x="5829" y="3225"/>
                  </a:lnTo>
                  <a:lnTo>
                    <a:pt x="5753" y="3390"/>
                  </a:lnTo>
                  <a:lnTo>
                    <a:pt x="5753" y="6667"/>
                  </a:lnTo>
                  <a:lnTo>
                    <a:pt x="5829" y="6832"/>
                  </a:lnTo>
                  <a:lnTo>
                    <a:pt x="6108" y="7124"/>
                  </a:lnTo>
                  <a:lnTo>
                    <a:pt x="6273" y="7188"/>
                  </a:lnTo>
                  <a:lnTo>
                    <a:pt x="6667" y="7188"/>
                  </a:lnTo>
                  <a:lnTo>
                    <a:pt x="6845" y="7124"/>
                  </a:lnTo>
                  <a:lnTo>
                    <a:pt x="7124" y="6832"/>
                  </a:lnTo>
                  <a:lnTo>
                    <a:pt x="7188" y="6667"/>
                  </a:lnTo>
                  <a:lnTo>
                    <a:pt x="7188" y="3390"/>
                  </a:lnTo>
                  <a:close/>
                </a:path>
                <a:path w="10159" h="7619">
                  <a:moveTo>
                    <a:pt x="10071" y="520"/>
                  </a:moveTo>
                  <a:lnTo>
                    <a:pt x="9994" y="355"/>
                  </a:lnTo>
                  <a:lnTo>
                    <a:pt x="9715" y="63"/>
                  </a:lnTo>
                  <a:lnTo>
                    <a:pt x="9550" y="0"/>
                  </a:lnTo>
                  <a:lnTo>
                    <a:pt x="9347" y="0"/>
                  </a:lnTo>
                  <a:lnTo>
                    <a:pt x="9156" y="0"/>
                  </a:lnTo>
                  <a:lnTo>
                    <a:pt x="8978" y="63"/>
                  </a:lnTo>
                  <a:lnTo>
                    <a:pt x="8699" y="355"/>
                  </a:lnTo>
                  <a:lnTo>
                    <a:pt x="8636" y="520"/>
                  </a:lnTo>
                  <a:lnTo>
                    <a:pt x="8636" y="6667"/>
                  </a:lnTo>
                  <a:lnTo>
                    <a:pt x="8699" y="6832"/>
                  </a:lnTo>
                  <a:lnTo>
                    <a:pt x="8978" y="7124"/>
                  </a:lnTo>
                  <a:lnTo>
                    <a:pt x="9156" y="7188"/>
                  </a:lnTo>
                  <a:lnTo>
                    <a:pt x="9550" y="7188"/>
                  </a:lnTo>
                  <a:lnTo>
                    <a:pt x="9715" y="7124"/>
                  </a:lnTo>
                  <a:lnTo>
                    <a:pt x="9994" y="6832"/>
                  </a:lnTo>
                  <a:lnTo>
                    <a:pt x="10071" y="6667"/>
                  </a:lnTo>
                  <a:lnTo>
                    <a:pt x="10071" y="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0" name="object 230"/>
          <p:cNvSpPr txBox="1"/>
          <p:nvPr/>
        </p:nvSpPr>
        <p:spPr>
          <a:xfrm>
            <a:off x="17527" y="1379694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[43]: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98357" y="13805197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29209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provider_duplicate_counts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duplicated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subset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keep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provider_duplicate_counts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7527" y="14080650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[44]: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98357" y="14088902"/>
            <a:ext cx="1112520" cy="29972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occurrences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provider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ID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'provider_id'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top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10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providers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highest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occurrences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top_providers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provider_counts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pie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pie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top_providers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top_providers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autopct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'%1.1f%%'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startangle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90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'Top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10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Providers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with Highest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Number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 Occurrences'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Show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17527" y="14644107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[45]: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98357" y="14652359"/>
            <a:ext cx="1112520" cy="7556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70040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most_common_gender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most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common gender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among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 is:"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most_common_gender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17527" y="14750868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[46]: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98357" y="14759120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70040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-33272" y="14809192"/>
            <a:ext cx="753745" cy="247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3589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Female               </a:t>
            </a:r>
            <a:r>
              <a:rPr dirty="0" sz="100" spc="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44483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tabLst>
                <a:tab pos="305435" algn="l"/>
              </a:tabLst>
            </a:pPr>
            <a:r>
              <a:rPr dirty="0" sz="100">
                <a:latin typeface="Courier New"/>
                <a:cs typeface="Courier New"/>
              </a:rPr>
              <a:t>Male	20317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tabLst>
                <a:tab pos="320675" algn="l"/>
              </a:tabLst>
            </a:pPr>
            <a:r>
              <a:rPr dirty="0" sz="100">
                <a:latin typeface="Courier New"/>
                <a:cs typeface="Courier New"/>
              </a:rPr>
              <a:t>Other	764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Decline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to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Specify      312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10"/>
              </a:spcBef>
              <a:tabLst>
                <a:tab pos="335915" algn="l"/>
              </a:tabLst>
            </a:pPr>
            <a:r>
              <a:rPr dirty="0" sz="100">
                <a:latin typeface="Courier New"/>
                <a:cs typeface="Courier New"/>
              </a:rPr>
              <a:t>female	4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  <a:tabLst>
                <a:tab pos="335915" algn="l"/>
              </a:tabLst>
            </a:pPr>
            <a:r>
              <a:rPr dirty="0" sz="100">
                <a:latin typeface="Courier New"/>
                <a:cs typeface="Courier New"/>
              </a:rPr>
              <a:t>male	2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  <a:tabLst>
                <a:tab pos="335915" algn="l"/>
              </a:tabLst>
            </a:pPr>
            <a:r>
              <a:rPr dirty="0" sz="100">
                <a:latin typeface="Courier New"/>
                <a:cs typeface="Courier New"/>
              </a:rPr>
              <a:t>Unknown	1</a:t>
            </a:r>
            <a:endParaRPr sz="100">
              <a:latin typeface="Courier New"/>
              <a:cs typeface="Courier New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Name: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gender,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dtype:</a:t>
            </a:r>
            <a:r>
              <a:rPr dirty="0" sz="10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int64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85"/>
              </a:spcBef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 spc="-7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[47]:</a:t>
            </a:r>
            <a:r>
              <a:rPr dirty="0" baseline="27777" sz="150" spc="89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"gender"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"gender"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replace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"female"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"Female"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5"/>
              </a:spcBef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 spc="-7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[48]: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"gender"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"gender"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replace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"male"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"Male"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17527" y="15061265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[49]: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98357" y="15069517"/>
            <a:ext cx="1112520" cy="5969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70040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17527" y="15232277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[50]: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98357" y="15240530"/>
            <a:ext cx="1112520" cy="28384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gender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bar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graph</a:t>
            </a:r>
            <a:endParaRPr sz="100">
              <a:latin typeface="Courier New"/>
              <a:cs typeface="Courier New"/>
            </a:endParaRPr>
          </a:p>
          <a:p>
            <a:pPr marL="10160" marR="71564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bar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gender_counts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762000">
              <a:lnSpc>
                <a:spcPct val="1059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 Set axis labels and title </a:t>
            </a:r>
            <a:r>
              <a:rPr dirty="0" sz="100" spc="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set_xlabel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set_ylabel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'Number of Patients'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'Patient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Gender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Distribution'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Display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graph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7527" y="15810563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[51]: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98357" y="15818815"/>
            <a:ext cx="1112520" cy="18796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Convert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dob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timezone-aware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datetime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object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'dob'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'dob'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age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subtracting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dob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current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-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'dob'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'&lt;m8[Y]'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average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age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avg_age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average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age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avg_age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:.2f}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years"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17527" y="16179282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[52]: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98357" y="16187534"/>
            <a:ext cx="1112520" cy="28384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Convert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dob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column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timezone-aware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datetime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object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'dob'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to_datetime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'dob'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age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subtracting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dob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current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datetime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now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-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'dob'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date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astype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'&lt;m8[Y]'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average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age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avg_age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mean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average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age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avg_age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:.2f}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years"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Calculate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average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gender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avg_gender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mode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()[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1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average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gender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patients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is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avg_gender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17527" y="16511426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[53]: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98357" y="16519678"/>
            <a:ext cx="1112520" cy="20320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plotly.express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Create a copy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of 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operations dataframe with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only age 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gender columns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age_gender_df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copy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Group the dataframe 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age and gender and count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 number of patients in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each group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age_gender_counts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age_gender_df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reset_index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name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bubble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 marR="3683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scatter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age_gender_counts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'Distribution of Age and Gender of Patients'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-4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pic>
        <p:nvPicPr>
          <p:cNvPr id="249" name="object 2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945" y="16826704"/>
            <a:ext cx="888799" cy="341354"/>
          </a:xfrm>
          <a:prstGeom prst="rect">
            <a:avLst/>
          </a:prstGeom>
        </p:spPr>
      </p:pic>
      <p:sp>
        <p:nvSpPr>
          <p:cNvPr id="250" name="object 250"/>
          <p:cNvSpPr txBox="1"/>
          <p:nvPr/>
        </p:nvSpPr>
        <p:spPr>
          <a:xfrm>
            <a:off x="963034" y="17156349"/>
            <a:ext cx="4572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100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156646" y="17127739"/>
            <a:ext cx="32384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143455" y="17063257"/>
            <a:ext cx="4572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500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136860" y="16998784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1000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136860" y="16934302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1500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136860" y="16869821"/>
            <a:ext cx="52069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2000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1029320" y="16813069"/>
            <a:ext cx="158115" cy="14097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50165" marR="60325" indent="-38100">
              <a:lnSpc>
                <a:spcPct val="123800"/>
              </a:lnSpc>
            </a:pP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gender </a:t>
            </a: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Female  Male  Other</a:t>
            </a:r>
            <a:endParaRPr sz="100">
              <a:latin typeface="Arial MT"/>
              <a:cs typeface="Arial MT"/>
            </a:endParaRPr>
          </a:p>
          <a:p>
            <a:pPr marL="50165" marR="5080">
              <a:lnSpc>
                <a:spcPct val="123400"/>
              </a:lnSpc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Decline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to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Specify  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Unknown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190635" y="17156349"/>
            <a:ext cx="658495" cy="67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5100" algn="l"/>
                <a:tab pos="320675" algn="l"/>
                <a:tab pos="476250" algn="l"/>
                <a:tab pos="632460" algn="l"/>
              </a:tabLst>
            </a:pP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0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	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20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	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40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	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60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	</a:t>
            </a:r>
            <a:r>
              <a:rPr dirty="0" sz="100" spc="-5">
                <a:solidFill>
                  <a:srgbClr val="293F5E"/>
                </a:solidFill>
                <a:latin typeface="Arial MT"/>
                <a:cs typeface="Arial MT"/>
              </a:rPr>
              <a:t>80</a:t>
            </a:r>
            <a:endParaRPr sz="100">
              <a:latin typeface="Arial MT"/>
              <a:cs typeface="Arial MT"/>
            </a:endParaRPr>
          </a:p>
          <a:p>
            <a:pPr algn="ctr" marL="160020">
              <a:lnSpc>
                <a:spcPct val="100000"/>
              </a:lnSpc>
              <a:spcBef>
                <a:spcPts val="70"/>
              </a:spcBef>
            </a:pPr>
            <a:r>
              <a:rPr dirty="0" sz="100" spc="5">
                <a:solidFill>
                  <a:srgbClr val="293F5E"/>
                </a:solidFill>
                <a:latin typeface="Arial MT"/>
                <a:cs typeface="Arial MT"/>
              </a:rPr>
              <a:t>age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139872" y="16747712"/>
            <a:ext cx="339725" cy="457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Distribution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of </a:t>
            </a:r>
            <a:r>
              <a:rPr dirty="0" sz="100" spc="15">
                <a:solidFill>
                  <a:srgbClr val="293F5E"/>
                </a:solidFill>
                <a:latin typeface="Arial MT"/>
                <a:cs typeface="Arial MT"/>
              </a:rPr>
              <a:t>Age and Gender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of</a:t>
            </a:r>
            <a:r>
              <a:rPr dirty="0" sz="100" spc="20">
                <a:solidFill>
                  <a:srgbClr val="293F5E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293F5E"/>
                </a:solidFill>
                <a:latin typeface="Arial MT"/>
                <a:cs typeface="Arial MT"/>
              </a:rPr>
              <a:t>Patients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100310" y="16967753"/>
            <a:ext cx="41275" cy="596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93F5E"/>
                </a:solidFill>
                <a:latin typeface="Arial MT"/>
                <a:cs typeface="Arial MT"/>
              </a:rPr>
              <a:t>count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260" name="object 26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2175" y="16731584"/>
            <a:ext cx="253061" cy="15946"/>
          </a:xfrm>
          <a:prstGeom prst="rect">
            <a:avLst/>
          </a:prstGeom>
        </p:spPr>
      </p:pic>
      <p:sp>
        <p:nvSpPr>
          <p:cNvPr id="261" name="object 261"/>
          <p:cNvSpPr txBox="1"/>
          <p:nvPr/>
        </p:nvSpPr>
        <p:spPr>
          <a:xfrm>
            <a:off x="17527" y="17255782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[54]: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98357" y="17264034"/>
            <a:ext cx="1125220" cy="12382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minimum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maximum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age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by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gender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operations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'gender'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agg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'min'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'max'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results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ts val="13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 oldest patient 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'max'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()][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'max'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:.0f} years old and 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'max'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dirty="0" sz="100" spc="-5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youngest patient 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'min'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()][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'min'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:.0f} years old and is 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age_by_gender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'min'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idxmin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}"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-33272" y="17378359"/>
            <a:ext cx="124650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35890" marR="724535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oldest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99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years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old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and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The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youngest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patient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2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years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old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and</a:t>
            </a:r>
            <a:r>
              <a:rPr dirty="0" sz="100" spc="-1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Female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65"/>
              </a:spcBef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 spc="-15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[55]:</a:t>
            </a:r>
            <a:r>
              <a:rPr dirty="0" baseline="27777" sz="150" spc="67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!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pip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install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">
              <a:latin typeface="Courier New"/>
              <a:cs typeface="Courier New"/>
            </a:endParaRPr>
          </a:p>
          <a:p>
            <a:pPr algn="just" marL="135890">
              <a:lnSpc>
                <a:spcPct val="100000"/>
              </a:lnSpc>
            </a:pP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shap 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(0.41.0)</a:t>
            </a:r>
            <a:endParaRPr sz="100">
              <a:latin typeface="Courier New"/>
              <a:cs typeface="Courier New"/>
            </a:endParaRPr>
          </a:p>
          <a:p>
            <a:pPr algn="just" marL="135890" marR="246379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satisfied: slicer==0.0.7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shap)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(0.0.7)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satisfied: packaging&gt;20.9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shap)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(21.0)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pandas 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(from shap)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(1.3.4)</a:t>
            </a:r>
            <a:endParaRPr sz="100">
              <a:latin typeface="Courier New"/>
              <a:cs typeface="Courier New"/>
            </a:endParaRPr>
          </a:p>
          <a:p>
            <a:pPr marL="135890" marR="246379">
              <a:lnSpc>
                <a:spcPct val="1051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Requirement already satisfied: numba in ./opt/anaconda3/lib/python3.9/site-packages (from shap) (0.54.1)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satisfied: scikit-learn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shap)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(0.24.2)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 already satisfied: scipy in ./opt/anaconda3/lib/python3.9/site-packages (from shap) (1.7.1)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 already satisfied: cloudpickle in ./opt/anaconda3/lib/python3.9/site-packages (from shap) (2.0.0)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 already satisfied: numpy in ./opt/anaconda3/lib/python3.9/site-packages (from shap) (1.20.3)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satisfied: tqdm&gt;4.25.0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 ./opt/anaconda3/lib/python3.9/site-packages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shap) (4.62.3)</a:t>
            </a:r>
            <a:endParaRPr sz="100">
              <a:latin typeface="Courier New"/>
              <a:cs typeface="Courier New"/>
            </a:endParaRPr>
          </a:p>
          <a:p>
            <a:pPr marL="135890" marR="9969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pyparsing&gt;=2.0.2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 ./opt/anaconda3/lib/python3.9/site-packages 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packaging&gt;20.9-&gt;shap) (3.0.4)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setuptools 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(from numba-&gt;shap) (58.0.4)</a:t>
            </a:r>
            <a:endParaRPr sz="100">
              <a:latin typeface="Courier New"/>
              <a:cs typeface="Courier New"/>
            </a:endParaRPr>
          </a:p>
          <a:p>
            <a:pPr marL="135890" marR="9207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llvmlite&lt;0.38,&gt;=0.37.0rc1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in ./opt/anaconda3/lib/python3.9/site-packages 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numba-&gt;shap) (0.37.0) </a:t>
            </a:r>
            <a:r>
              <a:rPr dirty="0" sz="100" spc="-4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 already satisfied: python-dateutil&gt;=2.7.3 in ./opt/anaconda3/lib/python3.9/site-packages (from pandas-&gt;shap) (2.8.2)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pytz&gt;=2017.3 in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./opt/anaconda3/lib/python3.9/site-packages (from pandas-&gt;shap) (2021.3)</a:t>
            </a:r>
            <a:endParaRPr sz="100">
              <a:latin typeface="Courier New"/>
              <a:cs typeface="Courier New"/>
            </a:endParaRPr>
          </a:p>
          <a:p>
            <a:pPr marL="135890" marR="30480">
              <a:lnSpc>
                <a:spcPct val="107000"/>
              </a:lnSpc>
              <a:spcBef>
                <a:spcPts val="5"/>
              </a:spcBef>
            </a:pPr>
            <a:r>
              <a:rPr dirty="0" sz="100">
                <a:latin typeface="Courier New"/>
                <a:cs typeface="Courier New"/>
              </a:rPr>
              <a:t>Requirement already satisfied: six&gt;=1.5 in ./opt/anaconda3/lib/python3.9/site-packages (from python-dateutil&gt;=2.7.3-&gt;pandas-&gt;shap) (1.16.0) </a:t>
            </a:r>
            <a:r>
              <a:rPr dirty="0" sz="100" spc="-50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 already satisfied: threadpoolctl&gt;=2.0.0 in ./opt/anaconda3/lib/python3.9/site-packages (from scikit-learn-&gt;shap) (2.2.0) </a:t>
            </a:r>
            <a:r>
              <a:rPr dirty="0" sz="100" spc="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Requirement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already satisfied: joblib&gt;=0.11 in ./opt/anaconda3/lib/python3.9/site-packages (from</a:t>
            </a:r>
            <a:r>
              <a:rPr dirty="0" sz="100" spc="-5">
                <a:latin typeface="Courier New"/>
                <a:cs typeface="Courier New"/>
              </a:rPr>
              <a:t> </a:t>
            </a:r>
            <a:r>
              <a:rPr dirty="0" sz="100">
                <a:latin typeface="Courier New"/>
                <a:cs typeface="Courier New"/>
              </a:rPr>
              <a:t>scikit-learn-&gt;shap) (1.1.0)</a:t>
            </a:r>
            <a:endParaRPr sz="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80"/>
              </a:spcBef>
            </a:pP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[56]:</a:t>
            </a:r>
            <a:r>
              <a:rPr dirty="0" baseline="27777" sz="15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baseline="27777" sz="150" spc="15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shap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17527" y="17828136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[57]: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98357" y="17836388"/>
            <a:ext cx="1125220" cy="702310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3175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{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'api'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21971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'organic'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15911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'email'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9596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'cpc'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7590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'text'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4916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'call'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2480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'booking-link'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1719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'switch'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117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Define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threshold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threshold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2.5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total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Compute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percentages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filter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</a:t>
            </a:r>
            <a:endParaRPr sz="100">
              <a:latin typeface="Courier New"/>
              <a:cs typeface="Courier New"/>
            </a:endParaRPr>
          </a:p>
          <a:p>
            <a:pPr marL="10160" marR="1018540">
              <a:lnSpc>
                <a:spcPts val="13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[]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[]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'#aebfff'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'#80df56'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'#009E73'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'#F0E442'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'#0072B2'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'#00eacc'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'#769d23'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 marL="41275" marR="756285" indent="-31115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items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():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percent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100" spc="-5">
                <a:solidFill>
                  <a:srgbClr val="00870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*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total_count</a:t>
            </a:r>
            <a:endParaRPr sz="100">
              <a:latin typeface="Courier New"/>
              <a:cs typeface="Courier New"/>
            </a:endParaRPr>
          </a:p>
          <a:p>
            <a:pPr marL="71755" marR="709930" indent="-31115">
              <a:lnSpc>
                <a:spcPct val="100000"/>
              </a:lnSpc>
              <a:spcBef>
                <a:spcPts val="1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percent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&gt;=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threshold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}\n({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percent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:.1f}%)"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2870" marR="817880" indent="-31115">
              <a:lnSpc>
                <a:spcPct val="11030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'api'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'tab:blue'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2870" marR="802005" indent="-31115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'organic'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'tab:orange'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2870" marR="810260" indent="-31115">
              <a:lnSpc>
                <a:spcPts val="13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'email'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'tab:green'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71755" marR="3175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100">
              <a:latin typeface="Courier New"/>
              <a:cs typeface="Courier New"/>
            </a:endParaRPr>
          </a:p>
          <a:p>
            <a:pPr marL="10287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'tab:gray'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up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endParaRPr sz="100">
              <a:latin typeface="Courier New"/>
              <a:cs typeface="Courier New"/>
            </a:endParaRPr>
          </a:p>
          <a:p>
            <a:pPr marL="10160" marR="91821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axis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'equal'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3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Draw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pie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wedges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texts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_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pie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wedgeprops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dict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width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0.5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startangle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=-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40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autopct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add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legend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wedges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1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"best"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bbox_to_anchor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0.9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0.9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endParaRPr sz="100">
              <a:latin typeface="Courier New"/>
              <a:cs typeface="Courier New"/>
            </a:endParaRPr>
          </a:p>
          <a:p>
            <a:pPr marL="10160" marR="802005">
              <a:lnSpc>
                <a:spcPts val="13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"UTM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Medium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Distribution"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17527" y="18793922"/>
            <a:ext cx="8763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[58]: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98357" y="18802174"/>
            <a:ext cx="1125220" cy="798195"/>
          </a:xfrm>
          <a:prstGeom prst="rect">
            <a:avLst/>
          </a:prstGeom>
          <a:solidFill>
            <a:srgbClr val="F5F5F5"/>
          </a:solidFill>
          <a:ln w="3175">
            <a:solidFill>
              <a:srgbClr val="DFDFD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R="3175"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0160" marR="3175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matplotlib.pyplot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endParaRPr sz="100">
              <a:latin typeface="Courier New"/>
              <a:cs typeface="Courier New"/>
            </a:endParaRPr>
          </a:p>
          <a:p>
            <a:pPr marL="10160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{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'api'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21971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'organic'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15911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'email'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9596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'cpc'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7590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'text'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4916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'call'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2480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'booking-link'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1719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'switch'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117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Define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threshold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threshold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2.5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Get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total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count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Compute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percentages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filter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</a:t>
            </a:r>
            <a:endParaRPr sz="100">
              <a:latin typeface="Courier New"/>
              <a:cs typeface="Courier New"/>
            </a:endParaRPr>
          </a:p>
          <a:p>
            <a:pPr marL="10160" marR="1018540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[]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sizes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[]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10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'#aebfff'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'#80df56'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'#009E73'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'#F0E442'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'#0072B2'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'#00eacc'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'#769d23'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100">
              <a:latin typeface="Courier New"/>
              <a:cs typeface="Courier New"/>
            </a:endParaRPr>
          </a:p>
          <a:p>
            <a:pPr marL="41275" marR="756285" indent="-31115">
              <a:lnSpc>
                <a:spcPct val="100000"/>
              </a:lnSpc>
              <a:spcBef>
                <a:spcPts val="10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count_utm_medium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items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():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percent</a:t>
            </a:r>
            <a:r>
              <a:rPr dirty="0" sz="100" spc="-1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100</a:t>
            </a:r>
            <a:r>
              <a:rPr dirty="0" sz="100" spc="-5">
                <a:solidFill>
                  <a:srgbClr val="00870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*</a:t>
            </a:r>
            <a:r>
              <a:rPr dirty="0" sz="100" spc="-1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 spc="-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dirty="0" sz="100" spc="-5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total_count</a:t>
            </a:r>
            <a:endParaRPr sz="100">
              <a:latin typeface="Courier New"/>
              <a:cs typeface="Courier New"/>
            </a:endParaRPr>
          </a:p>
          <a:p>
            <a:pPr marL="71755" marR="709930" indent="-31115">
              <a:lnSpc>
                <a:spcPct val="107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percent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&gt;=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threshold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f"{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}\n({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percent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:.1f}%)"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count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2870" marR="817880" indent="-31115">
              <a:lnSpc>
                <a:spcPct val="10000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'api'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'tab:blue'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2870" marR="802005" indent="-31115">
              <a:lnSpc>
                <a:spcPts val="130"/>
              </a:lnSpc>
              <a:spcBef>
                <a:spcPts val="5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'organic'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'tab:orange'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102870" marR="810260" indent="-31115">
              <a:lnSpc>
                <a:spcPct val="100000"/>
              </a:lnSpc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elif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==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'email'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 </a:t>
            </a:r>
            <a:r>
              <a:rPr dirty="0" sz="100" spc="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'tab:green'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L="71755" marR="3175">
              <a:lnSpc>
                <a:spcPct val="100000"/>
              </a:lnSpc>
              <a:spcBef>
                <a:spcPts val="10"/>
              </a:spcBef>
            </a:pPr>
            <a:r>
              <a:rPr dirty="0" sz="100" b="1">
                <a:solidFill>
                  <a:srgbClr val="008000"/>
                </a:solidFill>
                <a:latin typeface="Courier New"/>
                <a:cs typeface="Courier New"/>
              </a:rPr>
              <a:t>else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100">
              <a:latin typeface="Courier New"/>
              <a:cs typeface="Courier New"/>
            </a:endParaRPr>
          </a:p>
          <a:p>
            <a:pPr marL="102870" marR="3175">
              <a:lnSpc>
                <a:spcPct val="100000"/>
              </a:lnSpc>
              <a:spcBef>
                <a:spcPts val="1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append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'tab:gray'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up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endParaRPr sz="100">
              <a:latin typeface="Courier New"/>
              <a:cs typeface="Courier New"/>
            </a:endParaRPr>
          </a:p>
          <a:p>
            <a:pPr marL="10160" marR="918210">
              <a:lnSpc>
                <a:spcPts val="13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fig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subplots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axis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'equal'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1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Draw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pie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chart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wedges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texts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_ 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pie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sizes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wedgeprops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dict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width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0.5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startangle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=-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40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autopct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''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colors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labels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add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dirty="0" sz="100" spc="-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legend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wedges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1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loc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"best"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bbox_to_anchor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0.9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 spc="-5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0.9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</a:pP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3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  <a:spcBef>
                <a:spcPts val="5"/>
              </a:spcBef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set_title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"UTM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Medium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B92020"/>
                </a:solidFill>
                <a:latin typeface="Courier New"/>
                <a:cs typeface="Courier New"/>
              </a:rPr>
              <a:t>Distribution"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20"/>
              </a:spcBef>
            </a:pPr>
            <a:endParaRPr sz="100">
              <a:latin typeface="Courier New"/>
              <a:cs typeface="Courier New"/>
            </a:endParaRPr>
          </a:p>
          <a:p>
            <a:pPr marL="10160" marR="817880">
              <a:lnSpc>
                <a:spcPct val="100000"/>
              </a:lnSpc>
            </a:pP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dirty="0" sz="100" spc="-1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dirty="0" sz="100" spc="-1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title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position</a:t>
            </a:r>
            <a:r>
              <a:rPr dirty="0" sz="100" spc="-1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dirty="0" sz="100" spc="-10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 i="1">
                <a:solidFill>
                  <a:srgbClr val="408080"/>
                </a:solidFill>
                <a:latin typeface="Courier New"/>
                <a:cs typeface="Courier New"/>
              </a:rPr>
              <a:t>rotation </a:t>
            </a:r>
            <a:r>
              <a:rPr dirty="0" sz="100" spc="-45" i="1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set_position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1.05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0.5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])  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ax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set_rotation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dirty="0" sz="100">
                <a:solidFill>
                  <a:srgbClr val="008700"/>
                </a:solidFill>
                <a:latin typeface="Courier New"/>
                <a:cs typeface="Courier New"/>
              </a:rPr>
              <a:t>90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100">
              <a:latin typeface="Courier New"/>
              <a:cs typeface="Courier New"/>
            </a:endParaRPr>
          </a:p>
          <a:p>
            <a:pPr marR="3175">
              <a:lnSpc>
                <a:spcPct val="100000"/>
              </a:lnSpc>
              <a:spcBef>
                <a:spcPts val="35"/>
              </a:spcBef>
            </a:pPr>
            <a:endParaRPr sz="100">
              <a:latin typeface="Courier New"/>
              <a:cs typeface="Courier New"/>
            </a:endParaRPr>
          </a:p>
          <a:p>
            <a:pPr marL="10160" marR="3175">
              <a:lnSpc>
                <a:spcPct val="100000"/>
              </a:lnSpc>
            </a:pP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dirty="0" sz="100" b="1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dirty="0" sz="10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dirty="0" sz="10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25249" y="19993987"/>
            <a:ext cx="80010" cy="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[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dirty="0" sz="100">
                <a:solidFill>
                  <a:srgbClr val="616161"/>
                </a:solidFill>
                <a:latin typeface="Courier New"/>
                <a:cs typeface="Courier New"/>
              </a:rPr>
              <a:t>]:</a:t>
            </a:r>
            <a:endParaRPr sz="100">
              <a:latin typeface="Courier New"/>
              <a:cs typeface="Courier New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103794" y="20015584"/>
            <a:ext cx="1101725" cy="15875"/>
          </a:xfrm>
          <a:custGeom>
            <a:avLst/>
            <a:gdLst/>
            <a:ahLst/>
            <a:cxnLst/>
            <a:rect l="l" t="t" r="r" b="b"/>
            <a:pathLst>
              <a:path w="1101725" h="15875">
                <a:moveTo>
                  <a:pt x="1101213" y="15816"/>
                </a:moveTo>
                <a:lnTo>
                  <a:pt x="0" y="15816"/>
                </a:lnTo>
                <a:lnTo>
                  <a:pt x="0" y="0"/>
                </a:lnTo>
                <a:lnTo>
                  <a:pt x="1101213" y="0"/>
                </a:lnTo>
                <a:lnTo>
                  <a:pt x="1101213" y="1581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2023-04-05T02:40:12Z</dcterms:created>
  <dcterms:modified xsi:type="dcterms:W3CDTF">2023-04-05T02:40:12Z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2023-04-05T00:00:00Z</vt:filetime>
  </property>
</Properties>
</file>