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2" r:id="rId8"/>
    <p:sldId id="272" r:id="rId9"/>
    <p:sldId id="273" r:id="rId10"/>
    <p:sldId id="265" r:id="rId11"/>
    <p:sldId id="274" r:id="rId12"/>
    <p:sldId id="275" r:id="rId13"/>
    <p:sldId id="276" r:id="rId14"/>
    <p:sldId id="279" r:id="rId15"/>
    <p:sldId id="277" r:id="rId16"/>
    <p:sldId id="278" r:id="rId17"/>
    <p:sldId id="280" r:id="rId18"/>
    <p:sldId id="270" r:id="rId19"/>
    <p:sldId id="266"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9"/>
    <p:restoredTop sz="90775" autoAdjust="0"/>
  </p:normalViewPr>
  <p:slideViewPr>
    <p:cSldViewPr snapToGrid="0">
      <p:cViewPr>
        <p:scale>
          <a:sx n="60" d="100"/>
          <a:sy n="60" d="100"/>
        </p:scale>
        <p:origin x="272" y="10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b="0" i="0" kern="1200" dirty="0"/>
            <a:t>The heat maps can be useful in identifying patterns and trends in customer reviews based on geographic locations, which can help the airline tailor its services to different regions.</a:t>
          </a:r>
          <a:endParaRPr lang="en-US" sz="1400" kern="1200" spc="50" baseline="0" dirty="0">
            <a:solidFill>
              <a:prstClr val="black">
                <a:hueOff val="0"/>
                <a:satOff val="0"/>
                <a:lumOff val="0"/>
                <a:alphaOff val="0"/>
              </a:prstClr>
            </a:solidFill>
            <a:latin typeface="Tenorite"/>
            <a:ea typeface="+mn-ea"/>
            <a:cs typeface="+mn-cs"/>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Trip Verification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b="0" i="0" dirty="0"/>
            <a:t>Trip verification plays an important role in the credibility of reviews, as the majority of both positive and negative reviews were made by trip-verified accounts.</a:t>
          </a: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b="0" i="0" dirty="0"/>
            <a:t>The most common keywords in the reviews suggest that customers value factors such as flight quality, food, and service.</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Airline Service </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b="0" i="0" kern="1200" dirty="0"/>
            <a:t>"Poor" was the most frequently used negative word in the reviews, indicating that the airline should focus on improving this aspect of its service.</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b="0" i="0" kern="1200" dirty="0"/>
            <a:t>Singapore was the country with the highest number of both positive and negative reviews, suggesting that the airline may need to pay extra attention to its services in that region.</a:t>
          </a:r>
          <a:endParaRPr lang="en-US" sz="1400" kern="1200" spc="50" baseline="0" dirty="0">
            <a:solidFill>
              <a:prstClr val="black">
                <a:hueOff val="0"/>
                <a:satOff val="0"/>
                <a:lumOff val="0"/>
                <a:alphaOff val="0"/>
              </a:prstClr>
            </a:solidFill>
            <a:latin typeface="Tenorite"/>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Geographical Trends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More Attention towards certain regions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Key value factors </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30436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Trip Verification</a:t>
          </a:r>
        </a:p>
      </dsp:txBody>
      <dsp:txXfrm>
        <a:off x="13760" y="304366"/>
        <a:ext cx="2011384" cy="603415"/>
      </dsp:txXfrm>
    </dsp:sp>
    <dsp:sp modelId="{22359DD7-1BFB-4900-BAE6-6084F2F57988}">
      <dsp:nvSpPr>
        <dsp:cNvPr id="0" name=""/>
        <dsp:cNvSpPr/>
      </dsp:nvSpPr>
      <dsp:spPr>
        <a:xfrm>
          <a:off x="13760" y="907781"/>
          <a:ext cx="2011384" cy="25327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b="0" i="0" kern="1200" dirty="0"/>
            <a:t>Trip verification plays an important role in the credibility of reviews, as the majority of both positive and negative reviews were made by trip-verified accounts.</a:t>
          </a:r>
          <a:endParaRPr lang="en-US" sz="1400" kern="1200" spc="50" baseline="0" dirty="0">
            <a:latin typeface="+mn-lt"/>
          </a:endParaRPr>
        </a:p>
      </dsp:txBody>
      <dsp:txXfrm>
        <a:off x="13760" y="907781"/>
        <a:ext cx="2011384" cy="2532764"/>
      </dsp:txXfrm>
    </dsp:sp>
    <dsp:sp modelId="{C4F84DEA-2002-4D32-8E80-70EEE05E345A}">
      <dsp:nvSpPr>
        <dsp:cNvPr id="0" name=""/>
        <dsp:cNvSpPr/>
      </dsp:nvSpPr>
      <dsp:spPr>
        <a:xfrm>
          <a:off x="2132933" y="30436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Key value factors </a:t>
          </a:r>
        </a:p>
      </dsp:txBody>
      <dsp:txXfrm>
        <a:off x="2132933" y="304366"/>
        <a:ext cx="2011384" cy="603415"/>
      </dsp:txXfrm>
    </dsp:sp>
    <dsp:sp modelId="{4FEB85EB-D046-4CDB-8A62-BBCE260C4490}">
      <dsp:nvSpPr>
        <dsp:cNvPr id="0" name=""/>
        <dsp:cNvSpPr/>
      </dsp:nvSpPr>
      <dsp:spPr>
        <a:xfrm>
          <a:off x="2132933" y="907781"/>
          <a:ext cx="2011384" cy="25327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b="0" i="0" kern="1200" dirty="0"/>
            <a:t>The most common keywords in the reviews suggest that customers value factors such as flight quality, food, and service.</a:t>
          </a:r>
          <a:endParaRPr lang="en-US" sz="1400" kern="1200" spc="50" baseline="0" dirty="0">
            <a:latin typeface="+mn-lt"/>
          </a:endParaRPr>
        </a:p>
      </dsp:txBody>
      <dsp:txXfrm>
        <a:off x="2132933" y="907781"/>
        <a:ext cx="2011384" cy="2532764"/>
      </dsp:txXfrm>
    </dsp:sp>
    <dsp:sp modelId="{49B7F8FA-D256-41EF-9327-52A3551D9A60}">
      <dsp:nvSpPr>
        <dsp:cNvPr id="0" name=""/>
        <dsp:cNvSpPr/>
      </dsp:nvSpPr>
      <dsp:spPr>
        <a:xfrm>
          <a:off x="4252107" y="30436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Airline Service </a:t>
          </a:r>
        </a:p>
      </dsp:txBody>
      <dsp:txXfrm>
        <a:off x="4252107" y="304366"/>
        <a:ext cx="2011384" cy="603415"/>
      </dsp:txXfrm>
    </dsp:sp>
    <dsp:sp modelId="{6B5FE59C-B471-448A-AA7A-B526DCC4D4CA}">
      <dsp:nvSpPr>
        <dsp:cNvPr id="0" name=""/>
        <dsp:cNvSpPr/>
      </dsp:nvSpPr>
      <dsp:spPr>
        <a:xfrm>
          <a:off x="4252107" y="907781"/>
          <a:ext cx="2011384" cy="25327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US" sz="1400" b="0" i="0" kern="1200" dirty="0"/>
            <a:t>"Poor" was the most frequently used negative word in the reviews, indicating that the airline should focus on improving this aspect of its service.</a:t>
          </a:r>
          <a:endParaRPr lang="en-US" sz="1400" kern="1200" spc="50" baseline="0" dirty="0">
            <a:solidFill>
              <a:prstClr val="black">
                <a:hueOff val="0"/>
                <a:satOff val="0"/>
                <a:lumOff val="0"/>
                <a:alphaOff val="0"/>
              </a:prstClr>
            </a:solidFill>
            <a:latin typeface="Tenorite"/>
            <a:ea typeface="+mn-ea"/>
            <a:cs typeface="+mn-cs"/>
          </a:endParaRPr>
        </a:p>
      </dsp:txBody>
      <dsp:txXfrm>
        <a:off x="4252107" y="907781"/>
        <a:ext cx="2011384" cy="2532764"/>
      </dsp:txXfrm>
    </dsp:sp>
    <dsp:sp modelId="{4132ECB1-6BEF-4935-AFA3-B2EAA48FDE7E}">
      <dsp:nvSpPr>
        <dsp:cNvPr id="0" name=""/>
        <dsp:cNvSpPr/>
      </dsp:nvSpPr>
      <dsp:spPr>
        <a:xfrm>
          <a:off x="6371281" y="30436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More Attention towards certain regions</a:t>
          </a:r>
        </a:p>
      </dsp:txBody>
      <dsp:txXfrm>
        <a:off x="6371281" y="304366"/>
        <a:ext cx="2011384" cy="603415"/>
      </dsp:txXfrm>
    </dsp:sp>
    <dsp:sp modelId="{C42A8BDE-B838-475D-AFDE-17B60D744AB6}">
      <dsp:nvSpPr>
        <dsp:cNvPr id="0" name=""/>
        <dsp:cNvSpPr/>
      </dsp:nvSpPr>
      <dsp:spPr>
        <a:xfrm>
          <a:off x="6371281" y="907781"/>
          <a:ext cx="2011384" cy="25327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b="0" i="0" kern="1200" dirty="0"/>
            <a:t>Singapore was the country with the highest number of both positive and negative reviews, suggesting that the airline may need to pay extra attention to its services in that region.</a:t>
          </a:r>
          <a:endParaRPr lang="en-US" sz="1400" kern="1200" spc="50" baseline="0" dirty="0">
            <a:solidFill>
              <a:prstClr val="black">
                <a:hueOff val="0"/>
                <a:satOff val="0"/>
                <a:lumOff val="0"/>
                <a:alphaOff val="0"/>
              </a:prstClr>
            </a:solidFill>
            <a:latin typeface="Tenorite"/>
            <a:ea typeface="+mn-ea"/>
            <a:cs typeface="+mn-cs"/>
          </a:endParaRPr>
        </a:p>
      </dsp:txBody>
      <dsp:txXfrm>
        <a:off x="6371281" y="907781"/>
        <a:ext cx="2011384" cy="2532764"/>
      </dsp:txXfrm>
    </dsp:sp>
    <dsp:sp modelId="{59606EB9-9F10-4D12-A33F-A242FDCC0D0F}">
      <dsp:nvSpPr>
        <dsp:cNvPr id="0" name=""/>
        <dsp:cNvSpPr/>
      </dsp:nvSpPr>
      <dsp:spPr>
        <a:xfrm>
          <a:off x="8490455" y="30436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Geographical Trends</a:t>
          </a:r>
        </a:p>
      </dsp:txBody>
      <dsp:txXfrm>
        <a:off x="8490455" y="304366"/>
        <a:ext cx="2011384" cy="603415"/>
      </dsp:txXfrm>
    </dsp:sp>
    <dsp:sp modelId="{C8429E68-36DD-4F6A-A2F4-7CCDADCEFAD1}">
      <dsp:nvSpPr>
        <dsp:cNvPr id="0" name=""/>
        <dsp:cNvSpPr/>
      </dsp:nvSpPr>
      <dsp:spPr>
        <a:xfrm>
          <a:off x="8490455" y="907781"/>
          <a:ext cx="2011384" cy="25327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b="0" i="0" kern="1200" dirty="0"/>
            <a:t>The heat maps can be useful in identifying patterns and trends in customer reviews based on geographic locations, which can help the airline tailor its services to different regions.</a:t>
          </a:r>
          <a:endParaRPr lang="en-US" sz="1400" kern="1200" spc="50" baseline="0" dirty="0">
            <a:solidFill>
              <a:prstClr val="black">
                <a:hueOff val="0"/>
                <a:satOff val="0"/>
                <a:lumOff val="0"/>
                <a:alphaOff val="0"/>
              </a:prstClr>
            </a:solidFill>
            <a:latin typeface="Tenorite"/>
            <a:ea typeface="+mn-ea"/>
            <a:cs typeface="+mn-cs"/>
          </a:endParaRPr>
        </a:p>
      </dsp:txBody>
      <dsp:txXfrm>
        <a:off x="8490455" y="907781"/>
        <a:ext cx="2011384" cy="253276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2/21/23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5940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623560" cy="1122202"/>
          </a:xfrm>
        </p:spPr>
        <p:txBody>
          <a:bodyPr/>
          <a:lstStyle/>
          <a:p>
            <a:r>
              <a:rPr lang="en-US" dirty="0"/>
              <a:t>Web Scraping British airline reviews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Ashley Vizcaino</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4" y="552896"/>
            <a:ext cx="5111750" cy="1204912"/>
          </a:xfrm>
        </p:spPr>
        <p:txBody>
          <a:bodyPr/>
          <a:lstStyle/>
          <a:p>
            <a:r>
              <a:rPr lang="en-US" dirty="0"/>
              <a:t>Percentage of negative reviews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12712" y="2817812"/>
            <a:ext cx="5553075" cy="2636711"/>
          </a:xfrm>
        </p:spPr>
        <p:txBody>
          <a:bodyPr>
            <a:normAutofit/>
          </a:bodyPr>
          <a:lstStyle/>
          <a:p>
            <a:pPr algn="l"/>
            <a:r>
              <a:rPr lang="en-US" b="0" i="0" dirty="0">
                <a:solidFill>
                  <a:srgbClr val="374151"/>
                </a:solidFill>
                <a:effectLst/>
                <a:latin typeface="Söhne"/>
              </a:rPr>
              <a:t>On average more reviews that are written by Tryp verified accounts tend to leave negative revie</a:t>
            </a:r>
            <a:r>
              <a:rPr lang="en-US" dirty="0">
                <a:solidFill>
                  <a:srgbClr val="374151"/>
                </a:solidFill>
                <a:latin typeface="Söhne"/>
              </a:rPr>
              <a:t>ws.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5124" name="Picture 4">
            <a:extLst>
              <a:ext uri="{FF2B5EF4-FFF2-40B4-BE49-F238E27FC236}">
                <a16:creationId xmlns:a16="http://schemas.microsoft.com/office/drawing/2014/main" id="{9648A5A9-1E65-8F5C-E91E-AA1ED782F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1517650"/>
            <a:ext cx="6320018"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3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4" y="552896"/>
            <a:ext cx="5111750" cy="1204912"/>
          </a:xfrm>
        </p:spPr>
        <p:txBody>
          <a:bodyPr/>
          <a:lstStyle/>
          <a:p>
            <a:r>
              <a:rPr lang="en-US" dirty="0"/>
              <a:t>negative reviews By country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0" y="2362390"/>
            <a:ext cx="4341722" cy="2737803"/>
          </a:xfrm>
        </p:spPr>
        <p:txBody>
          <a:bodyPr>
            <a:normAutofit/>
          </a:bodyPr>
          <a:lstStyle/>
          <a:p>
            <a:pPr marL="285750" indent="-285750" algn="l">
              <a:buFont typeface="Arial" panose="020B0604020202020204" pitchFamily="34" charset="0"/>
              <a:buChar char="•"/>
            </a:pPr>
            <a:r>
              <a:rPr lang="en-US" dirty="0">
                <a:solidFill>
                  <a:srgbClr val="374151"/>
                </a:solidFill>
                <a:latin typeface="Söhne"/>
              </a:rPr>
              <a:t>Highlighting the different countries that contributed the most negative reviews has been demonstrated here as a heat map. </a:t>
            </a:r>
          </a:p>
          <a:p>
            <a:pPr marL="285750" indent="-285750" algn="l">
              <a:buFont typeface="Arial" panose="020B0604020202020204" pitchFamily="34" charset="0"/>
              <a:buChar char="•"/>
            </a:pPr>
            <a:r>
              <a:rPr lang="en-US" dirty="0">
                <a:solidFill>
                  <a:srgbClr val="374151"/>
                </a:solidFill>
                <a:latin typeface="Söhne"/>
              </a:rPr>
              <a:t>It is important to find out where these reviews are specifically coming from. This chart shows </a:t>
            </a:r>
            <a:r>
              <a:rPr lang="en-US" b="0" i="0" dirty="0">
                <a:solidFill>
                  <a:srgbClr val="374151"/>
                </a:solidFill>
                <a:effectLst/>
                <a:latin typeface="Söhne"/>
              </a:rPr>
              <a:t>Singapore was country that contributed highest number of negative reviews, followed by France.</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27FFDF07-F3B7-A417-9C6A-410AF394A03B}"/>
              </a:ext>
            </a:extLst>
          </p:cNvPr>
          <p:cNvPicPr>
            <a:picLocks noChangeAspect="1"/>
          </p:cNvPicPr>
          <p:nvPr/>
        </p:nvPicPr>
        <p:blipFill>
          <a:blip r:embed="rId2"/>
          <a:stretch>
            <a:fillRect/>
          </a:stretch>
        </p:blipFill>
        <p:spPr>
          <a:xfrm>
            <a:off x="4489688" y="1757808"/>
            <a:ext cx="7630822" cy="5100192"/>
          </a:xfrm>
          <a:prstGeom prst="rect">
            <a:avLst/>
          </a:prstGeom>
        </p:spPr>
      </p:pic>
    </p:spTree>
    <p:extLst>
      <p:ext uri="{BB962C8B-B14F-4D97-AF65-F5344CB8AC3E}">
        <p14:creationId xmlns:p14="http://schemas.microsoft.com/office/powerpoint/2010/main" val="87731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15" name="TextBox 14">
            <a:extLst>
              <a:ext uri="{FF2B5EF4-FFF2-40B4-BE49-F238E27FC236}">
                <a16:creationId xmlns:a16="http://schemas.microsoft.com/office/drawing/2014/main" id="{6FD63424-1EE9-2D49-BED0-8C2D8F4452E0}"/>
              </a:ext>
            </a:extLst>
          </p:cNvPr>
          <p:cNvSpPr txBox="1"/>
          <p:nvPr/>
        </p:nvSpPr>
        <p:spPr>
          <a:xfrm>
            <a:off x="479425" y="2153334"/>
            <a:ext cx="4152900" cy="2031325"/>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374151"/>
                </a:solidFill>
                <a:latin typeface="Söhne"/>
              </a:rPr>
              <a:t>I analyzed all reviews for the frequency of being associated with positive keywords such as good, great, excellent, fantastic.</a:t>
            </a:r>
          </a:p>
          <a:p>
            <a:pPr marL="285750" indent="-285750" algn="l">
              <a:buFont typeface="Arial" panose="020B0604020202020204" pitchFamily="34" charset="0"/>
              <a:buChar char="•"/>
            </a:pPr>
            <a:r>
              <a:rPr lang="en-US" dirty="0">
                <a:solidFill>
                  <a:srgbClr val="374151"/>
                </a:solidFill>
                <a:latin typeface="Söhne"/>
              </a:rPr>
              <a:t> I then connected that to whether or not the account that posted that review was verified.</a:t>
            </a:r>
            <a:endParaRPr lang="en-US" b="0" i="0" dirty="0">
              <a:solidFill>
                <a:srgbClr val="374151"/>
              </a:solidFill>
              <a:effectLst/>
              <a:latin typeface="Söhne"/>
            </a:endParaRPr>
          </a:p>
        </p:txBody>
      </p:sp>
      <p:sp>
        <p:nvSpPr>
          <p:cNvPr id="2" name="Title 1">
            <a:extLst>
              <a:ext uri="{FF2B5EF4-FFF2-40B4-BE49-F238E27FC236}">
                <a16:creationId xmlns:a16="http://schemas.microsoft.com/office/drawing/2014/main" id="{818A23CA-C364-9F8E-E113-11689BE5D823}"/>
              </a:ext>
            </a:extLst>
          </p:cNvPr>
          <p:cNvSpPr>
            <a:spLocks noGrp="1"/>
          </p:cNvSpPr>
          <p:nvPr>
            <p:ph type="title"/>
          </p:nvPr>
        </p:nvSpPr>
        <p:spPr>
          <a:xfrm>
            <a:off x="0" y="686246"/>
            <a:ext cx="5111750" cy="1204912"/>
          </a:xfrm>
        </p:spPr>
        <p:txBody>
          <a:bodyPr/>
          <a:lstStyle/>
          <a:p>
            <a:r>
              <a:rPr lang="en-US" dirty="0"/>
              <a:t>Positive Reviews </a:t>
            </a:r>
          </a:p>
        </p:txBody>
      </p:sp>
      <p:sp>
        <p:nvSpPr>
          <p:cNvPr id="4" name="TextBox 3">
            <a:extLst>
              <a:ext uri="{FF2B5EF4-FFF2-40B4-BE49-F238E27FC236}">
                <a16:creationId xmlns:a16="http://schemas.microsoft.com/office/drawing/2014/main" id="{0EE3848D-58EE-AF35-30CD-9502DDBB3662}"/>
              </a:ext>
            </a:extLst>
          </p:cNvPr>
          <p:cNvSpPr txBox="1"/>
          <p:nvPr/>
        </p:nvSpPr>
        <p:spPr>
          <a:xfrm>
            <a:off x="3048000" y="3105835"/>
            <a:ext cx="6096000" cy="646331"/>
          </a:xfrm>
          <a:prstGeom prst="rect">
            <a:avLst/>
          </a:prstGeom>
          <a:noFill/>
        </p:spPr>
        <p:txBody>
          <a:bodyPr wrap="square">
            <a:spAutoFit/>
          </a:bodyPr>
          <a:lstStyle/>
          <a:p>
            <a:br>
              <a:rPr lang="en-US" dirty="0"/>
            </a:br>
            <a:endParaRPr lang="en-US" dirty="0"/>
          </a:p>
        </p:txBody>
      </p:sp>
      <p:pic>
        <p:nvPicPr>
          <p:cNvPr id="6146" name="Picture 2">
            <a:extLst>
              <a:ext uri="{FF2B5EF4-FFF2-40B4-BE49-F238E27FC236}">
                <a16:creationId xmlns:a16="http://schemas.microsoft.com/office/drawing/2014/main" id="{AF27D913-AF3D-2166-3123-535F80407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918858"/>
            <a:ext cx="6502400" cy="566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4" y="552896"/>
            <a:ext cx="5111750" cy="1204912"/>
          </a:xfrm>
        </p:spPr>
        <p:txBody>
          <a:bodyPr/>
          <a:lstStyle/>
          <a:p>
            <a:r>
              <a:rPr lang="en-US" dirty="0"/>
              <a:t>Percentage of Positive reviews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12712" y="2817812"/>
            <a:ext cx="5553075" cy="2636711"/>
          </a:xfrm>
        </p:spPr>
        <p:txBody>
          <a:bodyPr>
            <a:normAutofit/>
          </a:bodyPr>
          <a:lstStyle/>
          <a:p>
            <a:pPr algn="l"/>
            <a:r>
              <a:rPr lang="en-US" b="0" i="0" dirty="0">
                <a:solidFill>
                  <a:srgbClr val="374151"/>
                </a:solidFill>
                <a:effectLst/>
                <a:latin typeface="Söhne"/>
              </a:rPr>
              <a:t>On average more reviews that are written by Tryp verified accounts tend to leave positive revie</a:t>
            </a:r>
            <a:r>
              <a:rPr lang="en-US" dirty="0">
                <a:solidFill>
                  <a:srgbClr val="374151"/>
                </a:solidFill>
                <a:latin typeface="Söhne"/>
              </a:rPr>
              <a:t>ws.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7170" name="Picture 2">
            <a:extLst>
              <a:ext uri="{FF2B5EF4-FFF2-40B4-BE49-F238E27FC236}">
                <a16:creationId xmlns:a16="http://schemas.microsoft.com/office/drawing/2014/main" id="{E701AA0C-C643-ECB9-522C-236688B7E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018" y="1403477"/>
            <a:ext cx="7031982" cy="518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4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47D1B-0DF0-D818-146D-8669427D3501}"/>
              </a:ext>
            </a:extLst>
          </p:cNvPr>
          <p:cNvPicPr>
            <a:picLocks noChangeAspect="1"/>
          </p:cNvPicPr>
          <p:nvPr/>
        </p:nvPicPr>
        <p:blipFill>
          <a:blip r:embed="rId2">
            <a:alphaModFix/>
          </a:blip>
          <a:stretch>
            <a:fillRect/>
          </a:stretch>
        </p:blipFill>
        <p:spPr>
          <a:xfrm>
            <a:off x="3892673" y="1292094"/>
            <a:ext cx="8299327" cy="5565906"/>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4" y="552896"/>
            <a:ext cx="5111750" cy="1204912"/>
          </a:xfrm>
        </p:spPr>
        <p:txBody>
          <a:bodyPr/>
          <a:lstStyle/>
          <a:p>
            <a:r>
              <a:rPr lang="en-US" dirty="0"/>
              <a:t>Positive reviews reviews By country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12713" y="2817812"/>
            <a:ext cx="4611688" cy="3903663"/>
          </a:xfrm>
        </p:spPr>
        <p:txBody>
          <a:bodyPr>
            <a:normAutofit/>
          </a:bodyPr>
          <a:lstStyle/>
          <a:p>
            <a:pPr marL="285750" indent="-285750" algn="l">
              <a:buFont typeface="Arial" panose="020B0604020202020204" pitchFamily="34" charset="0"/>
              <a:buChar char="•"/>
            </a:pPr>
            <a:r>
              <a:rPr lang="en-US" dirty="0">
                <a:solidFill>
                  <a:srgbClr val="374151"/>
                </a:solidFill>
                <a:latin typeface="Söhne"/>
              </a:rPr>
              <a:t>Highlighting the different countries that contributed the most negative reviews has been demonstrated here as a heat map. </a:t>
            </a:r>
          </a:p>
          <a:p>
            <a:pPr marL="285750" indent="-285750" algn="l">
              <a:buFont typeface="Arial" panose="020B0604020202020204" pitchFamily="34" charset="0"/>
              <a:buChar char="•"/>
            </a:pPr>
            <a:r>
              <a:rPr lang="en-US" dirty="0">
                <a:solidFill>
                  <a:srgbClr val="374151"/>
                </a:solidFill>
                <a:latin typeface="Söhne"/>
              </a:rPr>
              <a:t>It is important to find out where these reviews are specifically coming from. This chart shows </a:t>
            </a:r>
            <a:r>
              <a:rPr lang="en-US" b="0" i="0" dirty="0">
                <a:solidFill>
                  <a:srgbClr val="374151"/>
                </a:solidFill>
                <a:effectLst/>
                <a:latin typeface="Söhne"/>
              </a:rPr>
              <a:t>Singapore was country that contributed highest number of positive reviews, followed by South Africa.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51049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Key Take AWAYS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760011631"/>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996601" y="2926557"/>
            <a:ext cx="6954394" cy="3091471"/>
          </a:xfrm>
        </p:spPr>
        <p:txBody>
          <a:bodyPr>
            <a:normAutofit/>
          </a:bodyPr>
          <a:lstStyle/>
          <a:p>
            <a:r>
              <a:rPr lang="en-US" b="0" i="0" dirty="0">
                <a:solidFill>
                  <a:srgbClr val="374151"/>
                </a:solidFill>
                <a:effectLst/>
                <a:latin typeface="Söhne"/>
              </a:rPr>
              <a:t>The analysis of customer reviews of British Airlines revealed key insights that can help improve customer satisfaction and increase loyalty. Out of 1000 reviews, the majority were trip verified, and the top 10 keywords included flight, London, business, class, food, cabin, lounge, seat, BA, and service. Negative reviews were mostly made by trip verified accounts, and the country with the most negative reviews was also Singapore, followed by France. These insights suggest that British Airlines should focus on improving service quality, particularly for trip verified customers, and consider strategies to address common complaints and improve the overall customer experience.</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Ashley Vizcaino</a:t>
            </a:r>
          </a:p>
          <a:p>
            <a:r>
              <a:rPr lang="en-US" dirty="0" err="1"/>
              <a:t>Bluevizcaino@gmail.com</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Table of Contents </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Sharing Insights </a:t>
            </a:r>
          </a:p>
          <a:p>
            <a:r>
              <a:rPr lang="en-US" dirty="0"/>
              <a:t>Conclusion </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b="0" i="0" dirty="0">
                <a:solidFill>
                  <a:srgbClr val="343541"/>
                </a:solidFill>
                <a:effectLst/>
                <a:latin typeface="Söhne"/>
              </a:rPr>
              <a:t>The objective of this analysis is to examine and identify the patterns and trends in customer reviews of British Airlines. This analysis will provide British Airlines with valuable information to improve customer satisfaction, enhance its reputation, and increase customer loyalty.</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Sharing Insights </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5" y="1200596"/>
            <a:ext cx="5111750" cy="1204912"/>
          </a:xfrm>
        </p:spPr>
        <p:txBody>
          <a:bodyPr/>
          <a:lstStyle/>
          <a:p>
            <a:r>
              <a:rPr lang="en-US" dirty="0"/>
              <a:t>Cleaning Messy Reviews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0975" y="2926905"/>
            <a:ext cx="5111750" cy="1525588"/>
          </a:xfrm>
        </p:spPr>
        <p:txBody>
          <a:bodyPr>
            <a:normAutofit/>
          </a:bodyPr>
          <a:lstStyle/>
          <a:p>
            <a:pPr algn="l"/>
            <a:r>
              <a:rPr lang="en-US" b="0" i="0" dirty="0">
                <a:solidFill>
                  <a:srgbClr val="374151"/>
                </a:solidFill>
                <a:effectLst/>
                <a:latin typeface="Söhne"/>
              </a:rPr>
              <a:t>I scraped reviews of British airlines and had to </a:t>
            </a:r>
            <a:r>
              <a:rPr lang="en-US" dirty="0">
                <a:solidFill>
                  <a:srgbClr val="374151"/>
                </a:solidFill>
                <a:latin typeface="Söhne"/>
              </a:rPr>
              <a:t>format them to create readable data.</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1" name="Picture 10">
            <a:extLst>
              <a:ext uri="{FF2B5EF4-FFF2-40B4-BE49-F238E27FC236}">
                <a16:creationId xmlns:a16="http://schemas.microsoft.com/office/drawing/2014/main" id="{200538BF-1405-1A74-02EE-5AE6D2C356D7}"/>
              </a:ext>
            </a:extLst>
          </p:cNvPr>
          <p:cNvPicPr>
            <a:picLocks noChangeAspect="1"/>
          </p:cNvPicPr>
          <p:nvPr/>
        </p:nvPicPr>
        <p:blipFill>
          <a:blip r:embed="rId2"/>
          <a:stretch>
            <a:fillRect/>
          </a:stretch>
        </p:blipFill>
        <p:spPr>
          <a:xfrm>
            <a:off x="5067300" y="3371183"/>
            <a:ext cx="7772400" cy="2085278"/>
          </a:xfrm>
          <a:prstGeom prst="rect">
            <a:avLst/>
          </a:prstGeom>
        </p:spPr>
      </p:pic>
    </p:spTree>
    <p:extLst>
      <p:ext uri="{BB962C8B-B14F-4D97-AF65-F5344CB8AC3E}">
        <p14:creationId xmlns:p14="http://schemas.microsoft.com/office/powerpoint/2010/main" val="20425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5" y="1200596"/>
            <a:ext cx="5111750" cy="1204912"/>
          </a:xfrm>
        </p:spPr>
        <p:txBody>
          <a:bodyPr/>
          <a:lstStyle/>
          <a:p>
            <a:r>
              <a:rPr lang="en-US" dirty="0"/>
              <a:t>Keywords in reviews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0975" y="2926905"/>
            <a:ext cx="5111750" cy="1525588"/>
          </a:xfrm>
        </p:spPr>
        <p:txBody>
          <a:bodyPr>
            <a:normAutofit/>
          </a:bodyPr>
          <a:lstStyle/>
          <a:p>
            <a:pPr algn="l"/>
            <a:r>
              <a:rPr lang="en-US" b="0" i="0" dirty="0">
                <a:solidFill>
                  <a:srgbClr val="374151"/>
                </a:solidFill>
                <a:effectLst/>
                <a:latin typeface="Söhne"/>
              </a:rPr>
              <a:t>I analyzed the top 10 keywords and additional common words used in reviews and made a Word Cloud. </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026" name="Picture 2">
            <a:extLst>
              <a:ext uri="{FF2B5EF4-FFF2-40B4-BE49-F238E27FC236}">
                <a16:creationId xmlns:a16="http://schemas.microsoft.com/office/drawing/2014/main" id="{BCCC1990-8A41-B7E5-9F8A-71E0E17DC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5" y="400260"/>
            <a:ext cx="6081710" cy="605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61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2050" name="Picture 2">
            <a:extLst>
              <a:ext uri="{FF2B5EF4-FFF2-40B4-BE49-F238E27FC236}">
                <a16:creationId xmlns:a16="http://schemas.microsoft.com/office/drawing/2014/main" id="{72364C34-A8EB-4D51-E95A-FBC0F04AC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600" y="177800"/>
            <a:ext cx="7899400" cy="6680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FD63424-1EE9-2D49-BED0-8C2D8F4452E0}"/>
              </a:ext>
            </a:extLst>
          </p:cNvPr>
          <p:cNvSpPr txBox="1"/>
          <p:nvPr/>
        </p:nvSpPr>
        <p:spPr>
          <a:xfrm>
            <a:off x="0" y="2420034"/>
            <a:ext cx="4152900" cy="1200329"/>
          </a:xfrm>
          <a:prstGeom prst="rect">
            <a:avLst/>
          </a:prstGeom>
          <a:noFill/>
        </p:spPr>
        <p:txBody>
          <a:bodyPr wrap="square">
            <a:spAutoFit/>
          </a:bodyPr>
          <a:lstStyle/>
          <a:p>
            <a:pPr algn="l"/>
            <a:r>
              <a:rPr lang="en-US" b="0" i="0" dirty="0">
                <a:solidFill>
                  <a:srgbClr val="374151"/>
                </a:solidFill>
                <a:effectLst/>
                <a:latin typeface="Söhne"/>
              </a:rPr>
              <a:t>These key words were then generated into subtopics where it is noted which words are used the most and which ones are used the least. </a:t>
            </a: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3375" y="1200596"/>
            <a:ext cx="5111750" cy="1204912"/>
          </a:xfrm>
        </p:spPr>
        <p:txBody>
          <a:bodyPr/>
          <a:lstStyle/>
          <a:p>
            <a:r>
              <a:rPr lang="en-US" dirty="0"/>
              <a:t>Verification of Reviews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0975" y="2608389"/>
            <a:ext cx="5111750" cy="1525588"/>
          </a:xfrm>
        </p:spPr>
        <p:txBody>
          <a:bodyPr>
            <a:normAutofit/>
          </a:bodyPr>
          <a:lstStyle/>
          <a:p>
            <a:pPr algn="l"/>
            <a:r>
              <a:rPr lang="en-US" b="0" i="0" dirty="0">
                <a:solidFill>
                  <a:srgbClr val="374151"/>
                </a:solidFill>
                <a:effectLst/>
                <a:latin typeface="Söhne"/>
              </a:rPr>
              <a:t>Deciphering whether or not a trip is verified is a large component in the reviews. Most reviews are considered to be verified. </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3074" name="Picture 2">
            <a:extLst>
              <a:ext uri="{FF2B5EF4-FFF2-40B4-BE49-F238E27FC236}">
                <a16:creationId xmlns:a16="http://schemas.microsoft.com/office/drawing/2014/main" id="{1BE3651B-B4DE-B0A7-50E9-D49F98893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00596"/>
            <a:ext cx="4940300"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51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5" name="TextBox 14">
            <a:extLst>
              <a:ext uri="{FF2B5EF4-FFF2-40B4-BE49-F238E27FC236}">
                <a16:creationId xmlns:a16="http://schemas.microsoft.com/office/drawing/2014/main" id="{6FD63424-1EE9-2D49-BED0-8C2D8F4452E0}"/>
              </a:ext>
            </a:extLst>
          </p:cNvPr>
          <p:cNvSpPr txBox="1"/>
          <p:nvPr/>
        </p:nvSpPr>
        <p:spPr>
          <a:xfrm>
            <a:off x="479425" y="2153334"/>
            <a:ext cx="4152900" cy="2031325"/>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374151"/>
                </a:solidFill>
                <a:latin typeface="Söhne"/>
              </a:rPr>
              <a:t>I analyzed all reviews for the frequency of being associated with negative keywords such as bad, not good, poor, terrible. </a:t>
            </a:r>
          </a:p>
          <a:p>
            <a:pPr marL="285750" indent="-285750" algn="l">
              <a:buFont typeface="Arial" panose="020B0604020202020204" pitchFamily="34" charset="0"/>
              <a:buChar char="•"/>
            </a:pPr>
            <a:r>
              <a:rPr lang="en-US" dirty="0">
                <a:solidFill>
                  <a:srgbClr val="374151"/>
                </a:solidFill>
                <a:latin typeface="Söhne"/>
              </a:rPr>
              <a:t>I then connected that to whether or not the account that posted that review was verified.</a:t>
            </a:r>
            <a:endParaRPr lang="en-US" b="0" i="0" dirty="0">
              <a:solidFill>
                <a:srgbClr val="374151"/>
              </a:solidFill>
              <a:effectLst/>
              <a:latin typeface="Söhne"/>
            </a:endParaRPr>
          </a:p>
        </p:txBody>
      </p:sp>
      <p:sp>
        <p:nvSpPr>
          <p:cNvPr id="2" name="Title 1">
            <a:extLst>
              <a:ext uri="{FF2B5EF4-FFF2-40B4-BE49-F238E27FC236}">
                <a16:creationId xmlns:a16="http://schemas.microsoft.com/office/drawing/2014/main" id="{818A23CA-C364-9F8E-E113-11689BE5D823}"/>
              </a:ext>
            </a:extLst>
          </p:cNvPr>
          <p:cNvSpPr>
            <a:spLocks noGrp="1"/>
          </p:cNvSpPr>
          <p:nvPr>
            <p:ph type="title"/>
          </p:nvPr>
        </p:nvSpPr>
        <p:spPr>
          <a:xfrm>
            <a:off x="0" y="686246"/>
            <a:ext cx="5111750" cy="1204912"/>
          </a:xfrm>
        </p:spPr>
        <p:txBody>
          <a:bodyPr/>
          <a:lstStyle/>
          <a:p>
            <a:r>
              <a:rPr lang="en-US" dirty="0"/>
              <a:t>Negative Reviews </a:t>
            </a:r>
          </a:p>
        </p:txBody>
      </p:sp>
      <p:pic>
        <p:nvPicPr>
          <p:cNvPr id="4098" name="Picture 2">
            <a:extLst>
              <a:ext uri="{FF2B5EF4-FFF2-40B4-BE49-F238E27FC236}">
                <a16:creationId xmlns:a16="http://schemas.microsoft.com/office/drawing/2014/main" id="{9D1E03A4-4A2E-87F6-A239-18AC75E1B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149" y="1182647"/>
            <a:ext cx="6512426" cy="567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42234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0</TotalTime>
  <Words>699</Words>
  <Application>Microsoft Macintosh PowerPoint</Application>
  <PresentationFormat>Widescreen</PresentationFormat>
  <Paragraphs>66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Söhne</vt:lpstr>
      <vt:lpstr>Tenorite</vt:lpstr>
      <vt:lpstr>Office Theme</vt:lpstr>
      <vt:lpstr>Web Scraping British airline reviews</vt:lpstr>
      <vt:lpstr>Table of Contents </vt:lpstr>
      <vt:lpstr>INTRODUCTION</vt:lpstr>
      <vt:lpstr>Sharing Insights </vt:lpstr>
      <vt:lpstr>Cleaning Messy Reviews </vt:lpstr>
      <vt:lpstr>Keywords in reviews </vt:lpstr>
      <vt:lpstr>PowerPoint Presentation</vt:lpstr>
      <vt:lpstr>Verification of Reviews </vt:lpstr>
      <vt:lpstr>Negative Reviews </vt:lpstr>
      <vt:lpstr>Percentage of negative reviews</vt:lpstr>
      <vt:lpstr>negative reviews By country </vt:lpstr>
      <vt:lpstr>Positive Reviews </vt:lpstr>
      <vt:lpstr>Percentage of Positive reviews</vt:lpstr>
      <vt:lpstr>Positive reviews reviews By country </vt:lpstr>
      <vt:lpstr>Key Take AWAYS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2023-02-21T20:01:35Z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