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67" r:id="rId4"/>
    <p:sldId id="258" r:id="rId5"/>
    <p:sldId id="259" r:id="rId6"/>
    <p:sldId id="266" r:id="rId7"/>
    <p:sldId id="261" r:id="rId8"/>
    <p:sldId id="262" r:id="rId9"/>
    <p:sldId id="260" r:id="rId10"/>
    <p:sldId id="263" r:id="rId11"/>
    <p:sldId id="264" r:id="rId12"/>
    <p:sldId id="265"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
      <p:font typeface="Roboto Slab" pitchFamily="2"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94660"/>
  </p:normalViewPr>
  <p:slideViewPr>
    <p:cSldViewPr snapToGrid="0">
      <p:cViewPr varScale="1">
        <p:scale>
          <a:sx n="142" d="100"/>
          <a:sy n="142" d="100"/>
        </p:scale>
        <p:origin x="1056"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176775d5ab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176775d5a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176775d5a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176775d5a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176775d5ab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176775d5ab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176775d5ab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176775d5ab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176775d5a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176775d5a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176775d5ab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176775d5ab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176775d5ab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76775d5ab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176775d5ab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176775d5ab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176775d5ab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176775d5ab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Vizemo/4883-Prog-Tech-Marchesi/tree/main/Assignments/P01"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introduction-to-levenshtein-distanc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en.wikipedia.org/wiki/Levenshtein_distanc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tackoverflow.com/questions/84556/whats-your-favorite-programmer-cartoon"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Problem #72 Leetcode</a:t>
            </a:r>
            <a:endParaRPr/>
          </a:p>
          <a:p>
            <a:pPr marL="0" lvl="0" indent="0" algn="ctr" rtl="0">
              <a:spcBef>
                <a:spcPts val="0"/>
              </a:spcBef>
              <a:spcAft>
                <a:spcPts val="0"/>
              </a:spcAft>
              <a:buNone/>
            </a:pPr>
            <a:r>
              <a:rPr lang="en"/>
              <a:t>Edit Distance</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By: Victor Marchesi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87900" y="458025"/>
            <a:ext cx="41841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My solution to Problem #72 Edit Distance</a:t>
            </a:r>
            <a:endParaRPr/>
          </a:p>
        </p:txBody>
      </p:sp>
      <p:sp>
        <p:nvSpPr>
          <p:cNvPr id="110" name="Google Shape;110;p20"/>
          <p:cNvSpPr txBox="1">
            <a:spLocks noGrp="1"/>
          </p:cNvSpPr>
          <p:nvPr>
            <p:ph type="body" idx="1"/>
          </p:nvPr>
        </p:nvSpPr>
        <p:spPr>
          <a:xfrm>
            <a:off x="387900" y="1489825"/>
            <a:ext cx="3486600" cy="161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 run through on Github:</a:t>
            </a:r>
            <a:endParaRPr/>
          </a:p>
          <a:p>
            <a:pPr marL="0" lvl="0" indent="0" algn="l" rtl="0">
              <a:spcBef>
                <a:spcPts val="1200"/>
              </a:spcBef>
              <a:spcAft>
                <a:spcPts val="1200"/>
              </a:spcAft>
              <a:buNone/>
            </a:pPr>
            <a:r>
              <a:rPr lang="en" u="sng">
                <a:solidFill>
                  <a:schemeClr val="hlink"/>
                </a:solidFill>
                <a:hlinkClick r:id="rId3"/>
              </a:rPr>
              <a:t>https://github.com/Vizemo/4883-Prog-Tech-Marchesi/tree/main/Assignments/P01</a:t>
            </a:r>
            <a:endParaRPr/>
          </a:p>
        </p:txBody>
      </p:sp>
      <p:pic>
        <p:nvPicPr>
          <p:cNvPr id="111" name="Google Shape;111;p20"/>
          <p:cNvPicPr preferRelativeResize="0"/>
          <p:nvPr/>
        </p:nvPicPr>
        <p:blipFill>
          <a:blip r:embed="rId4">
            <a:alphaModFix/>
          </a:blip>
          <a:stretch>
            <a:fillRect/>
          </a:stretch>
        </p:blipFill>
        <p:spPr>
          <a:xfrm>
            <a:off x="4511225" y="198325"/>
            <a:ext cx="4541475" cy="4746826"/>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87900" y="458025"/>
            <a:ext cx="4123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a:latin typeface="Roboto"/>
                <a:ea typeface="Roboto"/>
                <a:cs typeface="Roboto"/>
                <a:sym typeface="Roboto"/>
              </a:rPr>
              <a:t>Time and Space Complexity Summary</a:t>
            </a:r>
            <a:endParaRPr>
              <a:latin typeface="Roboto"/>
              <a:ea typeface="Roboto"/>
              <a:cs typeface="Roboto"/>
              <a:sym typeface="Roboto"/>
            </a:endParaRPr>
          </a:p>
        </p:txBody>
      </p:sp>
      <p:sp>
        <p:nvSpPr>
          <p:cNvPr id="117" name="Google Shape;117;p21"/>
          <p:cNvSpPr txBox="1">
            <a:spLocks noGrp="1"/>
          </p:cNvSpPr>
          <p:nvPr>
            <p:ph type="body" idx="1"/>
          </p:nvPr>
        </p:nvSpPr>
        <p:spPr>
          <a:xfrm>
            <a:off x="387900" y="1489825"/>
            <a:ext cx="4070100" cy="30789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dirty="0"/>
              <a:t>Time Complexity: </a:t>
            </a:r>
            <a:r>
              <a:rPr lang="en" b="1" i="1" dirty="0"/>
              <a:t>O</a:t>
            </a:r>
            <a:r>
              <a:rPr lang="en" b="1" dirty="0"/>
              <a:t>(</a:t>
            </a:r>
            <a:r>
              <a:rPr lang="en" b="1" i="1" dirty="0"/>
              <a:t>m x n</a:t>
            </a:r>
            <a:r>
              <a:rPr lang="en" b="1" dirty="0"/>
              <a:t>)</a:t>
            </a:r>
            <a:endParaRPr b="1" dirty="0"/>
          </a:p>
          <a:p>
            <a:pPr marL="457200" lvl="0" indent="-317182" algn="l" rtl="0">
              <a:spcBef>
                <a:spcPts val="1200"/>
              </a:spcBef>
              <a:spcAft>
                <a:spcPts val="0"/>
              </a:spcAft>
              <a:buSzPct val="100000"/>
              <a:buChar char="●"/>
            </a:pPr>
            <a:r>
              <a:rPr lang="en" dirty="0"/>
              <a:t>Filling the DP table requires comparing each character in “word1” with each character in “word2”.</a:t>
            </a:r>
            <a:endParaRPr dirty="0"/>
          </a:p>
          <a:p>
            <a:pPr marL="0" lvl="0" indent="0" algn="l" rtl="0">
              <a:spcBef>
                <a:spcPts val="1200"/>
              </a:spcBef>
              <a:spcAft>
                <a:spcPts val="0"/>
              </a:spcAft>
              <a:buNone/>
            </a:pPr>
            <a:r>
              <a:rPr lang="en" dirty="0"/>
              <a:t>Space Complexity: </a:t>
            </a:r>
            <a:r>
              <a:rPr lang="en" b="1" i="1" dirty="0"/>
              <a:t>O</a:t>
            </a:r>
            <a:r>
              <a:rPr lang="en" b="1" dirty="0"/>
              <a:t>(</a:t>
            </a:r>
            <a:r>
              <a:rPr lang="en" b="1" i="1" dirty="0"/>
              <a:t>m x n</a:t>
            </a:r>
            <a:r>
              <a:rPr lang="en" b="1" dirty="0"/>
              <a:t>)</a:t>
            </a:r>
            <a:endParaRPr b="1" dirty="0"/>
          </a:p>
          <a:p>
            <a:pPr marL="457200" lvl="0" indent="-317182" algn="l" rtl="0">
              <a:spcBef>
                <a:spcPts val="1200"/>
              </a:spcBef>
              <a:spcAft>
                <a:spcPts val="0"/>
              </a:spcAft>
              <a:buSzPct val="100000"/>
              <a:buChar char="●"/>
            </a:pPr>
            <a:r>
              <a:rPr lang="en" dirty="0"/>
              <a:t>The DP table has dimensions </a:t>
            </a:r>
            <a:br>
              <a:rPr lang="en" dirty="0"/>
            </a:br>
            <a:r>
              <a:rPr lang="en" dirty="0"/>
              <a:t>(m + 1) x (n + 1), where each cell stores the minimum edit distance for substring pairs.</a:t>
            </a:r>
            <a:endParaRPr dirty="0"/>
          </a:p>
          <a:p>
            <a:pPr marL="0" lvl="0" indent="0" algn="l" rtl="0">
              <a:spcBef>
                <a:spcPts val="1200"/>
              </a:spcBef>
              <a:spcAft>
                <a:spcPts val="1200"/>
              </a:spcAft>
              <a:buNone/>
            </a:pPr>
            <a:r>
              <a:rPr lang="en" dirty="0"/>
              <a:t>Note: </a:t>
            </a:r>
            <a:r>
              <a:rPr lang="en" i="1" dirty="0"/>
              <a:t>Here, m and n are the lengths of </a:t>
            </a:r>
            <a:br>
              <a:rPr lang="en" i="1" dirty="0"/>
            </a:br>
            <a:r>
              <a:rPr lang="en" i="1" dirty="0"/>
              <a:t>          word1 and word2, respectively.</a:t>
            </a:r>
            <a:endParaRPr i="1" dirty="0"/>
          </a:p>
        </p:txBody>
      </p:sp>
      <p:pic>
        <p:nvPicPr>
          <p:cNvPr id="118" name="Google Shape;118;p21"/>
          <p:cNvPicPr preferRelativeResize="0"/>
          <p:nvPr/>
        </p:nvPicPr>
        <p:blipFill>
          <a:blip r:embed="rId3">
            <a:alphaModFix/>
          </a:blip>
          <a:stretch>
            <a:fillRect/>
          </a:stretch>
        </p:blipFill>
        <p:spPr>
          <a:xfrm>
            <a:off x="4511225" y="198325"/>
            <a:ext cx="4541475" cy="4746826"/>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References</a:t>
            </a:r>
            <a:endParaRPr/>
          </a:p>
        </p:txBody>
      </p:sp>
      <p:sp>
        <p:nvSpPr>
          <p:cNvPr id="124" name="Google Shape;124;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292100" algn="l" rtl="0">
              <a:spcBef>
                <a:spcPts val="0"/>
              </a:spcBef>
              <a:spcAft>
                <a:spcPts val="0"/>
              </a:spcAft>
              <a:buSzPts val="1000"/>
              <a:buAutoNum type="arabicPeriod"/>
            </a:pPr>
            <a:r>
              <a:rPr lang="en" sz="1000"/>
              <a:t>"Introduction to Levenshtein Distance," GeeksforGeeks, Feb. 2023. [Online]. Available: </a:t>
            </a:r>
            <a:r>
              <a:rPr lang="en" sz="1000" u="sng">
                <a:solidFill>
                  <a:schemeClr val="hlink"/>
                </a:solidFill>
                <a:hlinkClick r:id="rId3"/>
              </a:rPr>
              <a:t>https://www.geeksforgeeks.org/introduction-to-levenshtein-distance/</a:t>
            </a:r>
            <a:r>
              <a:rPr lang="en" sz="1000"/>
              <a:t>. [Accessed: Nov. 11, 2024].</a:t>
            </a:r>
            <a:endParaRPr sz="1000"/>
          </a:p>
          <a:p>
            <a:pPr marL="457200" lvl="0" indent="-292100" algn="l" rtl="0">
              <a:spcBef>
                <a:spcPts val="0"/>
              </a:spcBef>
              <a:spcAft>
                <a:spcPts val="0"/>
              </a:spcAft>
              <a:buSzPts val="1000"/>
              <a:buAutoNum type="arabicPeriod"/>
            </a:pPr>
            <a:r>
              <a:rPr lang="en" sz="1000"/>
              <a:t>"Levenshtein Distance." </a:t>
            </a:r>
            <a:r>
              <a:rPr lang="en" sz="1000" i="1"/>
              <a:t>Wikipedia</a:t>
            </a:r>
            <a:r>
              <a:rPr lang="en" sz="1000"/>
              <a:t>, Apr. 2023. [Online]. Available: </a:t>
            </a:r>
            <a:r>
              <a:rPr lang="en" sz="1000" u="sng">
                <a:solidFill>
                  <a:schemeClr val="hlink"/>
                </a:solidFill>
                <a:hlinkClick r:id="rId4"/>
              </a:rPr>
              <a:t>https://en.wikipedia.org/wiki/Levenshtein_distance</a:t>
            </a:r>
            <a:r>
              <a:rPr lang="en" sz="1000"/>
              <a:t>. [Accessed: Nov. 11, 2024].</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41841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Problem Description</a:t>
            </a:r>
            <a:endParaRPr/>
          </a:p>
        </p:txBody>
      </p:sp>
      <p:sp>
        <p:nvSpPr>
          <p:cNvPr id="70" name="Google Shape;70;p14"/>
          <p:cNvSpPr txBox="1">
            <a:spLocks noGrp="1"/>
          </p:cNvSpPr>
          <p:nvPr>
            <p:ph type="body" idx="1"/>
          </p:nvPr>
        </p:nvSpPr>
        <p:spPr>
          <a:xfrm>
            <a:off x="387900" y="1489825"/>
            <a:ext cx="4083247"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Find the minimum number of operations to turn Word1 into Word2.</a:t>
            </a:r>
            <a:endParaRPr dirty="0"/>
          </a:p>
          <a:p>
            <a:pPr marL="457200" lvl="0" indent="-342900" algn="l" rtl="0">
              <a:spcBef>
                <a:spcPts val="0"/>
              </a:spcBef>
              <a:spcAft>
                <a:spcPts val="0"/>
              </a:spcAft>
              <a:buSzPts val="1800"/>
              <a:buChar char="●"/>
            </a:pPr>
            <a:r>
              <a:rPr lang="en" dirty="0"/>
              <a:t>Recommended to use Dynamic Programming by implementing the Levenshtein-distance algorithm.</a:t>
            </a:r>
            <a:endParaRPr dirty="0"/>
          </a:p>
        </p:txBody>
      </p:sp>
      <p:pic>
        <p:nvPicPr>
          <p:cNvPr id="71" name="Google Shape;71;p14"/>
          <p:cNvPicPr preferRelativeResize="0"/>
          <p:nvPr/>
        </p:nvPicPr>
        <p:blipFill>
          <a:blip r:embed="rId3">
            <a:alphaModFix/>
          </a:blip>
          <a:stretch>
            <a:fillRect/>
          </a:stretch>
        </p:blipFill>
        <p:spPr>
          <a:xfrm>
            <a:off x="4572000" y="73287"/>
            <a:ext cx="4487324" cy="4996924"/>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F813-61B9-6CBA-C618-5CAE73231549}"/>
              </a:ext>
            </a:extLst>
          </p:cNvPr>
          <p:cNvSpPr>
            <a:spLocks noGrp="1"/>
          </p:cNvSpPr>
          <p:nvPr>
            <p:ph type="title"/>
          </p:nvPr>
        </p:nvSpPr>
        <p:spPr/>
        <p:txBody>
          <a:bodyPr/>
          <a:lstStyle/>
          <a:p>
            <a:r>
              <a:rPr lang="en-US" dirty="0"/>
              <a:t>Dynamic Programing: Short Description</a:t>
            </a:r>
          </a:p>
        </p:txBody>
      </p:sp>
      <p:sp>
        <p:nvSpPr>
          <p:cNvPr id="3" name="Text Placeholder 2">
            <a:extLst>
              <a:ext uri="{FF2B5EF4-FFF2-40B4-BE49-F238E27FC236}">
                <a16:creationId xmlns:a16="http://schemas.microsoft.com/office/drawing/2014/main" id="{303B54AF-6261-6961-0AEC-6BF9862E80EB}"/>
              </a:ext>
            </a:extLst>
          </p:cNvPr>
          <p:cNvSpPr>
            <a:spLocks noGrp="1"/>
          </p:cNvSpPr>
          <p:nvPr>
            <p:ph type="body" idx="1"/>
          </p:nvPr>
        </p:nvSpPr>
        <p:spPr>
          <a:xfrm>
            <a:off x="387900" y="1489824"/>
            <a:ext cx="4184100" cy="3078900"/>
          </a:xfrm>
        </p:spPr>
        <p:txBody>
          <a:bodyPr>
            <a:normAutofit fontScale="85000" lnSpcReduction="10000"/>
          </a:bodyPr>
          <a:lstStyle/>
          <a:p>
            <a:pPr>
              <a:lnSpc>
                <a:spcPct val="150000"/>
              </a:lnSpc>
            </a:pPr>
            <a:r>
              <a:rPr lang="en-US" dirty="0"/>
              <a:t>Dynamic programming (DP) can be applied when the problem exhibits the same subproblems solved multiple times (saves previous solutions) and the solution to the problem can be built from the solutions of its subproblems. </a:t>
            </a:r>
          </a:p>
          <a:p>
            <a:pPr>
              <a:lnSpc>
                <a:spcPct val="150000"/>
              </a:lnSpc>
            </a:pPr>
            <a:r>
              <a:rPr lang="en-US" dirty="0"/>
              <a:t>Common applications include shortest path algorithms, knapsack problems, and sequence alignment.</a:t>
            </a:r>
          </a:p>
        </p:txBody>
      </p:sp>
      <p:pic>
        <p:nvPicPr>
          <p:cNvPr id="5" name="Picture 4">
            <a:extLst>
              <a:ext uri="{FF2B5EF4-FFF2-40B4-BE49-F238E27FC236}">
                <a16:creationId xmlns:a16="http://schemas.microsoft.com/office/drawing/2014/main" id="{4C26E289-460A-335B-974B-19E1D48928C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68189" y="2064122"/>
            <a:ext cx="4375195" cy="1934657"/>
          </a:xfrm>
          <a:prstGeom prst="rect">
            <a:avLst/>
          </a:prstGeom>
        </p:spPr>
      </p:pic>
    </p:spTree>
    <p:extLst>
      <p:ext uri="{BB962C8B-B14F-4D97-AF65-F5344CB8AC3E}">
        <p14:creationId xmlns:p14="http://schemas.microsoft.com/office/powerpoint/2010/main" val="57313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Levenshtein Distance: What is it?</a:t>
            </a:r>
            <a:endParaRPr/>
          </a:p>
        </p:txBody>
      </p:sp>
      <p:sp>
        <p:nvSpPr>
          <p:cNvPr id="77" name="Google Shape;77;p15"/>
          <p:cNvSpPr txBox="1">
            <a:spLocks noGrp="1"/>
          </p:cNvSpPr>
          <p:nvPr>
            <p:ph type="body" idx="1"/>
          </p:nvPr>
        </p:nvSpPr>
        <p:spPr>
          <a:xfrm>
            <a:off x="387900" y="1489825"/>
            <a:ext cx="41841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Search description</a:t>
            </a:r>
            <a:r>
              <a:rPr lang="en" dirty="0"/>
              <a:t>: In</a:t>
            </a:r>
            <a:r>
              <a:rPr lang="en" dirty="0">
                <a:uFill>
                  <a:noFill/>
                </a:uFill>
              </a:rPr>
              <a:t> information theory</a:t>
            </a:r>
            <a:r>
              <a:rPr lang="en" dirty="0"/>
              <a:t>,</a:t>
            </a:r>
            <a:r>
              <a:rPr lang="en" dirty="0">
                <a:uFill>
                  <a:noFill/>
                </a:uFill>
              </a:rPr>
              <a:t> linguistics</a:t>
            </a:r>
            <a:r>
              <a:rPr lang="en" dirty="0"/>
              <a:t>, and</a:t>
            </a:r>
            <a:r>
              <a:rPr lang="en" dirty="0">
                <a:uFill>
                  <a:noFill/>
                </a:uFill>
              </a:rPr>
              <a:t> computer science</a:t>
            </a:r>
            <a:r>
              <a:rPr lang="en" dirty="0"/>
              <a:t>, the </a:t>
            </a:r>
            <a:r>
              <a:rPr lang="en" b="1" u="sng" dirty="0"/>
              <a:t>Levenshtein distance</a:t>
            </a:r>
            <a:r>
              <a:rPr lang="en" u="sng" dirty="0"/>
              <a:t> </a:t>
            </a:r>
            <a:r>
              <a:rPr lang="en" dirty="0"/>
              <a:t>is a</a:t>
            </a:r>
            <a:r>
              <a:rPr lang="en" dirty="0">
                <a:uFill>
                  <a:noFill/>
                </a:uFill>
              </a:rPr>
              <a:t> string metric</a:t>
            </a:r>
            <a:r>
              <a:rPr lang="en" dirty="0"/>
              <a:t> for measuring the difference between two sequences.</a:t>
            </a:r>
            <a:endParaRPr dirty="0"/>
          </a:p>
        </p:txBody>
      </p:sp>
      <p:pic>
        <p:nvPicPr>
          <p:cNvPr id="78" name="Google Shape;78;p15" descr="File:Levenshtein distance animation.gif - Wikipedia"/>
          <p:cNvPicPr preferRelativeResize="0"/>
          <p:nvPr/>
        </p:nvPicPr>
        <p:blipFill>
          <a:blip r:embed="rId3">
            <a:alphaModFix/>
          </a:blip>
          <a:stretch>
            <a:fillRect/>
          </a:stretch>
        </p:blipFill>
        <p:spPr>
          <a:xfrm>
            <a:off x="4710825" y="1489825"/>
            <a:ext cx="4267200" cy="2783681"/>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Levenshtein Distance: How does it work?</a:t>
            </a:r>
            <a:endParaRPr dirty="0"/>
          </a:p>
        </p:txBody>
      </p:sp>
      <p:sp>
        <p:nvSpPr>
          <p:cNvPr id="84" name="Google Shape;84;p16"/>
          <p:cNvSpPr txBox="1">
            <a:spLocks noGrp="1"/>
          </p:cNvSpPr>
          <p:nvPr>
            <p:ph type="body" idx="1"/>
          </p:nvPr>
        </p:nvSpPr>
        <p:spPr>
          <a:xfrm>
            <a:off x="387900" y="1489825"/>
            <a:ext cx="8368200" cy="3078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dirty="0"/>
              <a:t>Generally you use:</a:t>
            </a:r>
            <a:endParaRPr dirty="0"/>
          </a:p>
          <a:p>
            <a:pPr marL="457200" lvl="0" indent="-342900" algn="l" rtl="0">
              <a:lnSpc>
                <a:spcPct val="150000"/>
              </a:lnSpc>
              <a:spcBef>
                <a:spcPts val="1200"/>
              </a:spcBef>
              <a:spcAft>
                <a:spcPts val="0"/>
              </a:spcAft>
              <a:buSzPts val="1800"/>
              <a:buFont typeface="Arial"/>
              <a:buChar char="●"/>
            </a:pPr>
            <a:r>
              <a:rPr lang="en" b="1" dirty="0"/>
              <a:t>Insertion:</a:t>
            </a:r>
            <a:r>
              <a:rPr lang="en" dirty="0"/>
              <a:t> Adding a character to string A.</a:t>
            </a:r>
            <a:endParaRPr dirty="0"/>
          </a:p>
          <a:p>
            <a:pPr marL="457200" lvl="0" indent="-342900" algn="l" rtl="0">
              <a:lnSpc>
                <a:spcPct val="200000"/>
              </a:lnSpc>
              <a:spcBef>
                <a:spcPts val="0"/>
              </a:spcBef>
              <a:spcAft>
                <a:spcPts val="0"/>
              </a:spcAft>
              <a:buSzPts val="1800"/>
              <a:buFont typeface="Arial"/>
              <a:buChar char="●"/>
            </a:pPr>
            <a:r>
              <a:rPr lang="en" b="1" dirty="0"/>
              <a:t>Deletion:</a:t>
            </a:r>
            <a:r>
              <a:rPr lang="en" dirty="0"/>
              <a:t> Removing a character from string A.</a:t>
            </a:r>
            <a:endParaRPr dirty="0"/>
          </a:p>
          <a:p>
            <a:pPr marL="457200" lvl="0" indent="-342900" algn="l" rtl="0">
              <a:lnSpc>
                <a:spcPct val="200000"/>
              </a:lnSpc>
              <a:spcBef>
                <a:spcPts val="0"/>
              </a:spcBef>
              <a:spcAft>
                <a:spcPts val="0"/>
              </a:spcAft>
              <a:buSzPts val="1800"/>
              <a:buFont typeface="Arial"/>
              <a:buChar char="●"/>
            </a:pPr>
            <a:r>
              <a:rPr lang="en" b="1" dirty="0"/>
              <a:t>Replacement:</a:t>
            </a:r>
            <a:r>
              <a:rPr lang="en" dirty="0"/>
              <a:t> Replacing a character in string A with another character.</a:t>
            </a:r>
          </a:p>
          <a:p>
            <a:pPr marL="457200" lvl="0" indent="-342900" algn="l" rtl="0">
              <a:lnSpc>
                <a:spcPct val="200000"/>
              </a:lnSpc>
              <a:spcBef>
                <a:spcPts val="0"/>
              </a:spcBef>
              <a:spcAft>
                <a:spcPts val="0"/>
              </a:spcAft>
              <a:buSzPts val="1800"/>
              <a:buFont typeface="Arial"/>
              <a:buChar char="●"/>
            </a:pPr>
            <a:r>
              <a:rPr lang="en" dirty="0"/>
              <a:t>Each choice has a </a:t>
            </a:r>
            <a:r>
              <a:rPr lang="en" b="1" u="sng" dirty="0"/>
              <a:t>cost</a:t>
            </a:r>
            <a:r>
              <a:rPr lang="en" dirty="0"/>
              <a:t> of </a:t>
            </a:r>
            <a:r>
              <a:rPr lang="en" b="1" u="sng" dirty="0"/>
              <a:t>one</a:t>
            </a:r>
            <a:r>
              <a:rPr lang="en" dirty="0"/>
              <a: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A23B1-7BC2-4B4F-824B-9217280DD766}"/>
              </a:ext>
            </a:extLst>
          </p:cNvPr>
          <p:cNvSpPr>
            <a:spLocks noGrp="1"/>
          </p:cNvSpPr>
          <p:nvPr>
            <p:ph type="title"/>
          </p:nvPr>
        </p:nvSpPr>
        <p:spPr/>
        <p:txBody>
          <a:bodyPr/>
          <a:lstStyle/>
          <a:p>
            <a:r>
              <a:rPr lang="en" dirty="0"/>
              <a:t>Levenshtein Distance: Board Example</a:t>
            </a:r>
            <a:endParaRPr lang="en-US" dirty="0"/>
          </a:p>
        </p:txBody>
      </p:sp>
      <p:sp>
        <p:nvSpPr>
          <p:cNvPr id="3" name="Text Placeholder 2">
            <a:extLst>
              <a:ext uri="{FF2B5EF4-FFF2-40B4-BE49-F238E27FC236}">
                <a16:creationId xmlns:a16="http://schemas.microsoft.com/office/drawing/2014/main" id="{38E0D7A1-8A53-4C75-A793-34B8092E00EB}"/>
              </a:ext>
            </a:extLst>
          </p:cNvPr>
          <p:cNvSpPr>
            <a:spLocks noGrp="1"/>
          </p:cNvSpPr>
          <p:nvPr>
            <p:ph type="body" idx="1"/>
          </p:nvPr>
        </p:nvSpPr>
        <p:spPr>
          <a:xfrm>
            <a:off x="387900" y="1489824"/>
            <a:ext cx="4184100" cy="3078900"/>
          </a:xfrm>
        </p:spPr>
        <p:txBody>
          <a:bodyPr/>
          <a:lstStyle/>
          <a:p>
            <a:pPr>
              <a:lnSpc>
                <a:spcPct val="150000"/>
              </a:lnSpc>
            </a:pPr>
            <a:r>
              <a:rPr lang="en-US" dirty="0"/>
              <a:t>For example, if you have a word1 as “vegan” and word2 as “beef”. What is the minimum number of steps to do modify word1 into word2?</a:t>
            </a:r>
          </a:p>
          <a:p>
            <a:pPr>
              <a:lnSpc>
                <a:spcPct val="150000"/>
              </a:lnSpc>
            </a:pPr>
            <a:endParaRPr lang="en-US" dirty="0"/>
          </a:p>
        </p:txBody>
      </p:sp>
      <p:sp>
        <p:nvSpPr>
          <p:cNvPr id="4" name="TextBox 3">
            <a:extLst>
              <a:ext uri="{FF2B5EF4-FFF2-40B4-BE49-F238E27FC236}">
                <a16:creationId xmlns:a16="http://schemas.microsoft.com/office/drawing/2014/main" id="{B88E741D-4582-1FA4-CF64-40468B8A1ED9}"/>
              </a:ext>
            </a:extLst>
          </p:cNvPr>
          <p:cNvSpPr txBox="1"/>
          <p:nvPr/>
        </p:nvSpPr>
        <p:spPr>
          <a:xfrm>
            <a:off x="5338482" y="1496547"/>
            <a:ext cx="1956547" cy="877163"/>
          </a:xfrm>
          <a:prstGeom prst="rect">
            <a:avLst/>
          </a:prstGeom>
          <a:noFill/>
        </p:spPr>
        <p:txBody>
          <a:bodyPr wrap="square" rtlCol="0">
            <a:spAutoFit/>
          </a:bodyPr>
          <a:lstStyle/>
          <a:p>
            <a:pPr>
              <a:lnSpc>
                <a:spcPct val="150000"/>
              </a:lnSpc>
            </a:pPr>
            <a:r>
              <a:rPr lang="en-US" sz="1800" b="1" dirty="0">
                <a:solidFill>
                  <a:schemeClr val="tx1"/>
                </a:solidFill>
                <a:latin typeface="Roboto" panose="02000000000000000000" pitchFamily="2" charset="0"/>
                <a:ea typeface="Roboto" panose="02000000000000000000" pitchFamily="2" charset="0"/>
                <a:cs typeface="Roboto" panose="02000000000000000000" pitchFamily="2" charset="0"/>
              </a:rPr>
              <a:t>word1 = vegan</a:t>
            </a:r>
          </a:p>
          <a:p>
            <a:pPr>
              <a:lnSpc>
                <a:spcPct val="150000"/>
              </a:lnSpc>
            </a:pPr>
            <a:r>
              <a:rPr lang="en-US" sz="1800" b="1" dirty="0">
                <a:solidFill>
                  <a:schemeClr val="tx1"/>
                </a:solidFill>
                <a:latin typeface="Roboto" panose="02000000000000000000" pitchFamily="2" charset="0"/>
                <a:ea typeface="Roboto" panose="02000000000000000000" pitchFamily="2" charset="0"/>
                <a:cs typeface="Roboto" panose="02000000000000000000" pitchFamily="2" charset="0"/>
              </a:rPr>
              <a:t>word2 = beef</a:t>
            </a:r>
          </a:p>
        </p:txBody>
      </p:sp>
    </p:spTree>
    <p:extLst>
      <p:ext uri="{BB962C8B-B14F-4D97-AF65-F5344CB8AC3E}">
        <p14:creationId xmlns:p14="http://schemas.microsoft.com/office/powerpoint/2010/main" val="3759832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Levenshtein Distance: What uses this?</a:t>
            </a:r>
            <a:endParaRPr/>
          </a:p>
        </p:txBody>
      </p:sp>
      <p:sp>
        <p:nvSpPr>
          <p:cNvPr id="96" name="Google Shape;96;p18"/>
          <p:cNvSpPr txBox="1">
            <a:spLocks noGrp="1"/>
          </p:cNvSpPr>
          <p:nvPr>
            <p:ph type="body" idx="1"/>
          </p:nvPr>
        </p:nvSpPr>
        <p:spPr>
          <a:xfrm>
            <a:off x="387900" y="1489825"/>
            <a:ext cx="4184100" cy="30789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dirty="0"/>
              <a:t>Autocorrect Algorithms </a:t>
            </a:r>
            <a:r>
              <a:rPr lang="en" sz="800" dirty="0"/>
              <a:t>[1]</a:t>
            </a:r>
            <a:endParaRPr sz="800" dirty="0"/>
          </a:p>
          <a:p>
            <a:pPr marL="457200" lvl="0" indent="-342900" algn="l" rtl="0">
              <a:lnSpc>
                <a:spcPct val="150000"/>
              </a:lnSpc>
              <a:spcBef>
                <a:spcPts val="0"/>
              </a:spcBef>
              <a:spcAft>
                <a:spcPts val="0"/>
              </a:spcAft>
              <a:buSzPts val="1800"/>
              <a:buChar char="●"/>
            </a:pPr>
            <a:r>
              <a:rPr lang="en-US" dirty="0"/>
              <a:t>Data cleaning</a:t>
            </a:r>
          </a:p>
          <a:p>
            <a:pPr lvl="1">
              <a:lnSpc>
                <a:spcPct val="150000"/>
              </a:lnSpc>
            </a:pPr>
            <a:r>
              <a:rPr lang="en-US" dirty="0"/>
              <a:t>Used to reduce redundancy/find similar records. </a:t>
            </a:r>
            <a:r>
              <a:rPr lang="en-US" sz="800" dirty="0"/>
              <a:t>[1]</a:t>
            </a:r>
          </a:p>
          <a:p>
            <a:pPr marL="457200" lvl="0" indent="-342900" algn="l" rtl="0">
              <a:lnSpc>
                <a:spcPct val="150000"/>
              </a:lnSpc>
              <a:spcBef>
                <a:spcPts val="0"/>
              </a:spcBef>
              <a:spcAft>
                <a:spcPts val="0"/>
              </a:spcAft>
              <a:buSzPts val="1800"/>
              <a:buChar char="●"/>
            </a:pPr>
            <a:r>
              <a:rPr lang="en" dirty="0"/>
              <a:t>Data clustering and classification</a:t>
            </a:r>
            <a:endParaRPr dirty="0"/>
          </a:p>
          <a:p>
            <a:pPr marL="914400" lvl="1" indent="-317500" algn="l" rtl="0">
              <a:lnSpc>
                <a:spcPct val="150000"/>
              </a:lnSpc>
              <a:spcBef>
                <a:spcPts val="0"/>
              </a:spcBef>
              <a:spcAft>
                <a:spcPts val="0"/>
              </a:spcAft>
              <a:buSzPts val="1400"/>
              <a:buChar char="○"/>
            </a:pPr>
            <a:r>
              <a:rPr lang="en" dirty="0"/>
              <a:t>Clustering groups with similar records, and classification assigns them predefined labels. </a:t>
            </a:r>
            <a:r>
              <a:rPr lang="en" sz="800" dirty="0"/>
              <a:t>[1]</a:t>
            </a:r>
            <a:endParaRPr sz="800" dirty="0"/>
          </a:p>
        </p:txBody>
      </p:sp>
      <p:pic>
        <p:nvPicPr>
          <p:cNvPr id="97" name="Google Shape;97;p18"/>
          <p:cNvPicPr preferRelativeResize="0"/>
          <p:nvPr/>
        </p:nvPicPr>
        <p:blipFill>
          <a:blip r:embed="rId3">
            <a:alphaModFix/>
          </a:blip>
          <a:stretch>
            <a:fillRect/>
          </a:stretch>
        </p:blipFill>
        <p:spPr>
          <a:xfrm>
            <a:off x="5620125" y="1181988"/>
            <a:ext cx="2472912" cy="3694573"/>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87900" y="458025"/>
            <a:ext cx="41841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Problem Description</a:t>
            </a:r>
            <a:endParaRPr/>
          </a:p>
          <a:p>
            <a:pPr marL="0" lvl="0" indent="0" algn="l" rtl="0">
              <a:spcBef>
                <a:spcPts val="0"/>
              </a:spcBef>
              <a:spcAft>
                <a:spcPts val="0"/>
              </a:spcAft>
              <a:buNone/>
            </a:pPr>
            <a:r>
              <a:rPr lang="en"/>
              <a:t>Again</a:t>
            </a:r>
            <a:endParaRPr/>
          </a:p>
        </p:txBody>
      </p:sp>
      <p:sp>
        <p:nvSpPr>
          <p:cNvPr id="103" name="Google Shape;103;p19"/>
          <p:cNvSpPr txBox="1">
            <a:spLocks noGrp="1"/>
          </p:cNvSpPr>
          <p:nvPr>
            <p:ph type="body" idx="1"/>
          </p:nvPr>
        </p:nvSpPr>
        <p:spPr>
          <a:xfrm>
            <a:off x="387900" y="1489825"/>
            <a:ext cx="4104300" cy="30789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dirty="0"/>
              <a:t>Find the minimum number of operations to turn Word1 into Word2.</a:t>
            </a:r>
            <a:endParaRPr dirty="0"/>
          </a:p>
          <a:p>
            <a:pPr marL="457200" lvl="0" indent="-342900" algn="l" rtl="0">
              <a:lnSpc>
                <a:spcPct val="150000"/>
              </a:lnSpc>
              <a:spcBef>
                <a:spcPts val="0"/>
              </a:spcBef>
              <a:spcAft>
                <a:spcPts val="0"/>
              </a:spcAft>
              <a:buSzPts val="1800"/>
              <a:buChar char="●"/>
            </a:pPr>
            <a:r>
              <a:rPr lang="en" dirty="0"/>
              <a:t>Recommended to use the Levenshtein-distance algorithm</a:t>
            </a:r>
            <a:endParaRPr dirty="0"/>
          </a:p>
        </p:txBody>
      </p:sp>
      <p:pic>
        <p:nvPicPr>
          <p:cNvPr id="104" name="Google Shape;104;p19"/>
          <p:cNvPicPr preferRelativeResize="0"/>
          <p:nvPr/>
        </p:nvPicPr>
        <p:blipFill>
          <a:blip r:embed="rId3">
            <a:alphaModFix/>
          </a:blip>
          <a:stretch>
            <a:fillRect/>
          </a:stretch>
        </p:blipFill>
        <p:spPr>
          <a:xfrm>
            <a:off x="4572000" y="73287"/>
            <a:ext cx="4487324" cy="4996924"/>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Levenshtein Distance: Leet code explanation</a:t>
            </a:r>
            <a:endParaRPr sz="1400" dirty="0"/>
          </a:p>
        </p:txBody>
      </p:sp>
      <p:sp>
        <p:nvSpPr>
          <p:cNvPr id="90" name="Google Shape;90;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marR="381000" lvl="0" indent="0" algn="l" rtl="0">
              <a:spcBef>
                <a:spcPts val="1200"/>
              </a:spcBef>
              <a:spcAft>
                <a:spcPts val="0"/>
              </a:spcAft>
              <a:buNone/>
            </a:pPr>
            <a:r>
              <a:rPr lang="en" dirty="0"/>
              <a:t>Suppose we want to convert String A: “horse” into String B: “ros”. We need to find the minimum operations required.</a:t>
            </a:r>
            <a:endParaRPr dirty="0"/>
          </a:p>
          <a:p>
            <a:pPr marL="457200" marR="381000" lvl="0" indent="-342900" algn="l" rtl="0">
              <a:spcBef>
                <a:spcPts val="1200"/>
              </a:spcBef>
              <a:spcAft>
                <a:spcPts val="0"/>
              </a:spcAft>
              <a:buSzPts val="1800"/>
              <a:buAutoNum type="arabicPeriod"/>
            </a:pPr>
            <a:r>
              <a:rPr lang="en" dirty="0"/>
              <a:t>horse → rorse (substitute "r" for "h")</a:t>
            </a:r>
            <a:endParaRPr dirty="0"/>
          </a:p>
          <a:p>
            <a:pPr marL="457200" marR="381000" lvl="0" indent="-342900" algn="l" rtl="0">
              <a:spcBef>
                <a:spcPts val="0"/>
              </a:spcBef>
              <a:spcAft>
                <a:spcPts val="0"/>
              </a:spcAft>
              <a:buSzPts val="1800"/>
              <a:buAutoNum type="arabicPeriod"/>
            </a:pPr>
            <a:r>
              <a:rPr lang="en" dirty="0"/>
              <a:t>rorse → rose (delete "r")</a:t>
            </a:r>
            <a:endParaRPr dirty="0"/>
          </a:p>
          <a:p>
            <a:pPr marL="457200" marR="381000" lvl="0" indent="-342900" algn="l" rtl="0">
              <a:spcBef>
                <a:spcPts val="0"/>
              </a:spcBef>
              <a:spcAft>
                <a:spcPts val="0"/>
              </a:spcAft>
              <a:buSzPts val="1800"/>
              <a:buAutoNum type="arabicPeriod"/>
            </a:pPr>
            <a:r>
              <a:rPr lang="en" dirty="0"/>
              <a:t>rose → ros(delete "e")</a:t>
            </a:r>
            <a:endParaRPr dirty="0"/>
          </a:p>
          <a:p>
            <a:pPr marL="0" marR="381000" lvl="0" indent="0" algn="l" rtl="0">
              <a:spcBef>
                <a:spcPts val="1200"/>
              </a:spcBef>
              <a:spcAft>
                <a:spcPts val="1200"/>
              </a:spcAft>
              <a:buNone/>
            </a:pPr>
            <a:r>
              <a:rPr lang="en" dirty="0"/>
              <a:t>In this case, it took three operations, so the Levenshtein distance between “horse” and “ros” is 3 </a:t>
            </a:r>
            <a:r>
              <a:rPr lang="en" sz="900" dirty="0"/>
              <a:t>[1]</a:t>
            </a:r>
            <a:r>
              <a:rPr lang="en" dirty="0"/>
              <a:t>.</a:t>
            </a:r>
            <a:endParaRPr dirty="0"/>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571</Words>
  <Application>Microsoft Office PowerPoint</Application>
  <PresentationFormat>On-screen Show (16:9)</PresentationFormat>
  <Paragraphs>49</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Roboto Slab</vt:lpstr>
      <vt:lpstr>Roboto</vt:lpstr>
      <vt:lpstr>Marina</vt:lpstr>
      <vt:lpstr>Problem #72 Leetcode Edit Distance</vt:lpstr>
      <vt:lpstr>Problem Description</vt:lpstr>
      <vt:lpstr>Dynamic Programing: Short Description</vt:lpstr>
      <vt:lpstr>Levenshtein Distance: What is it?</vt:lpstr>
      <vt:lpstr>Levenshtein Distance: How does it work?</vt:lpstr>
      <vt:lpstr>Levenshtein Distance: Board Example</vt:lpstr>
      <vt:lpstr>Levenshtein Distance: What uses this?</vt:lpstr>
      <vt:lpstr>Problem Description Again</vt:lpstr>
      <vt:lpstr>Levenshtein Distance: Leet code explanation</vt:lpstr>
      <vt:lpstr>My solution to Problem #72 Edit Distance</vt:lpstr>
      <vt:lpstr>Time and Space Complexity 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Victor Marchesi</cp:lastModifiedBy>
  <cp:revision>9</cp:revision>
  <dcterms:modified xsi:type="dcterms:W3CDTF">2024-11-19T15:36:30Z</dcterms:modified>
</cp:coreProperties>
</file>