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276" r:id="rId4"/>
    <p:sldId id="288" r:id="rId5"/>
    <p:sldId id="289" r:id="rId6"/>
    <p:sldId id="295" r:id="rId7"/>
    <p:sldId id="300" r:id="rId8"/>
    <p:sldId id="290" r:id="rId9"/>
    <p:sldId id="301" r:id="rId10"/>
    <p:sldId id="294" r:id="rId11"/>
    <p:sldId id="302" r:id="rId12"/>
    <p:sldId id="303" r:id="rId13"/>
    <p:sldId id="291" r:id="rId14"/>
    <p:sldId id="292" r:id="rId15"/>
    <p:sldId id="293" r:id="rId16"/>
    <p:sldId id="28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swin Saminathan" initials="SS" lastIdx="1" clrIdx="0">
    <p:extLst>
      <p:ext uri="{19B8F6BF-5375-455C-9EA6-DF929625EA0E}">
        <p15:presenceInfo xmlns:p15="http://schemas.microsoft.com/office/powerpoint/2012/main" userId="12b95b4ff69b66e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STOCKS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FCDB2-B1BB-4639-B9E6-DCAF50F832E3}" type="datetimeFigureOut">
              <a:rPr lang="en-IN" smtClean="0"/>
              <a:pPr/>
              <a:t>30-05-2023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9CB94-56C8-4E50-B791-AF5FC8A106F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969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9CB94-56C8-4E50-B791-AF5FC8A106F4}" type="slidenum">
              <a:rPr lang="en-IN" smtClean="0"/>
              <a:pPr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789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E62C0-539F-4227-B0C4-3E8258922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AA1B5-7BDA-4B79-9193-0E5034422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3D7CD6C0-7C5B-4926-9575-301139A521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7999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85D42CE-8321-474C-974D-5B68A90D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49036" cy="365125"/>
          </a:xfrm>
        </p:spPr>
        <p:txBody>
          <a:bodyPr/>
          <a:lstStyle/>
          <a:p>
            <a:fld id="{356A8476-AF86-4EF3-90C4-7045D1755385}" type="datetime1">
              <a:rPr lang="en-IN" smtClean="0"/>
              <a:t>30-05-2023</a:t>
            </a:fld>
            <a:endParaRPr lang="en-IN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D983015-6388-4E20-AD6F-7E66AB9F2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5437" y="6356350"/>
            <a:ext cx="5527963" cy="365125"/>
          </a:xfrm>
        </p:spPr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9704F2A-0C81-4C00-9097-242A7B17E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685800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004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157A2-3BC7-4C9E-AB05-723723E0A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945AC7-6DD4-4DD9-B09C-A0B81B502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51051-B65F-4C5D-922C-DD8A92A77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CC31-09C4-449A-90F6-AFB67BFACDFE}" type="datetime1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DE548-341C-4721-B512-7D5D1C20A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B5F0A-4EB3-43B6-ABE7-63A3DCE96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648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1E6AC9-C679-4346-BAAB-EB28C923D6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BE17A-9781-4067-BB12-9525D8571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87457-72FE-4D13-BB25-B90BE2E01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724D-F804-4FA0-89C2-97B227E2F16C}" type="datetime1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8E296-6B8F-4552-A0A1-1C6E88E12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8E499-550C-4399-A556-D8EEB5CC6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152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AFDD4-42DC-4147-839E-3D0E55616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77B6B-6439-4BDA-ABE7-0917FF7F7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276BE-0C52-49D8-9499-C44611939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0125-4ED3-4AF1-AAF7-EDE7215B06B9}" type="datetime1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5189A-8E51-465D-94CA-2CA37A42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06158-E79C-4F5D-AAA9-5B9CA2C13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0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B7812-32D9-44CE-831C-755A78920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B9C1E-71DC-484A-8950-6A307309A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C7693-A5EC-4DE7-8C90-8C1A1081C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8BB9D-666E-451E-8868-66F3990B9A4B}" type="datetime1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61A16-2E13-4EFB-8CDF-FC9CC66F7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042D2-12E0-4A7A-BD08-C122432C1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004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4D78E-D97D-4A55-95F4-5C4B18BC6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E1DF5-176E-4C43-B343-37617DC54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4D798-2CE6-4451-99A6-4445F8ECD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B650-7516-4CEC-917D-DD847A84ED89}" type="datetime1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AD74B-00E1-4F5C-9665-32035BF2C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DA828-E741-4CC0-BF73-23AC1DB35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949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5C9B9-7E6C-42FA-898A-285B51CC2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1D8E0-A7AA-40AC-AD52-45B774C0B0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BBEBE-5E10-4819-B0C7-72490287C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AF7BD-27EA-4A85-BD93-D6CA355D3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9E9B-7509-4B3C-A6A2-5DD01A09A344}" type="datetime1">
              <a:rPr lang="en-IN" smtClean="0"/>
              <a:t>30-05-2023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20B5B-0E13-4972-A392-974907336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E4968-4BFE-4B0F-B917-18CCCF98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663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BC499-C8C0-4F9E-80E1-B3E278213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1D440-1AD5-4366-9A0D-3E77F7526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20F06-B01F-43CC-961D-11C60A54A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A129D0-A1A5-4631-B811-744FE25D16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321FBF-9D9D-4122-A54A-5E9FB33C65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4C0E81-79D5-44FC-B043-31280B05F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FA1B-60FE-4583-984F-0F1650B5DE05}" type="datetime1">
              <a:rPr lang="en-IN" smtClean="0"/>
              <a:t>30-05-2023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FB8047-5328-4D94-89C5-0E45FDCF7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95F5E1-9321-4BB0-8BA1-5381B74C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32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1ECF4-A30C-45AF-8C1B-13453F585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649C79-F41A-48CD-92EA-C877EBD87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9037-5EA4-4188-A5BF-C7E7BB76302E}" type="datetime1">
              <a:rPr lang="en-IN" smtClean="0"/>
              <a:t>30-05-2023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818F6F-6970-4056-87C0-A889C16D4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89FB90-E12B-4FFB-86CE-71B259548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620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0D9110-3F6A-430E-BF43-77942A15F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0B81-F49F-4301-8D87-A748EEA30226}" type="datetime1">
              <a:rPr lang="en-IN" smtClean="0"/>
              <a:t>30-05-2023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FF155C-72A0-4CED-806C-BD21698B7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C3F95-B018-4504-9B17-64E186451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6889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DFD2E-84D9-4474-A876-D9D70A1AB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0D4AC-4EF5-4F42-A740-E912AD81B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D5E941-27FF-43ED-8613-821C6C7B3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B4787-C851-40E4-A6AD-5069F56B1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42A9-267F-44CD-9877-EF60957D16BB}" type="datetime1">
              <a:rPr lang="en-IN" smtClean="0"/>
              <a:t>30-05-2023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FDB56-B401-4DC5-BFF9-3C42C9BEE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D5393-9A0B-4BFA-AB0C-4EFC48FB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810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D8D64-C8B7-4EFB-BC7C-85D867F23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76C88-A6E1-4C5F-B467-39F781415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6B9D9-E159-4DFE-AE0D-9C12287D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1BF0-0D1E-474C-BA4B-AF173CC03174}" type="datetime1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4BD19-E756-4AF5-AFB5-771545F4A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BA90D-BBDD-4D45-91C3-CC47D95A2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DAE021B3-D150-409B-A747-3A72CBFF13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113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46FFD-0A6E-4666-B9EE-340939B84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E51B37-A01D-454D-A0F7-D696E18032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DB4D83-C6B3-4E93-ABC7-380AF5B7E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0ED9D-2E21-41CA-B0CC-489A4CF6B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7059C-1B5F-4633-9E92-0C3FA0120BD0}" type="datetime1">
              <a:rPr lang="en-IN" smtClean="0"/>
              <a:t>30-05-2023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4BFCC-08B1-47C5-A3BD-97099B748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4B21B-0A41-4A19-ABCB-54D6C3244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3254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15894-F5B0-4DC6-9ACC-B16DCDD82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FE52A-66E8-49B6-8086-D5932A0C7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73084-824A-452E-8C28-4BF388F89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FFCB-F0EB-46CB-8015-A584082D17F6}" type="datetime1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29C58-8F3A-47E6-A96C-78AF0FF71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47D55-F182-46DA-ACFC-C3FB48D06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6217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45C2B2-6CE0-42E7-B9A3-5C3C753F84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FC3DB9-23A0-4AE3-A41F-DE498E6C9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D669A-C26C-4D0E-AB60-392C0DD82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4893-AF15-4FC7-BBF8-26E3C2456E82}" type="datetime1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CD807-EBDF-4EB0-ACC5-0AC7E961D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0E5CB-4B2E-4B99-A933-D83D532F4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758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A1DF1-32F8-43D7-95B1-E273E325F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3786E-039F-4476-9162-79F02E332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1977B-001C-4716-AC31-1779D437C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FAB4-CC5F-47CA-A374-3F2222B9F5E8}" type="datetime1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4165C-CC9B-4AA6-8438-D723441BE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169FC-C452-4894-A663-E0DE5BEE1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878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8FC40-A3BE-40E7-97AE-052F891A2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B53AB-3226-428E-80CF-603460B2A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E1CE3-3E37-4559-A344-DAEA85D4C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D0966-69CF-4D74-AA12-4A17A2346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EC2BD-6996-4939-A805-6A3A8E6E20A3}" type="datetime1">
              <a:rPr lang="en-IN" smtClean="0"/>
              <a:t>30-05-2023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E15CD-F05A-4BB8-B3FC-7E1559287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EA62D-0984-42BA-8B9F-3A29EF703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921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DE962-2A21-49F2-9673-7F2D1470D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46F90-2BEA-4A07-BB84-6B5178E67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116C0-8974-444E-8565-CE18AADD7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8D5C81-EB40-40F2-8A2C-6E0DD40BB0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A88C82-6CF9-49B2-8B02-4D58854297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A869E1-F374-4F22-9FBF-E2A40E1A0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1B41-BD19-4B76-A0EA-C82105367900}" type="datetime1">
              <a:rPr lang="en-IN" smtClean="0"/>
              <a:t>30-05-2023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AF556A-10AB-43D3-9B95-B14A3B781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1EEDD7-0213-4CBB-879A-4A19F75F1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125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7B376-B98D-4128-A966-8F70B54BC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3BC56F-7F09-4DC1-A8A4-503EF356A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7F1B-7C02-4645-A62F-0EB0E7A22FB3}" type="datetime1">
              <a:rPr lang="en-IN" smtClean="0"/>
              <a:t>30-05-2023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B11197-B865-49F2-9966-7E0B2C71A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4B202-5F2A-4F0A-957D-EEB442C51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023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73BE62-14A1-42DF-A641-5CA346372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F819-8475-4E87-9093-8B21664B9671}" type="datetime1">
              <a:rPr lang="en-IN" smtClean="0"/>
              <a:t>30-05-2023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55948F-4DD8-4B7E-B87A-0F879F87F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372A1-EBEE-49B1-BE7A-52D79C449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518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DC1B2-DEB8-4A72-89B0-AFB421FCE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CB4F8-5F43-47A1-8FC6-B19990BBE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A58BF-B713-4A82-9550-A9E3C4D0C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90CB0-C35F-409B-B4B7-574F87649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724BA-8A7E-42BE-8C2B-7ADCA5E90F68}" type="datetime1">
              <a:rPr lang="en-IN" smtClean="0"/>
              <a:t>30-05-2023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8B58E-3AEF-440D-A10D-F772E49E4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78DEBC-3998-4DB0-A8E4-EA7AAA240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416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EA25F-5331-4EB7-94C5-4EC248AB1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9A243B-6D50-40DC-AD3A-2D5CD5BA1A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7C2612-A181-4965-86BB-736112132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48E33-6FCB-4D21-BBB5-54E23125C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0D1E-CB7D-4728-8C10-FB4512E177B9}" type="datetime1">
              <a:rPr lang="en-IN" smtClean="0"/>
              <a:t>30-05-2023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45D96-C54E-4064-85EC-B034A221A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DE423-E9F9-497F-8702-226598FBC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07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569880-5A8B-4242-8585-2399F3D5C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1F665-0E92-4088-91CB-F8581A1B1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E0FC9-B3CB-4348-883A-7A40EB3BD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3A600-49A6-46D0-A45E-91EB59866F2D}" type="datetime1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21BD3-2010-4C03-B16F-0A73B88441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2FC66-C7EC-4C13-B7A8-CB457DA34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20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CDB5C-1B23-4B82-9519-BDC3E634C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7E6AC-966D-4252-8238-88190FD2D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DA8F0-54DA-4949-B327-266F6E7F8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B0E7E-91CD-479D-BD37-7038CF0D6C27}" type="datetime1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CB92D-2B8B-4F40-8A6C-3E7D5086B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0B590-4BFA-4C20-8AC3-A3C28BD5CA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166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E764CF-DE72-4F49-B545-A4B772FEDFF2}"/>
              </a:ext>
            </a:extLst>
          </p:cNvPr>
          <p:cNvSpPr/>
          <p:nvPr/>
        </p:nvSpPr>
        <p:spPr>
          <a:xfrm>
            <a:off x="1" y="-1437"/>
            <a:ext cx="12192000" cy="689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5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IN" sz="4400" b="1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KGiSL</a:t>
            </a:r>
            <a:r>
              <a:rPr lang="en-IN" sz="4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 INSTITUTE OF TECHNOLOGY</a:t>
            </a:r>
          </a:p>
          <a:p>
            <a:pPr algn="ctr"/>
            <a:r>
              <a:rPr lang="en-IN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COIMBATORE</a:t>
            </a:r>
          </a:p>
          <a:p>
            <a:pPr algn="ctr"/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</a:t>
            </a:r>
          </a:p>
          <a:p>
            <a:pPr algn="ctr"/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- Project Phase Review # 01</a:t>
            </a:r>
          </a:p>
          <a:p>
            <a:pPr algn="ctr"/>
            <a:r>
              <a:rPr lang="en-IN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STOCK MARKET ANALYSIS</a:t>
            </a:r>
          </a:p>
          <a:p>
            <a:pPr algn="ctr"/>
            <a:r>
              <a:rPr lang="en-IN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(2001-2023)</a:t>
            </a:r>
          </a:p>
          <a:p>
            <a:r>
              <a:rPr lang="en-IN" sz="3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TEAM MEMBERS:</a:t>
            </a:r>
          </a:p>
          <a:p>
            <a:r>
              <a:rPr lang="en-IN" sz="4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			</a:t>
            </a:r>
            <a:r>
              <a:rPr lang="en-IN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711720104102.  </a:t>
            </a:r>
            <a:r>
              <a:rPr lang="en-IN" sz="2800" b="1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Velvizhi</a:t>
            </a:r>
            <a:r>
              <a:rPr lang="en-IN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 S</a:t>
            </a:r>
          </a:p>
          <a:p>
            <a:r>
              <a:rPr lang="en-IN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			711720104082.  Saswin S</a:t>
            </a:r>
          </a:p>
          <a:p>
            <a:r>
              <a:rPr lang="en-IN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			711720104087.  </a:t>
            </a:r>
            <a:r>
              <a:rPr lang="en-IN" sz="2800" b="1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Shivarithesh</a:t>
            </a:r>
            <a:r>
              <a:rPr lang="en-IN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 Kumar M</a:t>
            </a:r>
          </a:p>
          <a:p>
            <a:r>
              <a:rPr lang="en-IN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			711720104066.  Rajesh Kannan G</a:t>
            </a:r>
          </a:p>
          <a:p>
            <a:r>
              <a:rPr lang="en-IN" sz="3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Under the guidance of :</a:t>
            </a:r>
          </a:p>
          <a:p>
            <a:r>
              <a:rPr lang="en-IN" sz="4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			</a:t>
            </a:r>
            <a:r>
              <a:rPr lang="en-IN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Mentor: Ms. Aruna T N</a:t>
            </a:r>
            <a:endParaRPr lang="en-IN" sz="2800" dirty="0">
              <a:latin typeface="Algerian" panose="04020705040A02060702" pitchFamily="82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021079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3959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26575-9DF7-54BE-72D5-33094E0B2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Architectural Diagram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2CD2F5B-E0DD-91C5-4015-79C9232B1F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616" y="1825625"/>
            <a:ext cx="9002768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E8ED8-6CA8-C616-948C-ECB206DB6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1BF0-0D1E-474C-BA4B-AF173CC03174}" type="datetime1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67346-5A4C-0E98-CC44-73BFAFCFE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46859-992E-E8AF-8527-66A95902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125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D8754-8CCF-53F2-3C51-7232AE22A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Architectural Diagram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54E2E6B-090B-FF51-07FB-9B625C5157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946" y="1825625"/>
            <a:ext cx="9042108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14A03-37AA-2CFF-F0D1-1B556D3C9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1BF0-0D1E-474C-BA4B-AF173CC03174}" type="datetime1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8CCF6-5178-982B-FE27-AACDD15E3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0E4A5-A36A-0D87-1133-41949ABB4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397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956603"/>
            <a:ext cx="10515600" cy="5247249"/>
          </a:xfrm>
        </p:spPr>
        <p:txBody>
          <a:bodyPr>
            <a:normAutofit/>
          </a:bodyPr>
          <a:lstStyle/>
          <a:p>
            <a:pPr marL="534988" indent="-450850">
              <a:buFont typeface="Wingdings" panose="05000000000000000000" pitchFamily="2" charset="2"/>
              <a:buChar char="Ø"/>
            </a:pPr>
            <a:endParaRPr lang="en-IN" dirty="0">
              <a:latin typeface="Century Schoolbook" panose="02040604050505020304" pitchFamily="18" charset="0"/>
            </a:endParaRP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dirty="0">
                <a:latin typeface="Century Schoolbook" panose="02040604050505020304" pitchFamily="18" charset="0"/>
              </a:rPr>
              <a:t>Financial services company indicating how a particular company’s stock will perform in the coming quarter.</a:t>
            </a:r>
          </a:p>
          <a:p>
            <a:pPr marL="84138" indent="0">
              <a:buNone/>
            </a:pPr>
            <a:endParaRPr lang="en-IN" dirty="0">
              <a:latin typeface="Century Schoolbook" panose="02040604050505020304" pitchFamily="18" charset="0"/>
            </a:endParaRP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dirty="0">
                <a:latin typeface="Century Schoolbook" panose="02040604050505020304" pitchFamily="18" charset="0"/>
              </a:rPr>
              <a:t> Company’s financial and stock price should perform in the near-to-mid term.</a:t>
            </a:r>
          </a:p>
          <a:p>
            <a:pPr marL="534988" indent="-450850">
              <a:buFont typeface="Wingdings" panose="05000000000000000000" pitchFamily="2" charset="2"/>
              <a:buChar char="Ø"/>
            </a:pPr>
            <a:endParaRPr lang="en-IN" dirty="0">
              <a:latin typeface="Century Schoolbook" panose="02040604050505020304" pitchFamily="18" charset="0"/>
            </a:endParaRP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dirty="0">
                <a:latin typeface="Century Schoolbook" panose="02040604050505020304" pitchFamily="18" charset="0"/>
              </a:rPr>
              <a:t>Result in recommendations such as buy, sell, and hold for a stock.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385756"/>
            <a:ext cx="1328224" cy="365125"/>
          </a:xfrm>
        </p:spPr>
        <p:txBody>
          <a:bodyPr/>
          <a:lstStyle/>
          <a:p>
            <a:fld id="{2E8F073D-4541-4961-9069-A270432E4F1D}" type="datetime1">
              <a:rPr lang="en-IN" sz="1600" smtClean="0"/>
              <a:t>30-05-2023</a:t>
            </a:fld>
            <a:endParaRPr lang="en-IN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/>
              <a:t>Mini Project -  ZEROTH REVIEW                                                                                       Department of CSE, KGiSL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12</a:t>
            </a:fld>
            <a:endParaRPr lang="en-IN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0790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1143003"/>
            <a:ext cx="11161540" cy="5145257"/>
          </a:xfrm>
        </p:spPr>
        <p:txBody>
          <a:bodyPr>
            <a:normAutofit lnSpcReduction="10000"/>
          </a:bodyPr>
          <a:lstStyle/>
          <a:p>
            <a:pPr marL="450850" indent="-450850" algn="just">
              <a:spcBef>
                <a:spcPts val="1200"/>
              </a:spcBef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Shubham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Ekapure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Nuruddin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Jiruwala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Sohan Patnaik, Indranil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SenGupta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2021, “A data-science-driven short-term analysis of Amazon, Apple, Google, and Microsoft Stocks”.</a:t>
            </a:r>
          </a:p>
          <a:p>
            <a:pPr marL="450850" indent="-450850" algn="just">
              <a:spcBef>
                <a:spcPts val="1200"/>
              </a:spcBef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450850" algn="just">
              <a:spcBef>
                <a:spcPts val="1200"/>
              </a:spcBef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Oliver D Bunn, Robert J Shiller, “A historical analysis of sectors within the US Stock Market 1872-2013”, National Bureau of Economic Research, 2014.</a:t>
            </a:r>
          </a:p>
          <a:p>
            <a:pPr marL="450850" indent="-450850" algn="just">
              <a:spcBef>
                <a:spcPts val="1200"/>
              </a:spcBef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450850" algn="just">
              <a:spcBef>
                <a:spcPts val="1200"/>
              </a:spcBef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[3]Alexander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Porshnev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Ilya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Redkin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Alexey Shevchenko, “Machine Learning in prediction of stock market indicators based on historical data and data from twitter sentiment analysis”, 2013 IEEE 13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International Conference on Data Mining Workshops, 440-444, 2013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385756"/>
            <a:ext cx="1328224" cy="365125"/>
          </a:xfrm>
        </p:spPr>
        <p:txBody>
          <a:bodyPr/>
          <a:lstStyle/>
          <a:p>
            <a:fld id="{2EC4CD01-0A3D-4C65-AC87-13175ED85D18}" type="datetime1">
              <a:rPr lang="en-IN" sz="1600" smtClean="0"/>
              <a:t>30-05-2023</a:t>
            </a:fld>
            <a:endParaRPr lang="en-IN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/>
              <a:t>Mini Project -  ZEROTH REVIEW                                                                                       Department of CSE, KGiSL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13</a:t>
            </a:fld>
            <a:endParaRPr lang="en-IN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2322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TIMELINE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385756"/>
            <a:ext cx="1328224" cy="365125"/>
          </a:xfrm>
        </p:spPr>
        <p:txBody>
          <a:bodyPr/>
          <a:lstStyle/>
          <a:p>
            <a:fld id="{55135FA1-A0F6-4D7A-87E4-E51D0CBF46E6}" type="datetime1">
              <a:rPr lang="en-IN" sz="1600" smtClean="0"/>
              <a:t>30-05-2023</a:t>
            </a:fld>
            <a:endParaRPr lang="en-IN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/>
              <a:t>Mini Project -  ZEROTH REVIEW                                                                                       Department of CSE, KGiSL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14</a:t>
            </a:fld>
            <a:endParaRPr lang="en-IN"/>
          </a:p>
        </p:txBody>
      </p:sp>
      <p:pic>
        <p:nvPicPr>
          <p:cNvPr id="10" name="Content Placeholder 7">
            <a:extLst>
              <a:ext uri="{FF2B5EF4-FFF2-40B4-BE49-F238E27FC236}">
                <a16:creationId xmlns:a16="http://schemas.microsoft.com/office/drawing/2014/main" id="{B978D80B-A282-42C8-9B00-3AB0B01825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8903" y="1008861"/>
            <a:ext cx="10030097" cy="5079882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5923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343" y="2801550"/>
            <a:ext cx="10515600" cy="128930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b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385756"/>
            <a:ext cx="1328224" cy="365125"/>
          </a:xfrm>
        </p:spPr>
        <p:txBody>
          <a:bodyPr/>
          <a:lstStyle/>
          <a:p>
            <a:fld id="{39F0B655-D6A2-492B-93D9-4BEC45676F04}" type="datetime1">
              <a:rPr lang="en-IN" sz="1600" smtClean="0"/>
              <a:t>30-05-2023</a:t>
            </a:fld>
            <a:endParaRPr lang="en-IN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/>
              <a:t>Mini Project -  ZEROTH REVIEW                                                                                       Department of CSE, KGiSL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15</a:t>
            </a:fld>
            <a:endParaRPr lang="en-IN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3772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956603"/>
            <a:ext cx="10515600" cy="5247249"/>
          </a:xfrm>
        </p:spPr>
        <p:txBody>
          <a:bodyPr>
            <a:normAutofit/>
          </a:bodyPr>
          <a:lstStyle/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dirty="0">
                <a:latin typeface="Century Schoolbook" panose="02040604050505020304" pitchFamily="18" charset="0"/>
              </a:rPr>
              <a:t>Objective of the project work</a:t>
            </a: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dirty="0">
                <a:latin typeface="Century Schoolbook" panose="02040604050505020304" pitchFamily="18" charset="0"/>
              </a:rPr>
              <a:t>Existing System </a:t>
            </a: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dirty="0">
                <a:latin typeface="Century Schoolbook" panose="02040604050505020304" pitchFamily="18" charset="0"/>
              </a:rPr>
              <a:t>Proposed System</a:t>
            </a: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dirty="0">
                <a:latin typeface="Century Schoolbook" panose="02040604050505020304" pitchFamily="18" charset="0"/>
              </a:rPr>
              <a:t>Expected Outcome</a:t>
            </a: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dirty="0">
                <a:latin typeface="Century Schoolbook" panose="02040604050505020304" pitchFamily="18" charset="0"/>
              </a:rPr>
              <a:t>References</a:t>
            </a: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dirty="0">
                <a:latin typeface="Century Schoolbook" panose="02040604050505020304" pitchFamily="18" charset="0"/>
              </a:rPr>
              <a:t>Timeline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385756"/>
            <a:ext cx="1328224" cy="365125"/>
          </a:xfrm>
        </p:spPr>
        <p:txBody>
          <a:bodyPr/>
          <a:lstStyle/>
          <a:p>
            <a:fld id="{B59D7E57-2D9C-4E98-836E-1B90C254408A}" type="datetime1">
              <a:rPr lang="en-IN" sz="1600" smtClean="0"/>
              <a:t>30-05-2023</a:t>
            </a:fld>
            <a:endParaRPr lang="en-IN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/>
              <a:t>Mini Project -  ZEROTH REVIEW                                                                                       Department of CSE, KGiSL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2</a:t>
            </a:fld>
            <a:endParaRPr lang="en-IN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6206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/ abstract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956603"/>
            <a:ext cx="10515600" cy="5247249"/>
          </a:xfrm>
        </p:spPr>
        <p:txBody>
          <a:bodyPr>
            <a:normAutofit fontScale="92500" lnSpcReduction="10000"/>
          </a:bodyPr>
          <a:lstStyle/>
          <a:p>
            <a:pPr marL="84138" indent="0">
              <a:buNone/>
            </a:pPr>
            <a:endParaRPr lang="en-IN" dirty="0">
              <a:latin typeface="Century Schoolbook" panose="02040604050505020304" pitchFamily="18" charset="0"/>
            </a:endParaRPr>
          </a:p>
          <a:p>
            <a:pPr marL="84138" indent="0">
              <a:buNone/>
            </a:pPr>
            <a:r>
              <a:rPr lang="en-IN" dirty="0">
                <a:latin typeface="Century Schoolbook" panose="02040604050505020304" pitchFamily="18" charset="0"/>
              </a:rPr>
              <a:t>This Stock Market Analysis involves comparing a company’s current financial statement to its financial statements in previous years. Here you could get stock details of these following companies ;</a:t>
            </a:r>
          </a:p>
          <a:p>
            <a:pPr marL="541338" indent="-457200"/>
            <a:r>
              <a:rPr lang="en-IN" b="1" dirty="0">
                <a:latin typeface="Century Schoolbook" panose="02040604050505020304" pitchFamily="18" charset="0"/>
              </a:rPr>
              <a:t>M</a:t>
            </a:r>
            <a:r>
              <a:rPr lang="en-IN" dirty="0">
                <a:latin typeface="Century Schoolbook" panose="02040604050505020304" pitchFamily="18" charset="0"/>
              </a:rPr>
              <a:t>icrosoft</a:t>
            </a:r>
          </a:p>
          <a:p>
            <a:pPr marL="541338" indent="-457200"/>
            <a:r>
              <a:rPr lang="en-IN" b="1" dirty="0">
                <a:latin typeface="Century Schoolbook" panose="02040604050505020304" pitchFamily="18" charset="0"/>
              </a:rPr>
              <a:t>A</a:t>
            </a:r>
            <a:r>
              <a:rPr lang="en-IN" dirty="0">
                <a:latin typeface="Century Schoolbook" panose="02040604050505020304" pitchFamily="18" charset="0"/>
              </a:rPr>
              <a:t>pple</a:t>
            </a:r>
          </a:p>
          <a:p>
            <a:pPr marL="541338" indent="-457200"/>
            <a:r>
              <a:rPr lang="en-IN" b="1" dirty="0">
                <a:latin typeface="Century Schoolbook" panose="02040604050505020304" pitchFamily="18" charset="0"/>
              </a:rPr>
              <a:t>A</a:t>
            </a:r>
            <a:r>
              <a:rPr lang="en-IN" dirty="0">
                <a:latin typeface="Century Schoolbook" panose="02040604050505020304" pitchFamily="18" charset="0"/>
              </a:rPr>
              <a:t>mazon</a:t>
            </a:r>
          </a:p>
          <a:p>
            <a:pPr marL="541338" indent="-457200"/>
            <a:r>
              <a:rPr lang="en-IN" b="1" dirty="0">
                <a:latin typeface="Century Schoolbook" panose="02040604050505020304" pitchFamily="18" charset="0"/>
              </a:rPr>
              <a:t>N</a:t>
            </a:r>
            <a:r>
              <a:rPr lang="en-IN" dirty="0">
                <a:latin typeface="Century Schoolbook" panose="02040604050505020304" pitchFamily="18" charset="0"/>
              </a:rPr>
              <a:t>etflix</a:t>
            </a:r>
          </a:p>
          <a:p>
            <a:pPr marL="541338" indent="-457200"/>
            <a:r>
              <a:rPr lang="en-IN" b="1" dirty="0">
                <a:latin typeface="Century Schoolbook" panose="02040604050505020304" pitchFamily="18" charset="0"/>
              </a:rPr>
              <a:t>G</a:t>
            </a:r>
            <a:r>
              <a:rPr lang="en-IN" dirty="0">
                <a:latin typeface="Century Schoolbook" panose="02040604050505020304" pitchFamily="18" charset="0"/>
              </a:rPr>
              <a:t>oogle</a:t>
            </a:r>
          </a:p>
          <a:p>
            <a:pPr marL="84138" indent="0">
              <a:buNone/>
            </a:pPr>
            <a:r>
              <a:rPr lang="en-IN" dirty="0">
                <a:latin typeface="Century Schoolbook" panose="02040604050505020304" pitchFamily="18" charset="0"/>
              </a:rPr>
              <a:t>To give an investor a sense of whether the company is growing, stable, or deteriorating. Investors or traders make buying or selling decisions based on stock analysis information.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385756"/>
            <a:ext cx="1328224" cy="365125"/>
          </a:xfrm>
        </p:spPr>
        <p:txBody>
          <a:bodyPr/>
          <a:lstStyle/>
          <a:p>
            <a:fld id="{15F23C00-7D47-4B29-9317-EF428FA7DF41}" type="datetime1">
              <a:rPr lang="en-IN" sz="1600" smtClean="0"/>
              <a:t>30-05-2023</a:t>
            </a:fld>
            <a:endParaRPr lang="en-IN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 dirty="0"/>
              <a:t>Mini Project -  ZEROTH REVIEW                                                                                       Department of 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3</a:t>
            </a:fld>
            <a:endParaRPr lang="en-IN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9865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956603"/>
            <a:ext cx="10515600" cy="5247249"/>
          </a:xfrm>
        </p:spPr>
        <p:txBody>
          <a:bodyPr>
            <a:normAutofit/>
          </a:bodyPr>
          <a:lstStyle/>
          <a:p>
            <a:pPr marL="534988" indent="-450850">
              <a:buFont typeface="Wingdings" panose="05000000000000000000" pitchFamily="2" charset="2"/>
              <a:buChar char="Ø"/>
            </a:pPr>
            <a:r>
              <a:rPr lang="en-US" dirty="0">
                <a:latin typeface="Century Schoolbook" panose="02040604050505020304" pitchFamily="18" charset="0"/>
              </a:rPr>
              <a:t>Literature Survey</a:t>
            </a:r>
          </a:p>
          <a:p>
            <a:pPr marL="84138" indent="0">
              <a:buNone/>
            </a:pPr>
            <a:endParaRPr lang="en-US" dirty="0">
              <a:latin typeface="Century Schoolbook" panose="02040604050505020304" pitchFamily="18" charset="0"/>
            </a:endParaRPr>
          </a:p>
          <a:p>
            <a:pPr marL="84138" indent="0">
              <a:buNone/>
            </a:pPr>
            <a:endParaRPr lang="en-US" dirty="0">
              <a:latin typeface="Century Schoolbook" panose="02040604050505020304" pitchFamily="18" charset="0"/>
            </a:endParaRPr>
          </a:p>
          <a:p>
            <a:pPr marL="84138" indent="0">
              <a:buNone/>
            </a:pPr>
            <a:endParaRPr lang="en-US" dirty="0">
              <a:latin typeface="Century Schoolbook" panose="020406040505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385756"/>
            <a:ext cx="1328224" cy="365125"/>
          </a:xfrm>
        </p:spPr>
        <p:txBody>
          <a:bodyPr/>
          <a:lstStyle/>
          <a:p>
            <a:fld id="{C10D65AC-DD3E-4DEA-B032-1CE9F952A078}" type="datetime1">
              <a:rPr lang="en-IN" sz="1600" smtClean="0"/>
              <a:t>30-05-2023</a:t>
            </a:fld>
            <a:endParaRPr lang="en-IN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/>
              <a:t>Mini Project -  ZEROTH REVIEW                                                                                       Department of CSE, KGiSL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4</a:t>
            </a:fld>
            <a:endParaRPr lang="en-IN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5585956-4C47-046E-0DD1-508EF35212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382320"/>
              </p:ext>
            </p:extLst>
          </p:nvPr>
        </p:nvGraphicFramePr>
        <p:xfrm>
          <a:off x="483093" y="1543954"/>
          <a:ext cx="10906958" cy="5247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9901">
                  <a:extLst>
                    <a:ext uri="{9D8B030D-6E8A-4147-A177-3AD203B41FA5}">
                      <a16:colId xmlns:a16="http://schemas.microsoft.com/office/drawing/2014/main" val="838332598"/>
                    </a:ext>
                  </a:extLst>
                </a:gridCol>
                <a:gridCol w="3323577">
                  <a:extLst>
                    <a:ext uri="{9D8B030D-6E8A-4147-A177-3AD203B41FA5}">
                      <a16:colId xmlns:a16="http://schemas.microsoft.com/office/drawing/2014/main" val="3525614621"/>
                    </a:ext>
                  </a:extLst>
                </a:gridCol>
                <a:gridCol w="2726740">
                  <a:extLst>
                    <a:ext uri="{9D8B030D-6E8A-4147-A177-3AD203B41FA5}">
                      <a16:colId xmlns:a16="http://schemas.microsoft.com/office/drawing/2014/main" val="1574835644"/>
                    </a:ext>
                  </a:extLst>
                </a:gridCol>
                <a:gridCol w="2726740">
                  <a:extLst>
                    <a:ext uri="{9D8B030D-6E8A-4147-A177-3AD203B41FA5}">
                      <a16:colId xmlns:a16="http://schemas.microsoft.com/office/drawing/2014/main" val="1721704871"/>
                    </a:ext>
                  </a:extLst>
                </a:gridCol>
              </a:tblGrid>
              <a:tr h="67540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entury Schoolbook" panose="02040604050505020304" pitchFamily="18" charset="0"/>
                        </a:rPr>
                        <a:t>TITLE</a:t>
                      </a:r>
                      <a:endParaRPr lang="en-IN" sz="1600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entury Schoolbook" panose="02040604050505020304" pitchFamily="18" charset="0"/>
                        </a:rPr>
                        <a:t>PUBLICATION YEAR</a:t>
                      </a:r>
                      <a:endParaRPr lang="en-IN" sz="1600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entury Schoolbook" panose="02040604050505020304" pitchFamily="18" charset="0"/>
                        </a:rPr>
                        <a:t>AUTHOR/PUBLISHER</a:t>
                      </a:r>
                      <a:endParaRPr lang="en-IN" sz="1600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entury Schoolbook" panose="02040604050505020304" pitchFamily="18" charset="0"/>
                        </a:rPr>
                        <a:t>DESCRIPTION</a:t>
                      </a:r>
                      <a:endParaRPr lang="en-IN" sz="1600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178297"/>
                  </a:ext>
                </a:extLst>
              </a:tr>
              <a:tr h="1787759">
                <a:tc>
                  <a:txBody>
                    <a:bodyPr/>
                    <a:lstStyle/>
                    <a:p>
                      <a:r>
                        <a:rPr lang="en-US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data-science-driven short-term analysis of Amazon, Apple, Google, and Microsoft Stocks.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Shubham </a:t>
                      </a:r>
                      <a:r>
                        <a:rPr lang="en-US" alt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Ekapure</a:t>
                      </a:r>
                      <a:r>
                        <a:rPr lang="en-US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Nuruddin</a:t>
                      </a:r>
                      <a:r>
                        <a:rPr lang="en-US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Jiruwala</a:t>
                      </a:r>
                      <a:r>
                        <a:rPr lang="en-US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Sohan Patnaik, Indranil </a:t>
                      </a:r>
                      <a:r>
                        <a:rPr lang="en-US" alt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SenGupta</a:t>
                      </a:r>
                      <a:r>
                        <a:rPr lang="en-US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this paper, implementation of a combination of technical analysis and machine/deep learning-based analysis to build a trend classification model.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335205"/>
                  </a:ext>
                </a:extLst>
              </a:tr>
              <a:tr h="2106219">
                <a:tc>
                  <a:txBody>
                    <a:bodyPr/>
                    <a:lstStyle/>
                    <a:p>
                      <a:r>
                        <a:rPr lang="en-US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historical analysis of sectors within the US Stock Market 1872-2013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Oliver D Bunn, Robert J Shiller.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paper, Construct a price, dividend, and earnings series for the Industrial sector, the Utilities sector, and the railroads sector from the beginning of 1870’s until the beginning of the primary sources.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927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839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AE246-12D6-C69B-0F85-7B4A82FB9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51" y="24566"/>
            <a:ext cx="10515600" cy="1325563"/>
          </a:xfrm>
        </p:spPr>
        <p:txBody>
          <a:bodyPr/>
          <a:lstStyle/>
          <a:p>
            <a:r>
              <a:rPr lang="en-US" dirty="0">
                <a:latin typeface="Century" panose="02040604050505020304" pitchFamily="18" charset="0"/>
              </a:rPr>
              <a:t>LITERATURE SURVEY</a:t>
            </a:r>
            <a:endParaRPr lang="en-IN" dirty="0">
              <a:latin typeface="Century" panose="02040604050505020304" pitchFamily="18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CAC60E0-5D23-7048-9803-635092D91E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4968504"/>
              </p:ext>
            </p:extLst>
          </p:nvPr>
        </p:nvGraphicFramePr>
        <p:xfrm>
          <a:off x="600721" y="1199209"/>
          <a:ext cx="10990557" cy="4885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0491">
                  <a:extLst>
                    <a:ext uri="{9D8B030D-6E8A-4147-A177-3AD203B41FA5}">
                      <a16:colId xmlns:a16="http://schemas.microsoft.com/office/drawing/2014/main" val="3980572170"/>
                    </a:ext>
                  </a:extLst>
                </a:gridCol>
                <a:gridCol w="2945267">
                  <a:extLst>
                    <a:ext uri="{9D8B030D-6E8A-4147-A177-3AD203B41FA5}">
                      <a16:colId xmlns:a16="http://schemas.microsoft.com/office/drawing/2014/main" val="741043255"/>
                    </a:ext>
                  </a:extLst>
                </a:gridCol>
                <a:gridCol w="3203482">
                  <a:extLst>
                    <a:ext uri="{9D8B030D-6E8A-4147-A177-3AD203B41FA5}">
                      <a16:colId xmlns:a16="http://schemas.microsoft.com/office/drawing/2014/main" val="3192343614"/>
                    </a:ext>
                  </a:extLst>
                </a:gridCol>
                <a:gridCol w="2751317">
                  <a:extLst>
                    <a:ext uri="{9D8B030D-6E8A-4147-A177-3AD203B41FA5}">
                      <a16:colId xmlns:a16="http://schemas.microsoft.com/office/drawing/2014/main" val="1061488266"/>
                    </a:ext>
                  </a:extLst>
                </a:gridCol>
              </a:tblGrid>
              <a:tr h="7168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entury Schoolbook" panose="02040604050505020304" pitchFamily="18" charset="0"/>
                        </a:rPr>
                        <a:t>TITLE</a:t>
                      </a:r>
                      <a:endParaRPr lang="en-IN" sz="1800" dirty="0">
                        <a:latin typeface="Century Schoolbook" panose="020406040505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entury Schoolbook" panose="02040604050505020304" pitchFamily="18" charset="0"/>
                        </a:rPr>
                        <a:t>PUBLICATION YEAR</a:t>
                      </a:r>
                      <a:endParaRPr lang="en-IN" sz="1800" dirty="0">
                        <a:latin typeface="Century Schoolbook" panose="020406040505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entury Schoolbook" panose="02040604050505020304" pitchFamily="18" charset="0"/>
                        </a:rPr>
                        <a:t>AUTHOR/PUBLISHER</a:t>
                      </a:r>
                      <a:endParaRPr lang="en-IN" sz="1800" dirty="0">
                        <a:latin typeface="Century Schoolbook" panose="020406040505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entury Schoolbook" panose="02040604050505020304" pitchFamily="18" charset="0"/>
                        </a:rPr>
                        <a:t>DESCRIPTION</a:t>
                      </a:r>
                      <a:endParaRPr lang="en-IN" sz="1800" dirty="0">
                        <a:latin typeface="Century Schoolbook" panose="020406040505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013706"/>
                  </a:ext>
                </a:extLst>
              </a:tr>
              <a:tr h="2139959">
                <a:tc>
                  <a:txBody>
                    <a:bodyPr/>
                    <a:lstStyle/>
                    <a:p>
                      <a:r>
                        <a:rPr lang="en-US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 in prediction of stock market indicators based on historical data and data from twitter sentiment analysis.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Alexander </a:t>
                      </a:r>
                      <a:r>
                        <a:rPr lang="en-US" alt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Porshnev</a:t>
                      </a:r>
                      <a:r>
                        <a:rPr lang="en-US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Ilya </a:t>
                      </a:r>
                      <a:r>
                        <a:rPr lang="en-US" alt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Redkin</a:t>
                      </a:r>
                      <a:r>
                        <a:rPr lang="en-US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Alexey Shevchenko.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Development of linguistic technologies and penetration of social media provide powerful possibilities to investigate </a:t>
                      </a:r>
                      <a:r>
                        <a:rPr lang="en-US" dirty="0" err="1"/>
                        <a:t>users’moods</a:t>
                      </a:r>
                      <a:r>
                        <a:rPr lang="en-US" dirty="0"/>
                        <a:t> and psychological states of people.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450287"/>
                  </a:ext>
                </a:extLst>
              </a:tr>
              <a:tr h="1883164">
                <a:tc>
                  <a:txBody>
                    <a:bodyPr/>
                    <a:lstStyle/>
                    <a:p>
                      <a:r>
                        <a:rPr lang="en-US" dirty="0"/>
                        <a:t>Python for Finance Cookbook: Over 50 recipes for applying modern python libraries to financial Data Analysis.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Eryk </a:t>
                      </a:r>
                      <a:r>
                        <a:rPr lang="en-US" dirty="0" err="1"/>
                        <a:t>Lewinson</a:t>
                      </a:r>
                      <a:r>
                        <a:rPr lang="en-US" dirty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paper solves common and non-common financial problems using Python Libraries such as </a:t>
                      </a:r>
                      <a:r>
                        <a:rPr lang="en-US" dirty="0" err="1"/>
                        <a:t>numpy</a:t>
                      </a:r>
                      <a:r>
                        <a:rPr lang="en-US" dirty="0"/>
                        <a:t>, pandas and </a:t>
                      </a:r>
                      <a:r>
                        <a:rPr lang="en-IN" dirty="0" err="1"/>
                        <a:t>Scipy</a:t>
                      </a:r>
                      <a:r>
                        <a:rPr lang="en-IN" dirty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22980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FD3D5-5D0E-DEFD-22A9-2E7605DDD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1BF0-0D1E-474C-BA4B-AF173CC03174}" type="datetime1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B035A-26C8-6298-9846-B29FEBA73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98A53-833F-07CB-210E-847101A2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499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954C3-815E-CCB7-A70A-AE9B1D887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EXISTING SYSTEM</a:t>
            </a:r>
            <a:endParaRPr lang="en-IN" dirty="0">
              <a:latin typeface="Century Schoolbook" panose="0204060405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CE4F8-0636-D414-F6DC-5FC02DAAF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60" y="1455938"/>
            <a:ext cx="10821140" cy="4721025"/>
          </a:xfrm>
        </p:spPr>
        <p:txBody>
          <a:bodyPr>
            <a:normAutofit fontScale="92500"/>
          </a:bodyPr>
          <a:lstStyle/>
          <a:p>
            <a:pPr marL="534988" indent="-450850">
              <a:buFont typeface="Wingdings" panose="05000000000000000000" pitchFamily="2" charset="2"/>
              <a:buChar char="Ø"/>
            </a:pPr>
            <a:r>
              <a:rPr lang="en-US" b="1" dirty="0">
                <a:latin typeface="Century Schoolbook" panose="02040604050505020304" pitchFamily="18" charset="0"/>
              </a:rPr>
              <a:t>Existing System</a:t>
            </a:r>
          </a:p>
          <a:p>
            <a:pPr marL="541338" indent="-457200"/>
            <a:r>
              <a:rPr lang="en-IN" dirty="0">
                <a:latin typeface="Century Schoolbook" panose="02040604050505020304" pitchFamily="18" charset="0"/>
              </a:rPr>
              <a:t>The most common form of ANN in use for stock market prediction is the feed forward network utilizing the backward propagation of errors algorithm to update the network weights.</a:t>
            </a:r>
          </a:p>
          <a:p>
            <a:pPr marL="541338" indent="-457200"/>
            <a:r>
              <a:rPr lang="en-IN" dirty="0">
                <a:latin typeface="Century Schoolbook" panose="02040604050505020304" pitchFamily="18" charset="0"/>
              </a:rPr>
              <a:t>These networks are commonly referred to as backpropagation networks.</a:t>
            </a: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b="1" dirty="0">
                <a:latin typeface="Century Schoolbook" panose="02040604050505020304" pitchFamily="18" charset="0"/>
              </a:rPr>
              <a:t>Drawbacks / Pitfalls of the Existing system</a:t>
            </a:r>
          </a:p>
          <a:p>
            <a:pPr marL="541338" indent="-457200"/>
            <a:r>
              <a:rPr lang="en-IN" dirty="0">
                <a:latin typeface="Century Schoolbook" panose="02040604050505020304" pitchFamily="18" charset="0"/>
              </a:rPr>
              <a:t>Expected Outcome cannot be guaranteed as it is based upon peoples sentiment Analysis.</a:t>
            </a:r>
          </a:p>
          <a:p>
            <a:pPr marL="541338" indent="-457200"/>
            <a:r>
              <a:rPr lang="en-IN" dirty="0">
                <a:latin typeface="Century Schoolbook" panose="02040604050505020304" pitchFamily="18" charset="0"/>
              </a:rPr>
              <a:t>Risk refers to the possibility of the actual return varying from the expected return.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1F3CD-A67A-DBC7-88DA-919C287BA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1BF0-0D1E-474C-BA4B-AF173CC03174}" type="datetime1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73261-3B0D-BD8E-10B6-417279DAD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D4110-0E7C-BBAF-BDFA-810E2B8B2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484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956603"/>
            <a:ext cx="10515600" cy="5247249"/>
          </a:xfrm>
        </p:spPr>
        <p:txBody>
          <a:bodyPr>
            <a:normAutofit/>
          </a:bodyPr>
          <a:lstStyle/>
          <a:p>
            <a:pPr marL="534988" indent="-450850">
              <a:buFont typeface="Wingdings" panose="05000000000000000000" pitchFamily="2" charset="2"/>
              <a:buChar char="Ø"/>
            </a:pPr>
            <a:r>
              <a:rPr lang="en-US" b="1" dirty="0">
                <a:latin typeface="Cambria" pitchFamily="18" charset="0"/>
              </a:rPr>
              <a:t>Proposed method</a:t>
            </a:r>
          </a:p>
          <a:p>
            <a:pPr marL="541338" indent="-457200"/>
            <a:r>
              <a:rPr lang="en-US" dirty="0">
                <a:latin typeface="Cambria" pitchFamily="18" charset="0"/>
              </a:rPr>
              <a:t>Prediction methodologies fall into three broad categories which can overlap. They are fundamental Analysis, Technical Analysis and technological methods</a:t>
            </a:r>
          </a:p>
          <a:p>
            <a:pPr marL="541338" indent="-457200"/>
            <a:r>
              <a:rPr lang="en-US" dirty="0">
                <a:latin typeface="Cambria" pitchFamily="18" charset="0"/>
              </a:rPr>
              <a:t>Involve analyzing historical data to predict the likelihood of a future event occurring or forecast future performance.</a:t>
            </a:r>
          </a:p>
          <a:p>
            <a:pPr marL="84138" indent="0">
              <a:buNone/>
            </a:pPr>
            <a:endParaRPr lang="en-US" dirty="0">
              <a:latin typeface="Cambria" pitchFamily="18" charset="0"/>
            </a:endParaRP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US" b="1" dirty="0">
                <a:latin typeface="Cambria" pitchFamily="18" charset="0"/>
              </a:rPr>
              <a:t>Advantages over existing method</a:t>
            </a:r>
          </a:p>
          <a:p>
            <a:r>
              <a:rPr lang="en-IN" dirty="0">
                <a:latin typeface="Century Schoolbook" panose="02040604050505020304" pitchFamily="18" charset="0"/>
              </a:rPr>
              <a:t>Gives a Better idea about Entry and Exit Points.</a:t>
            </a:r>
          </a:p>
          <a:p>
            <a:r>
              <a:rPr lang="en-IN" dirty="0">
                <a:latin typeface="Century Schoolbook" panose="02040604050505020304" pitchFamily="18" charset="0"/>
              </a:rPr>
              <a:t>Applying the correct stock market prediction methods helps to know better about entry and exit points.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385756"/>
            <a:ext cx="1328224" cy="365125"/>
          </a:xfrm>
        </p:spPr>
        <p:txBody>
          <a:bodyPr/>
          <a:lstStyle/>
          <a:p>
            <a:fld id="{2DC57C9B-039C-401C-A95C-7D15690CFC2B}" type="datetime1">
              <a:rPr lang="en-IN" sz="1600" smtClean="0"/>
              <a:t>30-05-2023</a:t>
            </a:fld>
            <a:endParaRPr lang="en-IN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/>
              <a:t>Mini Project -  ZEROTH REVIEW                                                                                       Department of CSE, KGiSL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7</a:t>
            </a:fld>
            <a:endParaRPr lang="en-IN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9145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1BC15-104D-8FD8-B886-3CA0BA9C2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ARCHITECTURAL DIAGRAM</a:t>
            </a:r>
            <a:endParaRPr lang="en-IN" dirty="0">
              <a:latin typeface="Century Schoolbook" panose="020406040505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B4FB5-615D-0810-2D87-4ED4A4D4E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1BF0-0D1E-474C-BA4B-AF173CC03174}" type="datetime1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5CB17-8058-B789-B281-A6ED4DD8A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3ED97-6DB1-C89A-364A-D1AEA1D0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8</a:t>
            </a:fld>
            <a:endParaRPr lang="en-IN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2B595AC9-0240-009F-4D89-C670311F7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458" y="1825625"/>
            <a:ext cx="89690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620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60E5D-5E67-F373-3CE7-B6FFFA2A9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Architectural Diagram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72463-5531-6626-BBEB-6247FD7DC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1BF0-0D1E-474C-BA4B-AF173CC03174}" type="datetime1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8618A-71F0-FEDF-19DE-CA7CC3341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73FC3-969C-A598-0844-01711816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9</a:t>
            </a:fld>
            <a:endParaRPr lang="en-IN"/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96E25D36-15A0-DD30-7791-B10A8F734C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1448982"/>
              </p:ext>
            </p:extLst>
          </p:nvPr>
        </p:nvGraphicFramePr>
        <p:xfrm>
          <a:off x="744270" y="3810398"/>
          <a:ext cx="2931060" cy="26824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2" name="Content Placeholder 9">
            <a:extLst>
              <a:ext uri="{FF2B5EF4-FFF2-40B4-BE49-F238E27FC236}">
                <a16:creationId xmlns:a16="http://schemas.microsoft.com/office/drawing/2014/main" id="{BEA4076C-207E-9A2F-A5BD-B163CBE3C2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894" y="1825625"/>
            <a:ext cx="9022212" cy="4351338"/>
          </a:xfrm>
        </p:spPr>
      </p:pic>
    </p:spTree>
    <p:extLst>
      <p:ext uri="{BB962C8B-B14F-4D97-AF65-F5344CB8AC3E}">
        <p14:creationId xmlns:p14="http://schemas.microsoft.com/office/powerpoint/2010/main" val="1327624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941</Words>
  <Application>Microsoft Office PowerPoint</Application>
  <PresentationFormat>Widescreen</PresentationFormat>
  <Paragraphs>136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Algerian</vt:lpstr>
      <vt:lpstr>Angsana New</vt:lpstr>
      <vt:lpstr>Arial</vt:lpstr>
      <vt:lpstr>Calibri</vt:lpstr>
      <vt:lpstr>Calibri Light</vt:lpstr>
      <vt:lpstr>Cambria</vt:lpstr>
      <vt:lpstr>Century</vt:lpstr>
      <vt:lpstr>Century Schoolbook</vt:lpstr>
      <vt:lpstr>Times New Roman</vt:lpstr>
      <vt:lpstr>Wingdings</vt:lpstr>
      <vt:lpstr>Office Theme</vt:lpstr>
      <vt:lpstr>Custom Design</vt:lpstr>
      <vt:lpstr>PowerPoint Presentation</vt:lpstr>
      <vt:lpstr>Agenda </vt:lpstr>
      <vt:lpstr>OBJECTIVE / abstract </vt:lpstr>
      <vt:lpstr>EXISTING SYSTEM  </vt:lpstr>
      <vt:lpstr>LITERATURE SURVEY</vt:lpstr>
      <vt:lpstr>EXISTING SYSTEM</vt:lpstr>
      <vt:lpstr>PROPOSED SYSTEM  </vt:lpstr>
      <vt:lpstr>ARCHITECTURAL DIAGRAM</vt:lpstr>
      <vt:lpstr>Architectural Diagram</vt:lpstr>
      <vt:lpstr>Architectural Diagram</vt:lpstr>
      <vt:lpstr>Architectural Diagram</vt:lpstr>
      <vt:lpstr>EXPECTED OUTCOME  </vt:lpstr>
      <vt:lpstr>REFERENCE</vt:lpstr>
      <vt:lpstr>TIMELINE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</dc:creator>
  <cp:lastModifiedBy>Saswin Saminathan</cp:lastModifiedBy>
  <cp:revision>72</cp:revision>
  <dcterms:created xsi:type="dcterms:W3CDTF">2020-07-26T14:56:46Z</dcterms:created>
  <dcterms:modified xsi:type="dcterms:W3CDTF">2023-05-30T05:41:31Z</dcterms:modified>
</cp:coreProperties>
</file>