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6" r:id="rId4"/>
    <p:sldId id="288" r:id="rId5"/>
    <p:sldId id="289" r:id="rId6"/>
    <p:sldId id="295" r:id="rId7"/>
    <p:sldId id="300" r:id="rId8"/>
    <p:sldId id="290" r:id="rId9"/>
    <p:sldId id="301" r:id="rId10"/>
    <p:sldId id="294" r:id="rId11"/>
    <p:sldId id="302" r:id="rId12"/>
    <p:sldId id="303" r:id="rId13"/>
    <p:sldId id="304" r:id="rId14"/>
    <p:sldId id="291" r:id="rId15"/>
    <p:sldId id="292" r:id="rId16"/>
    <p:sldId id="293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win Saminathan" initials="SS" lastIdx="1" clrIdx="0">
    <p:extLst>
      <p:ext uri="{19B8F6BF-5375-455C-9EA6-DF929625EA0E}">
        <p15:presenceInfo xmlns:p15="http://schemas.microsoft.com/office/powerpoint/2012/main" userId="12b95b4ff69b6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STOCKS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DB2-B1BB-4639-B9E6-DCAF50F832E3}" type="datetimeFigureOut">
              <a:rPr lang="en-IN" smtClean="0"/>
              <a:pPr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CB94-56C8-4E50-B791-AF5FC8A106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9CB94-56C8-4E50-B791-AF5FC8A106F4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C0-539F-4227-B0C4-3E825892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A1B5-7BDA-4B79-9193-0E503442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7CD6C0-7C5B-4926-9575-301139A52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5D42CE-8321-474C-974D-5B68A90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49036" cy="365125"/>
          </a:xfrm>
        </p:spPr>
        <p:txBody>
          <a:bodyPr/>
          <a:lstStyle/>
          <a:p>
            <a:fld id="{356A8476-AF86-4EF3-90C4-7045D1755385}" type="datetime1">
              <a:rPr lang="en-IN" smtClean="0"/>
              <a:t>30-05-2023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983015-6388-4E20-AD6F-7E66AB9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437" y="6356350"/>
            <a:ext cx="5527963" cy="365125"/>
          </a:xfrm>
        </p:spPr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704F2A-0C81-4C00-9097-242A7B1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0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7A2-3BC7-4C9E-AB05-723723E0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5AC7-6DD4-4DD9-B09C-A0B81B50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1051-B65F-4C5D-922C-DD8A92A7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CC31-09C4-449A-90F6-AFB67BFACDFE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E548-341C-4721-B512-7D5D1C2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5F0A-4EB3-43B6-ABE7-63A3DCE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E6AC9-C679-4346-BAAB-EB28C923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E17A-9781-4067-BB12-9525D857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7457-72FE-4D13-BB25-B90BE2E0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724D-F804-4FA0-89C2-97B227E2F16C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E296-6B8F-4552-A0A1-1C6E88E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E499-550C-4399-A556-D8EEB5C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DD4-42DC-4147-839E-3D0E556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B6B-6439-4BDA-ABE7-0917FF7F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76BE-0C52-49D8-9499-C446119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125-4ED3-4AF1-AAF7-EDE7215B06B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189A-8E51-465D-94CA-2CA37A4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158-E79C-4F5D-AAA9-5B9CA2C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812-32D9-44CE-831C-755A7892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9C1E-71DC-484A-8950-6A307309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7693-A5EC-4DE7-8C90-8C1A1081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B9D-666E-451E-8868-66F3990B9A4B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1A16-2E13-4EFB-8CDF-FC9CC66F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42D2-12E0-4A7A-BD08-C122432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D78E-D97D-4A55-95F4-5C4B18BC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1DF5-176E-4C43-B343-37617DC5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D798-2CE6-4451-99A6-4445F8EC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B650-7516-4CEC-917D-DD847A84ED89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74B-00E1-4F5C-9665-32035BF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A828-E741-4CC0-BF73-23AC1DB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4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9B9-7E6C-42FA-898A-285B51C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8E0-A7AA-40AC-AD52-45B774C0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BEBE-5E10-4819-B0C7-72490287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F7BD-27EA-4A85-BD93-D6CA35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9E9B-7509-4B3C-A6A2-5DD01A09A344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B5B-0E13-4972-A392-9749073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E4968-4BFE-4B0F-B917-18CCCF9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6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499-C8C0-4F9E-80E1-B3E27821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1D440-1AD5-4366-9A0D-3E77F752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20F06-B01F-43CC-961D-11C60A54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29D0-A1A5-4631-B811-744FE25D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1FBF-9D9D-4122-A54A-5E9FB33C6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0E81-79D5-44FC-B043-31280B05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FA1B-60FE-4583-984F-0F1650B5DE05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8047-5328-4D94-89C5-0E45FDCF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F5E1-9321-4BB0-8BA1-5381B74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ECF4-A30C-45AF-8C1B-13453F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9C79-F41A-48CD-92EA-C877EBD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037-5EA4-4188-A5BF-C7E7BB76302E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F6F-6970-4056-87C0-A889C16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FB90-E12B-4FFB-86CE-71B2595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9110-3F6A-430E-BF43-77942A1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B81-F49F-4301-8D87-A748EEA30226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155C-72A0-4CED-806C-BD21698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3F95-B018-4504-9B17-64E186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8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2E-84D9-4474-A876-D9D70A1A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D4AC-4EF5-4F42-A740-E912AD81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E941-27FF-43ED-8613-821C6C7B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4787-C851-40E4-A6AD-5069F56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42A9-267F-44CD-9877-EF60957D16BB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DB56-B401-4DC5-BFF9-3C42C9BE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393-9A0B-4BFA-AB0C-4EFC48F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D64-C8B7-4EFB-BC7C-85D867F2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6C88-A6E1-4C5F-B467-39F7814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B9D9-E159-4DFE-AE0D-9C12287D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1BF0-0D1E-474C-BA4B-AF173CC03174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BD19-E756-4AF5-AFB5-771545F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A90D-BBDD-4D45-91C3-CC47D95A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021B3-D150-409B-A747-3A72CBFF13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FFD-0A6E-4666-B9EE-340939B8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51B37-A01D-454D-A0F7-D696E1803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B4D83-C6B3-4E93-ABC7-380AF5B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ED9D-2E21-41CA-B0CC-489A4CF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059C-1B5F-4633-9E92-0C3FA0120BD0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FCC-08B1-47C5-A3BD-97099B7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B21B-0A41-4A19-ABCB-54D6C32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25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5894-F5B0-4DC6-9ACC-B16DCDD8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FE52A-66E8-49B6-8086-D5932A0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3084-824A-452E-8C28-4BF388F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FCB-F0EB-46CB-8015-A584082D17F6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9C58-8F3A-47E6-A96C-78AF0FF7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7D55-F182-46DA-ACFC-C3FB48D0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1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5C2B2-6CE0-42E7-B9A3-5C3C753F8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DB9-23A0-4AE3-A41F-DE498E6C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669A-C26C-4D0E-AB60-392C0DD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4893-AF15-4FC7-BBF8-26E3C2456E82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807-EBDF-4EB0-ACC5-0AC7E961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E5CB-4B2E-4B99-A933-D83D532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DF1-32F8-43D7-95B1-E273E325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786E-039F-4476-9162-79F02E33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977B-001C-4716-AC31-1779D43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FAB4-CC5F-47CA-A374-3F2222B9F5E8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165C-CC9B-4AA6-8438-D723441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69FC-C452-4894-A663-E0DE5BEE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FC40-A3BE-40E7-97AE-052F891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53AB-3226-428E-80CF-603460B2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1CE3-3E37-4559-A344-DAEA85D4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0966-69CF-4D74-AA12-4A17A23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C2BD-6996-4939-A805-6A3A8E6E20A3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E15CD-F05A-4BB8-B3FC-7E15592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A62D-0984-42BA-8B9F-3A29EF70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962-2A21-49F2-9673-7F2D1470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46F90-2BEA-4A07-BB84-6B5178E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16C0-8974-444E-8565-CE18AADD7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5C81-EB40-40F2-8A2C-6E0DD40B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88C82-6CF9-49B2-8B02-4D5885429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869E1-F374-4F22-9FBF-E2A40E1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1B41-BD19-4B76-A0EA-C82105367900}" type="datetime1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556A-10AB-43D3-9B95-B14A3B78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EEDD7-0213-4CBB-879A-4A19F75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B376-B98D-4128-A966-8F70B54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C56F-7F09-4DC1-A8A4-503EF35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1B-7C02-4645-A62F-0EB0E7A22FB3}" type="datetime1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11197-B865-49F2-9966-7E0B2C7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B202-5F2A-4F0A-957D-EEB442C5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BE62-14A1-42DF-A641-5CA3463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F819-8475-4E87-9093-8B21664B9671}" type="datetime1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5948F-4DD8-4B7E-B87A-0F879F8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72A1-EBEE-49B1-BE7A-52D79C4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1B2-DEB8-4A72-89B0-AFB421FC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B4F8-5F43-47A1-8FC6-B19990BB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58BF-B713-4A82-9550-A9E3C4D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0CB0-C35F-409B-B4B7-574F8764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24BA-8A7E-42BE-8C2B-7ADCA5E90F68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58E-3AEF-440D-A10D-F772E49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DEBC-3998-4DB0-A8E4-EA7AAA2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25F-5331-4EB7-94C5-4EC248A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243B-6D50-40DC-AD3A-2D5CD5BA1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2612-A181-4965-86BB-7361121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8E33-6FCB-4D21-BBB5-54E2312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0D1E-CB7D-4728-8C10-FB4512E177B9}" type="datetime1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5D96-C54E-4064-85EC-B034A22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E423-E9F9-497F-8702-226598FB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9880-5A8B-4242-8585-2399F3D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F665-0E92-4088-91CB-F8581A1B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FC9-B3CB-4348-883A-7A40EB3B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A600-49A6-46D0-A45E-91EB59866F2D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1BD3-2010-4C03-B16F-0A73B884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FC66-C7EC-4C13-B7A8-CB457DA3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DBF-622E-4774-BABA-0B90A06130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DB5C-1B23-4B82-9519-BDC3E63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6AC-966D-4252-8238-88190FD2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8F0-54DA-4949-B327-266F6E7F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0E7E-91CD-479D-BD37-7038CF0D6C27}" type="datetime1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B92D-2B8B-4F40-8A6C-3E7D5086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 ZEROTH REVIEW                                                                                       Department of CSE, KGiSL Institute of Technology, Coimbatore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B590-4BFA-4C20-8AC3-A3C28BD5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0265-A0BE-47A1-94BD-5CC14F66FA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764CF-DE72-4F49-B545-A4B772FEDFF2}"/>
              </a:ext>
            </a:extLst>
          </p:cNvPr>
          <p:cNvSpPr/>
          <p:nvPr/>
        </p:nvSpPr>
        <p:spPr>
          <a:xfrm>
            <a:off x="1" y="-1437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IN" sz="44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KGiSL</a:t>
            </a:r>
            <a:r>
              <a:rPr lang="en-IN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INSTITUTE OF TECHNOLOGY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COIMBATORE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- Project Phase Review # 02</a:t>
            </a:r>
          </a:p>
          <a:p>
            <a:pPr algn="ctr"/>
            <a:r>
              <a:rPr lang="en-IN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STOCK </a:t>
            </a:r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MARKET ANALYSIS</a:t>
            </a:r>
          </a:p>
          <a:p>
            <a:pPr algn="ctr"/>
            <a:r>
              <a:rPr lang="en-IN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(2001-2023)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711720104102.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Velvizhi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711720104082.  Saswin S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711720104087. 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Shivarithesh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Kumar M</a:t>
            </a:r>
          </a:p>
          <a:p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711720104066.  Rajesh Kannan G</a:t>
            </a:r>
          </a:p>
          <a:p>
            <a:r>
              <a:rPr lang="en-IN" sz="3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Under the guidance of :</a:t>
            </a:r>
          </a:p>
          <a:p>
            <a:r>
              <a:rPr lang="en-IN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			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Mentor: Mr. </a:t>
            </a:r>
            <a:r>
              <a:rPr lang="en-IN" sz="28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Sureshkumar</a:t>
            </a:r>
            <a:r>
              <a:rPr lang="en-IN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R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1079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5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6859-992E-E8AF-8527-66A9590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EA5E52-12B0-FF38-23C9-E6762113D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0" y="942393"/>
            <a:ext cx="9899460" cy="4805363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F81179-5B2B-D902-B99D-9300A53A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D8FF51-63F4-9E67-A26D-631B526F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1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E4A5-A36A-0D87-1133-41949AB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2D9136-EEB7-D06B-148A-CBDF104E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1" y="830375"/>
            <a:ext cx="7586938" cy="5197249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29CF08-449A-C7C8-BF47-1F77157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F5C8C5-AD8F-9D93-E03A-173DD420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00E885-E2C9-C34F-966E-2D0376E36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3" y="950637"/>
            <a:ext cx="7632440" cy="52104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F84-9FF1-2000-C819-CA174B6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24D9064-D466-727B-6F68-B8C81409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7E7D6CD-B896-32EB-38C6-A2129BA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2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Financial services company indicating how a particular company’s stock will perform in the coming quarter.</a:t>
            </a:r>
          </a:p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 Company’s financial and stock price should perform in the near-to-mid term.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endParaRPr lang="en-IN" dirty="0">
              <a:latin typeface="Century Schoolbook" panose="02040604050505020304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Result in recommendations such as buy, sell, and hold for a stock.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2C8576-FC27-004E-3EAB-0ED22DA1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5FF286-6356-14DC-BA7A-675B7AC7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79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1143003"/>
            <a:ext cx="11161540" cy="5145257"/>
          </a:xfrm>
        </p:spPr>
        <p:txBody>
          <a:bodyPr>
            <a:normAutofit lnSpcReduction="10000"/>
          </a:bodyPr>
          <a:lstStyle/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Shubham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Ekapure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Nuruddin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Jiruwala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Sohan Patnaik, Indranil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SenGupta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2021, “A data-science-driven short-term analysis of Amazon, Apple, Google, and Microsoft Stocks”.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Oliver D Bunn, Robert J Shiller, “A historical analysis of sectors within the US Stock Market 1872-2013”, National Bureau of Economic Research, 2014.</a:t>
            </a:r>
          </a:p>
          <a:p>
            <a:pPr marL="450850" indent="-450850" algn="just">
              <a:spcBef>
                <a:spcPts val="120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 algn="just">
              <a:spcBef>
                <a:spcPts val="12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[3]Alexander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Porshnev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Redkin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Alexey Shevchenko, “Machine Learning in prediction of stock market indicators based on historical data and data from twitter sentiment analysis”, 2013 IEEE 13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Data Mining Workshops, 440-444, 2013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1D5A0A-142A-6F2B-0B28-61815FFD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A4E84B-CA74-C002-5858-2C53B234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32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E4982CE-9C73-A541-7963-F5E23F3E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DC6FDC-C9F4-73A2-CB62-AF10647D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05" y="1203960"/>
            <a:ext cx="9352932" cy="4745747"/>
          </a:xfr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E1DEE3-9238-F73B-5935-7007A308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2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43" y="2801550"/>
            <a:ext cx="10515600" cy="12893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2F680F-DE22-612D-DD3F-110A6BC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BEE685-9CD0-B7C4-F383-56F5960D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</p:spTree>
    <p:extLst>
      <p:ext uri="{BB962C8B-B14F-4D97-AF65-F5344CB8AC3E}">
        <p14:creationId xmlns:p14="http://schemas.microsoft.com/office/powerpoint/2010/main" val="2733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Objective of the project work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Existing System 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Proposed System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Expected Outcome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References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dirty="0">
                <a:latin typeface="Century Schoolbook" panose="02040604050505020304" pitchFamily="18" charset="0"/>
              </a:rPr>
              <a:t>Timeline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1CAC-A316-497C-8747-923B3F5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628" y="6385756"/>
            <a:ext cx="1328224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1918-A58C-45CD-8C06-5CCB6D5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2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/ abstract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 fontScale="92500" lnSpcReduction="10000"/>
          </a:bodyPr>
          <a:lstStyle/>
          <a:p>
            <a:pPr marL="84138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This Stock Market Analysis involves comparing a company’s current financial statement to its financial statements in previous years. Here you could get stock details of these following companies ;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M</a:t>
            </a:r>
            <a:r>
              <a:rPr lang="en-IN" dirty="0">
                <a:latin typeface="Century Schoolbook" panose="02040604050505020304" pitchFamily="18" charset="0"/>
              </a:rPr>
              <a:t>icrosoft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pple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A</a:t>
            </a:r>
            <a:r>
              <a:rPr lang="en-IN" dirty="0">
                <a:latin typeface="Century Schoolbook" panose="02040604050505020304" pitchFamily="18" charset="0"/>
              </a:rPr>
              <a:t>mazon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N</a:t>
            </a:r>
            <a:r>
              <a:rPr lang="en-IN" dirty="0">
                <a:latin typeface="Century Schoolbook" panose="02040604050505020304" pitchFamily="18" charset="0"/>
              </a:rPr>
              <a:t>etflix</a:t>
            </a:r>
          </a:p>
          <a:p>
            <a:pPr marL="541338" indent="-457200"/>
            <a:r>
              <a:rPr lang="en-IN" b="1" dirty="0">
                <a:latin typeface="Century Schoolbook" panose="02040604050505020304" pitchFamily="18" charset="0"/>
              </a:rPr>
              <a:t>G</a:t>
            </a:r>
            <a:r>
              <a:rPr lang="en-IN" dirty="0">
                <a:latin typeface="Century Schoolbook" panose="02040604050505020304" pitchFamily="18" charset="0"/>
              </a:rPr>
              <a:t>oogle</a:t>
            </a:r>
          </a:p>
          <a:p>
            <a:pPr marL="84138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To give an investor a sense of whether the company is growing, stable, or deteriorating. Investors or traders make buying or selling decisions based on stock analysis information.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D194D0-F84D-494F-37A2-BE505A7A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7FA9230-BA43-F35E-8BE5-CB5B56D0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Literature Survey</a:t>
            </a: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84138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585956-4C47-046E-0DD1-508EF3521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0332"/>
              </p:ext>
            </p:extLst>
          </p:nvPr>
        </p:nvGraphicFramePr>
        <p:xfrm>
          <a:off x="483093" y="1543954"/>
          <a:ext cx="10906958" cy="456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01">
                  <a:extLst>
                    <a:ext uri="{9D8B030D-6E8A-4147-A177-3AD203B41FA5}">
                      <a16:colId xmlns:a16="http://schemas.microsoft.com/office/drawing/2014/main" val="838332598"/>
                    </a:ext>
                  </a:extLst>
                </a:gridCol>
                <a:gridCol w="3323577">
                  <a:extLst>
                    <a:ext uri="{9D8B030D-6E8A-4147-A177-3AD203B41FA5}">
                      <a16:colId xmlns:a16="http://schemas.microsoft.com/office/drawing/2014/main" val="3525614621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574835644"/>
                    </a:ext>
                  </a:extLst>
                </a:gridCol>
                <a:gridCol w="2726740">
                  <a:extLst>
                    <a:ext uri="{9D8B030D-6E8A-4147-A177-3AD203B41FA5}">
                      <a16:colId xmlns:a16="http://schemas.microsoft.com/office/drawing/2014/main" val="1721704871"/>
                    </a:ext>
                  </a:extLst>
                </a:gridCol>
              </a:tblGrid>
              <a:tr h="6754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78297"/>
                  </a:ext>
                </a:extLst>
              </a:tr>
              <a:tr h="178775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data-science-driven short-term analysis of Amazon, Apple, Google, and Microsoft Stocks.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Ekapure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Nuruddin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Jiruwala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Sohan Patnaik, Indranil </a:t>
                      </a:r>
                      <a:r>
                        <a:rPr lang="en-US" alt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SenGupta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implementation of a combination of technical analysis and machine/deep learning-based analysis to build a trend classification model.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5205"/>
                  </a:ext>
                </a:extLst>
              </a:tr>
              <a:tr h="2106219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historical analysis of sectors within the US Stock Market 1872-2013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D Bunn, Robert J Shiller.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paper, Construct a price, dividend, and earnings series for the Industrial sector, the Utilities sector, and the railroads sector from the beginning of 1870’s until the beginning of the primary sources.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27643"/>
                  </a:ext>
                </a:extLst>
              </a:tr>
            </a:tbl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D140BF-2119-26A2-4C46-3437D3A5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A7CBBB-ED0A-8B3F-2845-21729D84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E246-12D6-C69B-0F85-7B4A82FB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4566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LITERATURE SURVEY</a:t>
            </a:r>
            <a:endParaRPr lang="en-IN" dirty="0">
              <a:latin typeface="Century" panose="020406040505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AC60E0-5D23-7048-9803-635092D9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68504"/>
              </p:ext>
            </p:extLst>
          </p:nvPr>
        </p:nvGraphicFramePr>
        <p:xfrm>
          <a:off x="600721" y="1199209"/>
          <a:ext cx="10990557" cy="488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91">
                  <a:extLst>
                    <a:ext uri="{9D8B030D-6E8A-4147-A177-3AD203B41FA5}">
                      <a16:colId xmlns:a16="http://schemas.microsoft.com/office/drawing/2014/main" val="3980572170"/>
                    </a:ext>
                  </a:extLst>
                </a:gridCol>
                <a:gridCol w="2945267">
                  <a:extLst>
                    <a:ext uri="{9D8B030D-6E8A-4147-A177-3AD203B41FA5}">
                      <a16:colId xmlns:a16="http://schemas.microsoft.com/office/drawing/2014/main" val="741043255"/>
                    </a:ext>
                  </a:extLst>
                </a:gridCol>
                <a:gridCol w="3203482">
                  <a:extLst>
                    <a:ext uri="{9D8B030D-6E8A-4147-A177-3AD203B41FA5}">
                      <a16:colId xmlns:a16="http://schemas.microsoft.com/office/drawing/2014/main" val="3192343614"/>
                    </a:ext>
                  </a:extLst>
                </a:gridCol>
                <a:gridCol w="2751317">
                  <a:extLst>
                    <a:ext uri="{9D8B030D-6E8A-4147-A177-3AD203B41FA5}">
                      <a16:colId xmlns:a16="http://schemas.microsoft.com/office/drawing/2014/main" val="1061488266"/>
                    </a:ext>
                  </a:extLst>
                </a:gridCol>
              </a:tblGrid>
              <a:tr h="716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TITLE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PUBLICATION YEAR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AUTHOR/PUBLISHER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DESCRIPTION</a:t>
                      </a:r>
                      <a:endParaRPr lang="en-IN" sz="1800" dirty="0">
                        <a:latin typeface="Century Schoolbook" panose="020406040505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13706"/>
                  </a:ext>
                </a:extLst>
              </a:tr>
              <a:tr h="2139959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prediction of stock market indicators based on historical data and data from twitter sentiment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Porshnev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Ilya </a:t>
                      </a:r>
                      <a:r>
                        <a:rPr lang="en-US" alt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Redkin</a:t>
                      </a: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Alexey Shevchenko.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linguistic technologies and penetration of social media provide powerful possibilities to investigate </a:t>
                      </a:r>
                      <a:r>
                        <a:rPr lang="en-US" dirty="0" err="1"/>
                        <a:t>users’moods</a:t>
                      </a:r>
                      <a:r>
                        <a:rPr lang="en-US" dirty="0"/>
                        <a:t> and psychological states of people.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50287"/>
                  </a:ext>
                </a:extLst>
              </a:tr>
              <a:tr h="1883164">
                <a:tc>
                  <a:txBody>
                    <a:bodyPr/>
                    <a:lstStyle/>
                    <a:p>
                      <a:r>
                        <a:rPr lang="en-US" dirty="0"/>
                        <a:t>Python for Finance Cookbook: Over 50 recipes for applying modern python libraries to financial Data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Eryk </a:t>
                      </a:r>
                      <a:r>
                        <a:rPr lang="en-US" dirty="0" err="1"/>
                        <a:t>Lewinson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solves common and non-common financial problems using Python Libraries such as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, pandas and </a:t>
                      </a:r>
                      <a:r>
                        <a:rPr lang="en-IN" dirty="0" err="1"/>
                        <a:t>Scipy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298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8A53-833F-07CB-210E-847101A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7273BCB-A185-D4D7-58B2-DEC7CD02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C64FBC-EE78-7B5A-6E87-D88A6FE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4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4C3-815E-CCB7-A70A-AE9B1D88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EXISTING SYSTEM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4F8-0636-D414-F6DC-5FC02DAA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455938"/>
            <a:ext cx="10821140" cy="4721025"/>
          </a:xfrm>
        </p:spPr>
        <p:txBody>
          <a:bodyPr>
            <a:normAutofit fontScale="92500"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 most common form of ANN in use for stock market prediction is the feed forward network utilizing the backward propagation of errors algorithm to update the network weights.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These networks are commonly referred to as backpropagation networks.</a:t>
            </a: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IN" b="1" dirty="0">
                <a:latin typeface="Century Schoolbook" panose="02040604050505020304" pitchFamily="18" charset="0"/>
              </a:rPr>
              <a:t>Drawbacks / Pitfalls of the Existing system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Expected Outcome cannot be guaranteed as it is based upon peoples sentiment Analysis.</a:t>
            </a:r>
          </a:p>
          <a:p>
            <a:pPr marL="541338" indent="-457200"/>
            <a:r>
              <a:rPr lang="en-IN" dirty="0">
                <a:latin typeface="Century Schoolbook" panose="02040604050505020304" pitchFamily="18" charset="0"/>
              </a:rPr>
              <a:t>Risk refers to the possibility of the actual return varying from the expected return.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4110-0E7C-BBAF-BDFA-810E2B8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53A287-3E93-A350-0E10-83ABD6FF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C74625-DE12-224D-305D-3A2D2534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C2A-2CAA-4946-9177-9713EC4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11906"/>
            <a:ext cx="10515600" cy="844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364-5F99-40F7-B810-6AA151CD4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56603"/>
            <a:ext cx="10515600" cy="5247249"/>
          </a:xfrm>
        </p:spPr>
        <p:txBody>
          <a:bodyPr>
            <a:normAutofit/>
          </a:bodyPr>
          <a:lstStyle/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Proposed method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Prediction methodologies fall into three broad categories which can overlap. They are fundamental Analysis, Technical Analysis and technological methods</a:t>
            </a:r>
          </a:p>
          <a:p>
            <a:pPr marL="541338" indent="-457200"/>
            <a:r>
              <a:rPr lang="en-US" dirty="0">
                <a:latin typeface="Cambria" pitchFamily="18" charset="0"/>
              </a:rPr>
              <a:t>Involve analyzing historical data to predict the likelihood of a future event occurring or forecast future performance.</a:t>
            </a:r>
          </a:p>
          <a:p>
            <a:pPr marL="84138" indent="0">
              <a:buNone/>
            </a:pPr>
            <a:endParaRPr lang="en-US" dirty="0">
              <a:latin typeface="Cambria" pitchFamily="18" charset="0"/>
            </a:endParaRPr>
          </a:p>
          <a:p>
            <a:pPr marL="534988" indent="-450850">
              <a:buFont typeface="Wingdings" panose="05000000000000000000" pitchFamily="2" charset="2"/>
              <a:buChar char="Ø"/>
            </a:pPr>
            <a:r>
              <a:rPr lang="en-US" b="1" dirty="0">
                <a:latin typeface="Cambria" pitchFamily="18" charset="0"/>
              </a:rPr>
              <a:t>Advantages over existing method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Gives a Better idea about Entry and Exit Points.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Applying the correct stock market prediction methods helps to know better about entry and exit points.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EE4A-4BB9-4AFC-B436-A8B7FE63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168" y="6380969"/>
            <a:ext cx="556847" cy="365125"/>
          </a:xfrm>
        </p:spPr>
        <p:txBody>
          <a:bodyPr/>
          <a:lstStyle/>
          <a:p>
            <a:fld id="{370E2DBF-622E-4774-BABA-0B90A061301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9F7EBF-6039-BE5F-1743-DCF5BFE1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3" y="6386513"/>
            <a:ext cx="1328737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EFCCBB-CD21-B035-ED37-5E32102D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4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C15-104D-8FD8-B886-3CA0BA9C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Module-2 Screenshots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ED97-6DB1-C89A-364A-D1AEA1D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693DAE7-9E7E-5E9D-B3A8-655E50A90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46" y="1825625"/>
            <a:ext cx="9042108" cy="4351338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13DA97-A7D3-C72B-EDA6-BB46E73D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6E3F41-9573-9F1F-A8F5-2FB49079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2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FC3-969C-A598-0844-0171181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DBF-622E-4774-BABA-0B90A0613018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E25D36-15A0-DD30-7791-B10A8F734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48982"/>
              </p:ext>
            </p:extLst>
          </p:nvPr>
        </p:nvGraphicFramePr>
        <p:xfrm>
          <a:off x="744270" y="3810398"/>
          <a:ext cx="2931060" cy="268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DEDF408-331C-DFAE-1B2A-C5FD5195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7" y="1106144"/>
            <a:ext cx="9560306" cy="4645711"/>
          </a:xfr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C93AEE-00A4-D63A-C09C-DBFFBF4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N" sz="1600" dirty="0"/>
              <a:t>06-05-2023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4C17E9-6F89-18D1-FCAD-5B413412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720" y="6385755"/>
            <a:ext cx="6766560" cy="365125"/>
          </a:xfrm>
        </p:spPr>
        <p:txBody>
          <a:bodyPr/>
          <a:lstStyle/>
          <a:p>
            <a:r>
              <a:rPr lang="en-US" sz="1600" dirty="0"/>
              <a:t>Mini Project -  SECOND REVIEW                                                                                       Department of CSE, </a:t>
            </a:r>
            <a:r>
              <a:rPr lang="en-US" sz="1600" dirty="0" err="1"/>
              <a:t>KGiSL</a:t>
            </a:r>
            <a:r>
              <a:rPr lang="en-US" sz="1600" dirty="0"/>
              <a:t> Institute of Technology, Coimbatore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951</Words>
  <Application>Microsoft Office PowerPoint</Application>
  <PresentationFormat>Widescreen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Angsana New</vt:lpstr>
      <vt:lpstr>Arial</vt:lpstr>
      <vt:lpstr>Calibri</vt:lpstr>
      <vt:lpstr>Calibri Light</vt:lpstr>
      <vt:lpstr>Cambria</vt:lpstr>
      <vt:lpstr>Century</vt:lpstr>
      <vt:lpstr>Century Schoolbook</vt:lpstr>
      <vt:lpstr>Times New Roman</vt:lpstr>
      <vt:lpstr>Wingdings</vt:lpstr>
      <vt:lpstr>Office Theme</vt:lpstr>
      <vt:lpstr>Custom Design</vt:lpstr>
      <vt:lpstr>PowerPoint Presentation</vt:lpstr>
      <vt:lpstr>Agenda </vt:lpstr>
      <vt:lpstr>OBJECTIVE / abstract </vt:lpstr>
      <vt:lpstr>EXISTING SYSTEM  </vt:lpstr>
      <vt:lpstr>LITERATURE SURVEY</vt:lpstr>
      <vt:lpstr>EXISTING SYSTEM</vt:lpstr>
      <vt:lpstr>PROPOSED SYSTEM  </vt:lpstr>
      <vt:lpstr>Module-2 Screenshots</vt:lpstr>
      <vt:lpstr>PowerPoint Presentation</vt:lpstr>
      <vt:lpstr>PowerPoint Presentation</vt:lpstr>
      <vt:lpstr>PowerPoint Presentation</vt:lpstr>
      <vt:lpstr>PowerPoint Presentation</vt:lpstr>
      <vt:lpstr>EXPECTED OUTCOME  </vt:lpstr>
      <vt:lpstr>REFERENCE</vt:lpstr>
      <vt:lpstr>TIMELINE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Saswin Saminathan</cp:lastModifiedBy>
  <cp:revision>77</cp:revision>
  <dcterms:created xsi:type="dcterms:W3CDTF">2020-07-26T14:56:46Z</dcterms:created>
  <dcterms:modified xsi:type="dcterms:W3CDTF">2023-05-30T06:33:05Z</dcterms:modified>
</cp:coreProperties>
</file>