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6" r:id="rId4"/>
    <p:sldId id="288" r:id="rId5"/>
    <p:sldId id="289" r:id="rId6"/>
    <p:sldId id="295" r:id="rId7"/>
    <p:sldId id="300" r:id="rId8"/>
    <p:sldId id="290" r:id="rId9"/>
    <p:sldId id="301" r:id="rId10"/>
    <p:sldId id="294" r:id="rId11"/>
    <p:sldId id="291" r:id="rId12"/>
    <p:sldId id="292" r:id="rId13"/>
    <p:sldId id="29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win Saminathan" initials="SS" lastIdx="1" clrIdx="0">
    <p:extLst>
      <p:ext uri="{19B8F6BF-5375-455C-9EA6-DF929625EA0E}">
        <p15:presenceInfo xmlns:p15="http://schemas.microsoft.com/office/powerpoint/2012/main" userId="12b95b4ff69b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</a:t>
            </a:r>
            <a:r>
              <a:rPr lang="en-US" baseline="0" dirty="0"/>
              <a:t> ANALYSIS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E02-A94D-5F46C59736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4-4E02-A94D-5F46C59736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14-4E02-A94D-5F46C5973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26928"/>
        <c:axId val="1967311536"/>
      </c:barChart>
      <c:catAx>
        <c:axId val="8982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311536"/>
        <c:crosses val="autoZero"/>
        <c:auto val="1"/>
        <c:lblAlgn val="ctr"/>
        <c:lblOffset val="100"/>
        <c:noMultiLvlLbl val="0"/>
      </c:catAx>
      <c:valAx>
        <c:axId val="19673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2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8F-4EE6-9828-6DBCCEA233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8F-4EE6-9828-6DBCCEA233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8F-4EE6-9828-6DBCCEA233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8F-4EE6-9828-6DBCCEA233A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ED-4DD4-8638-AA0BE9DF4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VOLUME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9-42FC-A7F3-55609F2061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29-42FC-A7F3-55609F206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2144"/>
        <c:axId val="90576208"/>
      </c:areaChart>
      <c:dateAx>
        <c:axId val="42162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76208"/>
        <c:crosses val="autoZero"/>
        <c:auto val="1"/>
        <c:lblOffset val="100"/>
        <c:baseTimeUnit val="months"/>
      </c:dateAx>
      <c:valAx>
        <c:axId val="9057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2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SUM OF LOW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rPr>
            <a:t>SUM OF LOW</a:t>
          </a:r>
        </a:p>
      </cx:txPr>
    </cx:title>
    <cx:plotArea>
      <cx:plotAreaRegion>
        <cx:series layoutId="treemap" uniqueId="{A2ED66B6-E11B-4497-9DDF-03224F20CDC2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SUM OF HIGH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rPr>
            <a:t>SUM OF HIGH</a:t>
          </a:r>
        </a:p>
      </cx:txPr>
    </cx:title>
    <cx:plotArea>
      <cx:plotAreaRegion>
        <cx:series layoutId="boxWhisker" uniqueId="{0EED8025-8BA4-46A8-9991-5734A5B374E7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8A0C9F8-22D4-4C2C-9FD2-CD067E043DF2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3EA21818-D934-47AD-B99A-02366EE08E13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txData>
          <cx:v>CLOSE AND OPEN STOCK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rPr>
            <a:t>CLOSE AND OPEN STOCK</a:t>
          </a:r>
        </a:p>
      </cx:txPr>
    </cx:title>
    <cx:plotArea>
      <cx:plotAreaRegion>
        <cx:series layoutId="sunburst" uniqueId="{D1B6E9F9-581E-4350-AF98-3B6F1DB2622E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30-05-2023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3.xml"/><Relationship Id="rId3" Type="http://schemas.openxmlformats.org/officeDocument/2006/relationships/image" Target="../media/image4.png"/><Relationship Id="rId7" Type="http://schemas.openxmlformats.org/officeDocument/2006/relationships/chart" Target="../charts/chart3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2.xml"/><Relationship Id="rId4" Type="http://schemas.openxmlformats.org/officeDocument/2006/relationships/chart" Target="../charts/char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00</a:t>
            </a:r>
          </a:p>
          <a:p>
            <a:pPr algn="ctr"/>
            <a:r>
              <a:rPr lang="en-IN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STOCK </a:t>
            </a:r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MARKET ANALYSIS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(2001-2023)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711720104102.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Velvizhi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711720104082.  Saswin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711720104087.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Shivarithesh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Kumar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711720104066.  Rajesh Kannan G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Mentor: Mr.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Sureshkumar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Financial services company indicating how a particular company’s stock will perform in the coming quarter.</a:t>
            </a:r>
          </a:p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 Company’s financial and stock price should perform in the near-to-mid term.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Result in recommendations such as buy, sell, and hold for a stock.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Shubham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Ekapure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Nuruddin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Jiruwala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Sohan Patnaik, Indranil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2021, “A data-science-driven short-term analysis of Amazon, Apple, Google, and Microsoft Stocks”.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Oliver D Bunn, Robert J Shiller, “A historical analysis of sectors within the US Stock Market 1872-2013”, National Bureau of Economic Research, 2014.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[3]Alexander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Porshnev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Redkin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Alexey Shevchenko, “Machine Learning in prediction of stock market indicators based on historical data and data from twitter sentiment analysis”, 2013 IEEE 13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Data Mining Workshops, 440-444, 2013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AAA0C7-2079-8FC8-AD0C-4BE2D50D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4CDC962-4D12-8C21-5993-0566AB87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53B624-A9E0-B45B-FC42-EA7F170F9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9" y="1026367"/>
            <a:ext cx="9757484" cy="4951020"/>
          </a:xfrm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93D734-875A-4091-B4B5-03C7E0C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/>
              <a:t>01-04-2023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95086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 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 fontScale="92500" lnSpcReduction="10000"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This Stock Market Analysis involves comparing a company’s current financial statement to its financial statements in previous years. Here you could get stock details of these following companies ;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M</a:t>
            </a:r>
            <a:r>
              <a:rPr lang="en-IN" dirty="0">
                <a:latin typeface="Century Schoolbook" panose="02040604050505020304" pitchFamily="18" charset="0"/>
              </a:rPr>
              <a:t>icrosoft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pple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mazon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N</a:t>
            </a:r>
            <a:r>
              <a:rPr lang="en-IN" dirty="0">
                <a:latin typeface="Century Schoolbook" panose="02040604050505020304" pitchFamily="18" charset="0"/>
              </a:rPr>
              <a:t>etflix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G</a:t>
            </a:r>
            <a:r>
              <a:rPr lang="en-IN" dirty="0">
                <a:latin typeface="Century Schoolbook" panose="02040604050505020304" pitchFamily="18" charset="0"/>
              </a:rPr>
              <a:t>oogle</a:t>
            </a: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To give an investor a sense of whether the company is growing, stable, or deteriorating. Investors or traders make buying or selling decisions based on stock analysis information.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ZEROTH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585956-4C47-046E-0DD1-508EF352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017690"/>
              </p:ext>
            </p:extLst>
          </p:nvPr>
        </p:nvGraphicFramePr>
        <p:xfrm>
          <a:off x="874979" y="1432560"/>
          <a:ext cx="9705936" cy="482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367">
                  <a:extLst>
                    <a:ext uri="{9D8B030D-6E8A-4147-A177-3AD203B41FA5}">
                      <a16:colId xmlns:a16="http://schemas.microsoft.com/office/drawing/2014/main" val="838332598"/>
                    </a:ext>
                  </a:extLst>
                </a:gridCol>
                <a:gridCol w="2957601">
                  <a:extLst>
                    <a:ext uri="{9D8B030D-6E8A-4147-A177-3AD203B41FA5}">
                      <a16:colId xmlns:a16="http://schemas.microsoft.com/office/drawing/2014/main" val="3525614621"/>
                    </a:ext>
                  </a:extLst>
                </a:gridCol>
                <a:gridCol w="2426484">
                  <a:extLst>
                    <a:ext uri="{9D8B030D-6E8A-4147-A177-3AD203B41FA5}">
                      <a16:colId xmlns:a16="http://schemas.microsoft.com/office/drawing/2014/main" val="1574835644"/>
                    </a:ext>
                  </a:extLst>
                </a:gridCol>
                <a:gridCol w="2426484">
                  <a:extLst>
                    <a:ext uri="{9D8B030D-6E8A-4147-A177-3AD203B41FA5}">
                      <a16:colId xmlns:a16="http://schemas.microsoft.com/office/drawing/2014/main" val="1721704871"/>
                    </a:ext>
                  </a:extLst>
                </a:gridCol>
              </a:tblGrid>
              <a:tr h="5173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78297"/>
                  </a:ext>
                </a:extLst>
              </a:tr>
              <a:tr h="195861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data-science-driven short-term analysis of Amazon, Apple, Google, and Microsoft Stocks.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Ekapure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Nuruddin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Jiruwala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Sohan Patnaik, Indranil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SenGupta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implementation of a combination of technical analysis and machine/deep learning-based analysis to build a trend classification model.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5205"/>
                  </a:ext>
                </a:extLst>
              </a:tr>
              <a:tr h="2193654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historical analysis of sectors within the US Stock Market 1872-2013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D Bunn, Robert J Shiller.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paper, Construct a price, dividend, and earnings series for the Industrial sector, the Utilities sector, and the railroads sector from the beginning of 1870’s until the beginning of the primary sources.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E246-12D6-C69B-0F85-7B4A82FB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4566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LITERATURE SURVEY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AC60E0-5D23-7048-9803-635092D9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68504"/>
              </p:ext>
            </p:extLst>
          </p:nvPr>
        </p:nvGraphicFramePr>
        <p:xfrm>
          <a:off x="600721" y="1199209"/>
          <a:ext cx="10990557" cy="488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91">
                  <a:extLst>
                    <a:ext uri="{9D8B030D-6E8A-4147-A177-3AD203B41FA5}">
                      <a16:colId xmlns:a16="http://schemas.microsoft.com/office/drawing/2014/main" val="3980572170"/>
                    </a:ext>
                  </a:extLst>
                </a:gridCol>
                <a:gridCol w="2945267">
                  <a:extLst>
                    <a:ext uri="{9D8B030D-6E8A-4147-A177-3AD203B41FA5}">
                      <a16:colId xmlns:a16="http://schemas.microsoft.com/office/drawing/2014/main" val="741043255"/>
                    </a:ext>
                  </a:extLst>
                </a:gridCol>
                <a:gridCol w="3203482">
                  <a:extLst>
                    <a:ext uri="{9D8B030D-6E8A-4147-A177-3AD203B41FA5}">
                      <a16:colId xmlns:a16="http://schemas.microsoft.com/office/drawing/2014/main" val="3192343614"/>
                    </a:ext>
                  </a:extLst>
                </a:gridCol>
                <a:gridCol w="2751317">
                  <a:extLst>
                    <a:ext uri="{9D8B030D-6E8A-4147-A177-3AD203B41FA5}">
                      <a16:colId xmlns:a16="http://schemas.microsoft.com/office/drawing/2014/main" val="1061488266"/>
                    </a:ext>
                  </a:extLst>
                </a:gridCol>
              </a:tblGrid>
              <a:tr h="71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13706"/>
                  </a:ext>
                </a:extLst>
              </a:tr>
              <a:tr h="2139959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prediction of stock market indicators based on historical data and data from twitter sentiment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Porshnev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Ilya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Redkin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Alexey Shevchenko.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linguistic technologies and penetration of social media provide powerful possibilities to investigate </a:t>
                      </a:r>
                      <a:r>
                        <a:rPr lang="en-US" dirty="0" err="1"/>
                        <a:t>users’moods</a:t>
                      </a:r>
                      <a:r>
                        <a:rPr lang="en-US" dirty="0"/>
                        <a:t> and psychological states of people.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50287"/>
                  </a:ext>
                </a:extLst>
              </a:tr>
              <a:tr h="1883164">
                <a:tc>
                  <a:txBody>
                    <a:bodyPr/>
                    <a:lstStyle/>
                    <a:p>
                      <a:r>
                        <a:rPr lang="en-US" dirty="0"/>
                        <a:t>Python for Finance Cookbook: Over 50 recipes for applying modern python libraries to financial Data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Eryk </a:t>
                      </a:r>
                      <a:r>
                        <a:rPr lang="en-US" dirty="0" err="1"/>
                        <a:t>Lewinson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solves common and non-common financial problems using Python Libraries such as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 and </a:t>
                      </a:r>
                      <a:r>
                        <a:rPr lang="en-IN" dirty="0" err="1"/>
                        <a:t>Scipy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298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035A-26C8-6298-9846-B29FEBA7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A53-833F-07CB-210E-847101A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B620E91-1072-716E-A128-DF76B5FFE50E}"/>
              </a:ext>
            </a:extLst>
          </p:cNvPr>
          <p:cNvSpPr txBox="1">
            <a:spLocks/>
          </p:cNvSpPr>
          <p:nvPr/>
        </p:nvSpPr>
        <p:spPr>
          <a:xfrm>
            <a:off x="303628" y="6385756"/>
            <a:ext cx="1328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314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4C3-815E-CCB7-A70A-AE9B1D8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4F8-0636-D414-F6DC-5FC02DAA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455938"/>
            <a:ext cx="10821140" cy="4721025"/>
          </a:xfrm>
        </p:spPr>
        <p:txBody>
          <a:bodyPr>
            <a:normAutofit fontScale="92500"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 most common form of ANN in use for stock market prediction is the feed forward network utilizing the backward propagation of errors algorithm to update the network weights.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These networks are commonly referred to as backpropagation networks.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b="1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Expected Outcome cannot be guaranteed as it is based upon peoples sentiment Analysis.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Risk refers to the possibility of the actual return varying from the expected return.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3261-3B0D-BD8E-10B6-417279DA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4110-0E7C-BBAF-BDFA-810E2B8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ED36F7E-C1D1-60A4-9D4E-07BA9BC3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894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Proposed method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Prediction methodologies fall into three broad categories which can overlap. They are fundamental Analysis, Technical Analysis and technological methods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Involve analyzing historical data to predict the likelihood of a future event occurring or forecast future performance.</a:t>
            </a:r>
          </a:p>
          <a:p>
            <a:pPr marL="84138" indent="0">
              <a:buNone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Advantages over existing method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Gives a Better idea about Entry and Exit Points.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Applying the correct stock market prediction methods helps to know better about entry and exit points.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84C937-31CD-3B89-F630-78AB51FB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C15-104D-8FD8-B886-3CA0BA9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DDD290-F0DF-1605-3859-887D40A68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21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CB17-8058-B789-B281-A6ED4DD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D97-6DB1-C89A-364A-D1AEA1D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B25FACB-7755-C3B7-8D37-AD783F37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366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0E5D-5E67-F373-3CE7-B6FFFA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618A-71F0-FEDF-19DE-CA7CC334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FC3-969C-A598-0844-0171181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ontent Placeholder 24">
                <a:extLst>
                  <a:ext uri="{FF2B5EF4-FFF2-40B4-BE49-F238E27FC236}">
                    <a16:creationId xmlns:a16="http://schemas.microsoft.com/office/drawing/2014/main" id="{DD80BF2D-60A1-3B96-50F4-59A0C827C2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4036394"/>
                  </p:ext>
                </p:extLst>
              </p:nvPr>
            </p:nvGraphicFramePr>
            <p:xfrm>
              <a:off x="527482" y="1419214"/>
              <a:ext cx="3636093" cy="25421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5" name="Content Placeholder 24">
                <a:extLst>
                  <a:ext uri="{FF2B5EF4-FFF2-40B4-BE49-F238E27FC236}">
                    <a16:creationId xmlns:a16="http://schemas.microsoft.com/office/drawing/2014/main" id="{DD80BF2D-60A1-3B96-50F4-59A0C827C2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482" y="1419214"/>
                <a:ext cx="3636093" cy="25421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E25D36-15A0-DD30-7791-B10A8F734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48982"/>
              </p:ext>
            </p:extLst>
          </p:nvPr>
        </p:nvGraphicFramePr>
        <p:xfrm>
          <a:off x="744270" y="3810398"/>
          <a:ext cx="2931060" cy="268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E36C41C9-FDF0-8DB4-C3EA-E0FE1A43F9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46214454"/>
                  </p:ext>
                </p:extLst>
              </p:nvPr>
            </p:nvGraphicFramePr>
            <p:xfrm>
              <a:off x="4131403" y="2237488"/>
              <a:ext cx="3897024" cy="34478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E36C41C9-FDF0-8DB4-C3EA-E0FE1A43F9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1403" y="2237488"/>
                <a:ext cx="3897024" cy="344783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86F6635C-418A-DDF2-BCC1-9D8BD97B4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223027"/>
              </p:ext>
            </p:extLst>
          </p:nvPr>
        </p:nvGraphicFramePr>
        <p:xfrm>
          <a:off x="7935624" y="688515"/>
          <a:ext cx="4011961" cy="306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1" name="Chart 40">
                <a:extLst>
                  <a:ext uri="{FF2B5EF4-FFF2-40B4-BE49-F238E27FC236}">
                    <a16:creationId xmlns:a16="http://schemas.microsoft.com/office/drawing/2014/main" id="{8CEB683E-46E5-4444-6AFA-8991CAB7F6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5935555"/>
                  </p:ext>
                </p:extLst>
              </p:nvPr>
            </p:nvGraphicFramePr>
            <p:xfrm>
              <a:off x="7935624" y="3600696"/>
              <a:ext cx="4199384" cy="31207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41" name="Chart 40">
                <a:extLst>
                  <a:ext uri="{FF2B5EF4-FFF2-40B4-BE49-F238E27FC236}">
                    <a16:creationId xmlns:a16="http://schemas.microsoft.com/office/drawing/2014/main" id="{8CEB683E-46E5-4444-6AFA-8991CAB7F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5624" y="3600696"/>
                <a:ext cx="4199384" cy="312077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19F8A2E-51DA-F7B9-87D9-84D9CCE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853" y="6356350"/>
            <a:ext cx="2743200" cy="365125"/>
          </a:xfrm>
        </p:spPr>
        <p:txBody>
          <a:bodyPr/>
          <a:lstStyle/>
          <a:p>
            <a:r>
              <a:rPr lang="en-US" sz="1600" dirty="0"/>
              <a:t>01-04-2023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7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915</Words>
  <Application>Microsoft Office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Algerian</vt:lpstr>
      <vt:lpstr>Angsana New</vt:lpstr>
      <vt:lpstr>Arial</vt:lpstr>
      <vt:lpstr>Calibri</vt:lpstr>
      <vt:lpstr>Calibri Light</vt:lpstr>
      <vt:lpstr>Cambria</vt:lpstr>
      <vt:lpstr>Century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/ Abstract </vt:lpstr>
      <vt:lpstr>EXISTING SYSTEM  </vt:lpstr>
      <vt:lpstr>LITERATURE SURVEY</vt:lpstr>
      <vt:lpstr>EXISTING SYSTEM</vt:lpstr>
      <vt:lpstr>PROPOSED SYSTEM  </vt:lpstr>
      <vt:lpstr>ARCHITECTURAL DIAGRAM</vt:lpstr>
      <vt:lpstr>Architectural Diagram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Saswin Saminathan</cp:lastModifiedBy>
  <cp:revision>69</cp:revision>
  <dcterms:created xsi:type="dcterms:W3CDTF">2020-07-26T14:56:46Z</dcterms:created>
  <dcterms:modified xsi:type="dcterms:W3CDTF">2023-05-30T06:32:40Z</dcterms:modified>
</cp:coreProperties>
</file>