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6" r:id="rId4"/>
    <p:sldId id="288" r:id="rId5"/>
    <p:sldId id="289" r:id="rId6"/>
    <p:sldId id="295" r:id="rId7"/>
    <p:sldId id="300" r:id="rId8"/>
    <p:sldId id="290" r:id="rId9"/>
    <p:sldId id="301" r:id="rId10"/>
    <p:sldId id="294" r:id="rId11"/>
    <p:sldId id="302" r:id="rId12"/>
    <p:sldId id="303" r:id="rId13"/>
    <p:sldId id="291" r:id="rId14"/>
    <p:sldId id="292" r:id="rId15"/>
    <p:sldId id="29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win Saminathan" initials="SS" lastIdx="1" clrIdx="0">
    <p:extLst>
      <p:ext uri="{19B8F6BF-5375-455C-9EA6-DF929625EA0E}">
        <p15:presenceInfo xmlns:p15="http://schemas.microsoft.com/office/powerpoint/2012/main" userId="12b95b4ff69b6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30-05-2023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9CB94-56C8-4E50-B791-AF5FC8A106F4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356A8476-AF86-4EF3-90C4-7045D1755385}" type="datetime1">
              <a:rPr lang="en-IN" smtClean="0"/>
              <a:t>30-05-2023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C31-09C4-449A-90F6-AFB67BFACDFE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724D-F804-4FA0-89C2-97B227E2F16C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125-4ED3-4AF1-AAF7-EDE7215B06B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B9D-666E-451E-8868-66F3990B9A4B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B650-7516-4CEC-917D-DD847A84ED8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9E9B-7509-4B3C-A6A2-5DD01A09A344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FA1B-60FE-4583-984F-0F1650B5DE05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037-5EA4-4188-A5BF-C7E7BB76302E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B81-F49F-4301-8D87-A748EEA30226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42A9-267F-44CD-9877-EF60957D16BB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59C-1B5F-4633-9E92-0C3FA0120BD0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FCB-F0EB-46CB-8015-A584082D17F6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893-AF15-4FC7-BBF8-26E3C2456E82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AB4-CC5F-47CA-A374-3F2222B9F5E8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1B41-BD19-4B76-A0EA-C82105367900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1B-7C02-4645-A62F-0EB0E7A22FB3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F819-8475-4E87-9093-8B21664B9671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24BA-8A7E-42BE-8C2B-7ADCA5E90F68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0D1E-CB7D-4728-8C10-FB4512E177B9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600-49A6-46D0-A45E-91EB59866F2D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0E7E-91CD-479D-BD37-7038CF0D6C27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4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- Project Phase Review # 01</a:t>
            </a:r>
          </a:p>
          <a:p>
            <a:pPr algn="ctr"/>
            <a:r>
              <a:rPr lang="en-IN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STOCK </a:t>
            </a:r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MARKET ANALYSIS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(2001-2023)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711720104102.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Velvizhi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711720104082.  Saswin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711720104087.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Shivarithesh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Kumar M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711720104066.  Rajesh Kannan G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Mentor: Mr.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Sureshkumar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R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CD2F5B-E0DD-91C5-4015-79C9232B1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3" y="967208"/>
            <a:ext cx="9716840" cy="469647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6859-992E-E8AF-8527-66A9590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30C37D-EFBF-709C-A4DB-EF7299FA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590770-9A4D-22D5-8A14-4F26EC5F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1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4E2E6B-090B-FF51-07FB-9B625C51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5" y="957879"/>
            <a:ext cx="9991969" cy="480844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E4A5-A36A-0D87-1133-41949AB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9B7256-373F-1136-F584-0E61BCEC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68F581-FEBF-079B-7FC7-E278BD2D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Financial services company indicating how a particular company’s stock will perform in the coming quarter.</a:t>
            </a:r>
          </a:p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 Company’s financial and stock price should perform in the near-to-mid term.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Result in recommendations such as buy, sell, and hold for a stock.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1FD4BA4-47EC-858F-5120-60851987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Shubham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Ekapure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Nuruddin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Jiruwala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Sohan Patnaik, Indranil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2021, “A data-science-driven short-term analysis of Amazon, Apple, Google, and Microsoft Stocks”.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Oliver D Bunn, Robert J Shiller, “A historical analysis of sectors within the US Stock Market 1872-2013”, National Bureau of Economic Research, 2014.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[3]Alexander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Porshnev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Redkin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Alexey Shevchenko, “Machine Learning in prediction of stock market indicators based on historical data and data from twitter sentiment analysis”, 2013 IEEE 13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Data Mining Workshops, 440-444, 2013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B0D909-A4EF-DF0E-4F12-B83B8EB2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B978D80B-A282-42C8-9B00-3AB0B0182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984906"/>
            <a:ext cx="10030097" cy="5079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36" y="0"/>
            <a:ext cx="1116563" cy="117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8423603-B98F-26C5-E213-E173C4C4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9E2F2-E80E-B024-74FC-65D250043B6F}"/>
              </a:ext>
            </a:extLst>
          </p:cNvPr>
          <p:cNvSpPr txBox="1"/>
          <p:nvPr/>
        </p:nvSpPr>
        <p:spPr>
          <a:xfrm>
            <a:off x="10115938" y="1078598"/>
            <a:ext cx="46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55085-C449-7A08-D44F-E3464DAD73A2}"/>
              </a:ext>
            </a:extLst>
          </p:cNvPr>
          <p:cNvSpPr txBox="1"/>
          <p:nvPr/>
        </p:nvSpPr>
        <p:spPr>
          <a:xfrm>
            <a:off x="3487009" y="1078597"/>
            <a:ext cx="46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611C0-7231-09E8-3F66-61174A80F996}"/>
              </a:ext>
            </a:extLst>
          </p:cNvPr>
          <p:cNvSpPr txBox="1"/>
          <p:nvPr/>
        </p:nvSpPr>
        <p:spPr>
          <a:xfrm>
            <a:off x="7906295" y="1078598"/>
            <a:ext cx="46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AC228-2DC7-87F4-B028-1FE5A4492CC6}"/>
              </a:ext>
            </a:extLst>
          </p:cNvPr>
          <p:cNvSpPr txBox="1"/>
          <p:nvPr/>
        </p:nvSpPr>
        <p:spPr>
          <a:xfrm>
            <a:off x="5696652" y="1078599"/>
            <a:ext cx="46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0FC54F-6A78-6AE6-B11D-3276990B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404418"/>
            <a:ext cx="1328224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/ 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 fontScale="92500" lnSpcReduction="10000"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This Stock Market Analysis involves comparing a company’s current financial statement to its financial statements in previous years. Here you could get stock details of these following companies ;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M</a:t>
            </a:r>
            <a:r>
              <a:rPr lang="en-IN" dirty="0">
                <a:latin typeface="Century Schoolbook" panose="02040604050505020304" pitchFamily="18" charset="0"/>
              </a:rPr>
              <a:t>icrosoft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pple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mazon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N</a:t>
            </a:r>
            <a:r>
              <a:rPr lang="en-IN" dirty="0">
                <a:latin typeface="Century Schoolbook" panose="02040604050505020304" pitchFamily="18" charset="0"/>
              </a:rPr>
              <a:t>etflix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G</a:t>
            </a:r>
            <a:r>
              <a:rPr lang="en-IN" dirty="0">
                <a:latin typeface="Century Schoolbook" panose="02040604050505020304" pitchFamily="18" charset="0"/>
              </a:rPr>
              <a:t>oogle</a:t>
            </a: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To give an investor a sense of whether the company is growing, stable, or deteriorating. Investors or traders make buying or selling decisions based on stock analysis information.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EA98AD-17B8-9485-7ED8-4D17154B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Literature Survey</a:t>
            </a: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585956-4C47-046E-0DD1-508EF352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908502"/>
              </p:ext>
            </p:extLst>
          </p:nvPr>
        </p:nvGraphicFramePr>
        <p:xfrm>
          <a:off x="483093" y="1543954"/>
          <a:ext cx="10906958" cy="456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01">
                  <a:extLst>
                    <a:ext uri="{9D8B030D-6E8A-4147-A177-3AD203B41FA5}">
                      <a16:colId xmlns:a16="http://schemas.microsoft.com/office/drawing/2014/main" val="838332598"/>
                    </a:ext>
                  </a:extLst>
                </a:gridCol>
                <a:gridCol w="3323577">
                  <a:extLst>
                    <a:ext uri="{9D8B030D-6E8A-4147-A177-3AD203B41FA5}">
                      <a16:colId xmlns:a16="http://schemas.microsoft.com/office/drawing/2014/main" val="3525614621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574835644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721704871"/>
                    </a:ext>
                  </a:extLst>
                </a:gridCol>
              </a:tblGrid>
              <a:tr h="6754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78297"/>
                  </a:ext>
                </a:extLst>
              </a:tr>
              <a:tr h="178775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data-science-driven short-term analysis of Amazon, Apple, Google, and Microsoft Stocks.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Ekapure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Nuruddin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Jiruwala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Sohan Patnaik, Indranil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SenGupta</a:t>
                      </a: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paper, implementation of a combination of technical analysis and machine/deep learning-based analysis to build a trend classification model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5205"/>
                  </a:ext>
                </a:extLst>
              </a:tr>
              <a:tr h="210621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historical analysis of sectors within the US Stock Market 1872-2013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 D Bunn, Robert J Shiller.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paper, Construct a price, dividend, and earnings series for the Industrial sector, the Utilities sector, and the railroads sector from the beginning of 1870’s until the beginning of the primary sources.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7643"/>
                  </a:ext>
                </a:extLst>
              </a:tr>
            </a:tbl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7EE27E-8F61-101D-752F-9A4E7420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E246-12D6-C69B-0F85-7B4A82FB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4566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LITERATURE SURVEY</a:t>
            </a:r>
            <a:endParaRPr lang="en-IN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AC60E0-5D23-7048-9803-635092D91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010"/>
              </p:ext>
            </p:extLst>
          </p:nvPr>
        </p:nvGraphicFramePr>
        <p:xfrm>
          <a:off x="600721" y="1199209"/>
          <a:ext cx="10990557" cy="473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91">
                  <a:extLst>
                    <a:ext uri="{9D8B030D-6E8A-4147-A177-3AD203B41FA5}">
                      <a16:colId xmlns:a16="http://schemas.microsoft.com/office/drawing/2014/main" val="3980572170"/>
                    </a:ext>
                  </a:extLst>
                </a:gridCol>
                <a:gridCol w="2945267">
                  <a:extLst>
                    <a:ext uri="{9D8B030D-6E8A-4147-A177-3AD203B41FA5}">
                      <a16:colId xmlns:a16="http://schemas.microsoft.com/office/drawing/2014/main" val="741043255"/>
                    </a:ext>
                  </a:extLst>
                </a:gridCol>
                <a:gridCol w="3203482">
                  <a:extLst>
                    <a:ext uri="{9D8B030D-6E8A-4147-A177-3AD203B41FA5}">
                      <a16:colId xmlns:a16="http://schemas.microsoft.com/office/drawing/2014/main" val="3192343614"/>
                    </a:ext>
                  </a:extLst>
                </a:gridCol>
                <a:gridCol w="2751317">
                  <a:extLst>
                    <a:ext uri="{9D8B030D-6E8A-4147-A177-3AD203B41FA5}">
                      <a16:colId xmlns:a16="http://schemas.microsoft.com/office/drawing/2014/main" val="1061488266"/>
                    </a:ext>
                  </a:extLst>
                </a:gridCol>
              </a:tblGrid>
              <a:tr h="71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13706"/>
                  </a:ext>
                </a:extLst>
              </a:tr>
              <a:tr h="213995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in prediction of stock market indicators based on historical data and data from twitter sentiment analysis.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Alexander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Porshnev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Ilya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Redkin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Alexey Shevchenko.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Development of linguistic technologies and penetration of social media provide powerful possibilities to investigate </a:t>
                      </a:r>
                      <a:r>
                        <a:rPr lang="en-US" sz="1600" dirty="0" err="1"/>
                        <a:t>users’moods</a:t>
                      </a:r>
                      <a:r>
                        <a:rPr lang="en-US" sz="1600" dirty="0"/>
                        <a:t> and psychological states of people.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50287"/>
                  </a:ext>
                </a:extLst>
              </a:tr>
              <a:tr h="1883164">
                <a:tc>
                  <a:txBody>
                    <a:bodyPr/>
                    <a:lstStyle/>
                    <a:p>
                      <a:r>
                        <a:rPr lang="en-US" sz="1600" dirty="0"/>
                        <a:t>Python for Finance Cookbook: Over 50 recipes for applying modern python libraries to financial Data Analysis.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Eryk </a:t>
                      </a:r>
                      <a:r>
                        <a:rPr lang="en-US" sz="1600" dirty="0" err="1"/>
                        <a:t>Lewinson</a:t>
                      </a:r>
                      <a:r>
                        <a:rPr lang="en-US" sz="1600" dirty="0"/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 solves common and non-common financial problems using Python Libraries such as </a:t>
                      </a:r>
                      <a:r>
                        <a:rPr lang="en-US" sz="1600" dirty="0" err="1"/>
                        <a:t>numpy</a:t>
                      </a:r>
                      <a:r>
                        <a:rPr lang="en-US" sz="1600" dirty="0"/>
                        <a:t>, pandas and </a:t>
                      </a:r>
                      <a:r>
                        <a:rPr lang="en-IN" sz="1600" dirty="0" err="1"/>
                        <a:t>Scipy</a:t>
                      </a:r>
                      <a:r>
                        <a:rPr lang="en-IN" sz="160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298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035A-26C8-6298-9846-B29FEBA7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1440" y="6211648"/>
            <a:ext cx="5581261" cy="365125"/>
          </a:xfrm>
        </p:spPr>
        <p:txBody>
          <a:bodyPr/>
          <a:lstStyle/>
          <a:p>
            <a:r>
              <a:rPr lang="en-US" sz="1600" dirty="0"/>
              <a:t>Min</a:t>
            </a:r>
            <a:r>
              <a:rPr lang="en-US" sz="2000" dirty="0"/>
              <a:t>i</a:t>
            </a:r>
            <a:r>
              <a:rPr lang="en-US" sz="1600" dirty="0"/>
              <a:t>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A53-833F-07CB-210E-847101A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F4898D-7F33-3DE7-A8A6-ECB3509F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8314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4C3-815E-CCB7-A70A-AE9B1D8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EXISTING SYSTEM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4F8-0636-D414-F6DC-5FC02DAA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455938"/>
            <a:ext cx="10821140" cy="4721025"/>
          </a:xfrm>
        </p:spPr>
        <p:txBody>
          <a:bodyPr>
            <a:normAutofit fontScale="92500"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 most common form of ANN in use for stock market prediction is the feed forward network utilizing the backward propagation of errors algorithm to update the network weights.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These networks are commonly referred to as backpropagation networks.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b="1" dirty="0">
                <a:latin typeface="Century Schoolbook" panose="02040604050505020304" pitchFamily="18" charset="0"/>
              </a:rPr>
              <a:t>Drawbacks / Pitfalls of the 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Expected Outcome cannot be guaranteed as it is based upon peoples sentiment Analysis.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Risk refers to the possibility of the actual return varying from the expected return.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4110-0E7C-BBAF-BDFA-810E2B8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F066ACE-9865-D1F8-5764-7A3BE0C5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9A60CC-3914-E615-2225-4D2A077E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1440" y="6211648"/>
            <a:ext cx="5581261" cy="365125"/>
          </a:xfrm>
        </p:spPr>
        <p:txBody>
          <a:bodyPr/>
          <a:lstStyle/>
          <a:p>
            <a:r>
              <a:rPr lang="en-US" sz="1600" dirty="0"/>
              <a:t>Min</a:t>
            </a:r>
            <a:r>
              <a:rPr lang="en-US" sz="2000" dirty="0"/>
              <a:t>i</a:t>
            </a:r>
            <a:r>
              <a:rPr lang="en-US" sz="1600" dirty="0"/>
              <a:t>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894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Proposed method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Prediction methodologies fall into three broad categories which can overlap. They are fundamental Analysis, Technical Analysis and technological methods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Involve analyzing historical data to predict the likelihood of a future event occurring or forecast future performance.</a:t>
            </a:r>
          </a:p>
          <a:p>
            <a:pPr marL="84138" indent="0">
              <a:buNone/>
            </a:pPr>
            <a:endParaRPr lang="en-US" dirty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Advantages over existing method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Gives a Better idea about Entry and Exit Points.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Applying the correct stock market prediction methods helps to know better about entry and exit points.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8E1266-2BB8-52F3-B2A5-45380405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BC15-104D-8FD8-B886-3CA0BA9C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Module-1 Screenshots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D97-6DB1-C89A-364A-D1AEA1D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B595AC9-0240-009F-4D89-C670311F7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8" y="1825625"/>
            <a:ext cx="8969084" cy="4351338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A142D34-A44A-A5DA-BE37-DE7A0A5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9B742A-9069-6254-717F-9855E1F4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6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FC3-969C-A598-0844-0171181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6E25D36-15A0-DD30-7791-B10A8F734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48982"/>
              </p:ext>
            </p:extLst>
          </p:nvPr>
        </p:nvGraphicFramePr>
        <p:xfrm>
          <a:off x="744270" y="3810398"/>
          <a:ext cx="2931060" cy="268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BEA4076C-207E-9A2F-A5BD-B163CBE3C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03" y="939217"/>
            <a:ext cx="9699134" cy="4677812"/>
          </a:xfr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814484-98EB-BB61-24D6-7429A3CE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29-04-2023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6D3E2E-2681-92EE-41CF-7CEFF333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FIRST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938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Angsana New</vt:lpstr>
      <vt:lpstr>Arial</vt:lpstr>
      <vt:lpstr>Calibri</vt:lpstr>
      <vt:lpstr>Calibri Light</vt:lpstr>
      <vt:lpstr>Cambria</vt:lpstr>
      <vt:lpstr>Century</vt:lpstr>
      <vt:lpstr>Century Schoolbook</vt:lpstr>
      <vt:lpstr>Times New Roman</vt:lpstr>
      <vt:lpstr>Wingdings</vt:lpstr>
      <vt:lpstr>Office Theme</vt:lpstr>
      <vt:lpstr>Custom Design</vt:lpstr>
      <vt:lpstr>PowerPoint Presentation</vt:lpstr>
      <vt:lpstr>Agenda </vt:lpstr>
      <vt:lpstr>OBJECTIVE / Abstract </vt:lpstr>
      <vt:lpstr>EXISTING SYSTEM  </vt:lpstr>
      <vt:lpstr>LITERATURE SURVEY</vt:lpstr>
      <vt:lpstr>EXISTING SYSTEM</vt:lpstr>
      <vt:lpstr>PROPOSED SYSTEM  </vt:lpstr>
      <vt:lpstr>Module-1 Screenshots</vt:lpstr>
      <vt:lpstr>PowerPoint Presentation</vt:lpstr>
      <vt:lpstr>PowerPoint Presentation</vt:lpstr>
      <vt:lpstr>PowerPoint Presentation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Saswin Saminathan</cp:lastModifiedBy>
  <cp:revision>75</cp:revision>
  <dcterms:created xsi:type="dcterms:W3CDTF">2020-07-26T14:56:46Z</dcterms:created>
  <dcterms:modified xsi:type="dcterms:W3CDTF">2023-05-30T06:33:50Z</dcterms:modified>
</cp:coreProperties>
</file>