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146847062" r:id="rId11"/>
    <p:sldId id="2146847063" r:id="rId12"/>
    <p:sldId id="2146847064" r:id="rId13"/>
    <p:sldId id="267"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6" autoAdjust="0"/>
    <p:restoredTop sz="94660"/>
  </p:normalViewPr>
  <p:slideViewPr>
    <p:cSldViewPr snapToGrid="0">
      <p:cViewPr>
        <p:scale>
          <a:sx n="75" d="100"/>
          <a:sy n="75" d="100"/>
        </p:scale>
        <p:origin x="120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platform.cloud.ibm.com/docs/content/wsj/autoai/overview.html" TargetMode="External"/><Relationship Id="rId7" Type="http://schemas.openxmlformats.org/officeDocument/2006/relationships/hyperlink" Target="https://www.kaggle.com/datasets/shivamb/machine-predictive-maintenance-classification" TargetMode="External"/><Relationship Id="rId2" Type="http://schemas.openxmlformats.org/officeDocument/2006/relationships/hyperlink" Target="https://www.ibm.com/cloud/watson-studio" TargetMode="External"/><Relationship Id="rId1" Type="http://schemas.openxmlformats.org/officeDocument/2006/relationships/slideLayout" Target="../slideLayouts/slideLayout2.xml"/><Relationship Id="rId6" Type="http://schemas.openxmlformats.org/officeDocument/2006/relationships/hyperlink" Target="https://cloud.ibm.com/apidocs/machine-learning" TargetMode="External"/><Relationship Id="rId5" Type="http://schemas.openxmlformats.org/officeDocument/2006/relationships/hyperlink" Target="https://dataplatform.cloud.ibm.com/docs/content/wsj/predictive-modeler/predictive-modeler-deploy.html" TargetMode="External"/><Relationship Id="rId4" Type="http://schemas.openxmlformats.org/officeDocument/2006/relationships/hyperlink" Target="https://dataplatform.cloud.ibm.com/docs/content/wsj/analyze-data/autoai-create-experiment.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530636" y="4289380"/>
            <a:ext cx="11114287" cy="707886"/>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Visalakshi V - College of Engineering Guindy – Department of Manufacturing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04213" y="1232452"/>
            <a:ext cx="4393467" cy="5273194"/>
          </a:xfrm>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pic>
        <p:nvPicPr>
          <p:cNvPr id="7" name="Picture 6">
            <a:extLst>
              <a:ext uri="{FF2B5EF4-FFF2-40B4-BE49-F238E27FC236}">
                <a16:creationId xmlns:a16="http://schemas.microsoft.com/office/drawing/2014/main" id="{C6CFD45D-FE04-195F-7CD8-FA6A739AE59B}"/>
              </a:ext>
            </a:extLst>
          </p:cNvPr>
          <p:cNvPicPr>
            <a:picLocks noChangeAspect="1"/>
          </p:cNvPicPr>
          <p:nvPr/>
        </p:nvPicPr>
        <p:blipFill>
          <a:blip r:embed="rId2"/>
          <a:stretch>
            <a:fillRect/>
          </a:stretch>
        </p:blipFill>
        <p:spPr>
          <a:xfrm>
            <a:off x="4797680" y="578337"/>
            <a:ext cx="7339612" cy="3032737"/>
          </a:xfrm>
          <a:prstGeom prst="rect">
            <a:avLst/>
          </a:prstGeom>
        </p:spPr>
      </p:pic>
      <p:pic>
        <p:nvPicPr>
          <p:cNvPr id="9" name="Picture 8">
            <a:extLst>
              <a:ext uri="{FF2B5EF4-FFF2-40B4-BE49-F238E27FC236}">
                <a16:creationId xmlns:a16="http://schemas.microsoft.com/office/drawing/2014/main" id="{C807A79D-0A12-27E6-60FA-DD1CB49D4E9A}"/>
              </a:ext>
            </a:extLst>
          </p:cNvPr>
          <p:cNvPicPr>
            <a:picLocks noChangeAspect="1"/>
          </p:cNvPicPr>
          <p:nvPr/>
        </p:nvPicPr>
        <p:blipFill>
          <a:blip r:embed="rId3"/>
          <a:srcRect l="370" r="-1"/>
          <a:stretch>
            <a:fillRect/>
          </a:stretch>
        </p:blipFill>
        <p:spPr>
          <a:xfrm>
            <a:off x="4797680" y="3650157"/>
            <a:ext cx="7366966" cy="230045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endParaRPr lang="en-IN" sz="2000" dirty="0">
              <a:solidFill>
                <a:srgbClr val="0F0F0F"/>
              </a:solidFill>
              <a:latin typeface="Arial" panose="020B0604020202020204" pitchFamily="34" charset="0"/>
              <a:ea typeface="+mn-lt"/>
              <a:cs typeface="Arial" panose="020B0604020202020204" pitchFamily="34" charset="0"/>
            </a:endParaRPr>
          </a:p>
          <a:p>
            <a:pPr marL="305435" indent="-305435"/>
            <a:r>
              <a:rPr lang="en-IN" sz="2000" dirty="0">
                <a:solidFill>
                  <a:srgbClr val="0F0F0F"/>
                </a:solidFill>
                <a:latin typeface="Arial" panose="020B0604020202020204" pitchFamily="34" charset="0"/>
                <a:ea typeface="+mn-lt"/>
                <a:cs typeface="Arial" panose="020B0604020202020204" pitchFamily="34" charset="0"/>
              </a:rPr>
              <a:t>Machine Failures like tool wear, power failure, overstrain failure, and random failures are predicted accurately using this Predictive Maintenance Machine Learning model developed using IBM </a:t>
            </a:r>
            <a:r>
              <a:rPr lang="en-IN" sz="2000" dirty="0" err="1">
                <a:solidFill>
                  <a:srgbClr val="0F0F0F"/>
                </a:solidFill>
                <a:latin typeface="Arial" panose="020B0604020202020204" pitchFamily="34" charset="0"/>
                <a:ea typeface="+mn-lt"/>
                <a:cs typeface="Arial" panose="020B0604020202020204" pitchFamily="34" charset="0"/>
              </a:rPr>
              <a:t>AutoAI</a:t>
            </a:r>
            <a:r>
              <a:rPr lang="en-IN" sz="2000" dirty="0">
                <a:solidFill>
                  <a:srgbClr val="0F0F0F"/>
                </a:solidFill>
                <a:latin typeface="Arial" panose="020B0604020202020204" pitchFamily="34" charset="0"/>
                <a:ea typeface="+mn-lt"/>
                <a:cs typeface="Arial" panose="020B0604020202020204" pitchFamily="34" charset="0"/>
              </a:rPr>
              <a:t> services. Challenges encountered during the implementation of this project were proper formatting of the input data, selecting the most accurate Machine learning algorithm and API configuration </a:t>
            </a:r>
            <a:r>
              <a:rPr lang="en-US" sz="2000" dirty="0">
                <a:solidFill>
                  <a:srgbClr val="0F0F0F"/>
                </a:solidFill>
                <a:latin typeface="Arial" panose="020B0604020202020204" pitchFamily="34" charset="0"/>
                <a:ea typeface="+mn-lt"/>
                <a:cs typeface="Arial" panose="020B0604020202020204" pitchFamily="34" charset="0"/>
              </a:rPr>
              <a:t>errors. These challenges were overcome to produce a precise predictive maintenance model.</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1800" dirty="0">
                <a:latin typeface="Arial" panose="020B0604020202020204" pitchFamily="34" charset="0"/>
                <a:ea typeface="+mn-lt"/>
                <a:cs typeface="Arial" panose="020B0604020202020204" pitchFamily="34" charset="0"/>
              </a:rPr>
              <a:t>Advancements in Artificial intelligence can be integrated with Internet of things (IoT), Edge computing, Cloud computing, </a:t>
            </a:r>
            <a:r>
              <a:rPr lang="en-US" sz="1800" dirty="0">
                <a:latin typeface="Arial" panose="020B0604020202020204" pitchFamily="34" charset="0"/>
                <a:cs typeface="Arial" panose="020B0604020202020204" pitchFamily="34" charset="0"/>
              </a:rPr>
              <a:t>Computerized Maintenance Management System (CMMS), </a:t>
            </a:r>
            <a:r>
              <a:rPr lang="en-IN" sz="1800" dirty="0">
                <a:latin typeface="Arial" panose="020B0604020202020204" pitchFamily="34" charset="0"/>
                <a:cs typeface="Arial" panose="020B0604020202020204" pitchFamily="34" charset="0"/>
              </a:rPr>
              <a:t>Human-Machine Interfaces (HMI)</a:t>
            </a:r>
            <a:r>
              <a:rPr lang="en-US" sz="1800" dirty="0">
                <a:latin typeface="Arial" panose="020B0604020202020204" pitchFamily="34" charset="0"/>
                <a:ea typeface="+mn-lt"/>
                <a:cs typeface="Arial" panose="020B0604020202020204" pitchFamily="34" charset="0"/>
              </a:rPr>
              <a:t> and </a:t>
            </a:r>
            <a:r>
              <a:rPr lang="en-IN" sz="1800" dirty="0">
                <a:latin typeface="Arial" panose="020B0604020202020204" pitchFamily="34" charset="0"/>
                <a:cs typeface="Arial" panose="020B0604020202020204" pitchFamily="34" charset="0"/>
              </a:rPr>
              <a:t>Automation Systems</a:t>
            </a:r>
            <a:r>
              <a:rPr lang="en-US" sz="1800" dirty="0">
                <a:latin typeface="Arial" panose="020B0604020202020204" pitchFamily="34" charset="0"/>
                <a:ea typeface="+mn-lt"/>
                <a:cs typeface="Arial" panose="020B0604020202020204" pitchFamily="34" charset="0"/>
              </a:rPr>
              <a:t> to actually perform the predictive maintenance in real time.</a:t>
            </a:r>
          </a:p>
          <a:p>
            <a:pPr marL="305435" indent="-305435"/>
            <a:r>
              <a:rPr lang="en-US" sz="1800" dirty="0">
                <a:latin typeface="Arial" panose="020B0604020202020204" pitchFamily="34" charset="0"/>
                <a:cs typeface="Arial" panose="020B0604020202020204" pitchFamily="34" charset="0"/>
              </a:rPr>
              <a:t>Prescriptive maintenance can be executed using machine data, Artificial intelligence, and Machine learning to predict equipment failures and recommend specific actions to prevent them. Instead of simply predicting when a failure might occur, it offers instructions on what maintenance tasks to perform and when, thus improving performance and minimizing downtime. </a:t>
            </a:r>
          </a:p>
          <a:p>
            <a:pPr marL="305435" indent="-305435"/>
            <a:endParaRPr lang="en-US" sz="18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Rectangle 2">
            <a:extLst>
              <a:ext uri="{FF2B5EF4-FFF2-40B4-BE49-F238E27FC236}">
                <a16:creationId xmlns:a16="http://schemas.microsoft.com/office/drawing/2014/main" id="{FC95F759-6AB9-B999-D959-E26A8071ABFD}"/>
              </a:ext>
            </a:extLst>
          </p:cNvPr>
          <p:cNvSpPr>
            <a:spLocks noChangeArrowheads="1"/>
          </p:cNvSpPr>
          <p:nvPr/>
        </p:nvSpPr>
        <p:spPr bwMode="auto">
          <a:xfrm rot="10800000" flipV="1">
            <a:off x="936792" y="1431558"/>
            <a:ext cx="954832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https://www.ibm.com/cloud/watson-studio</a:t>
            </a:r>
            <a:endParaRPr kumimoji="0" lang="en-US" altLang="en-US"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https://dataplatform.cloud.ibm.com/docs/content/wsj/autoai/overview.html</a:t>
            </a:r>
            <a:endParaRPr kumimoji="0" lang="en-US" altLang="en-US"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https://dataplatform.cloud.ibm.com/docs/content/wsj/analyze-data/autoai-create-experiment.html</a:t>
            </a:r>
            <a:endParaRPr kumimoji="0" lang="en-US" altLang="en-US"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https://dataplatform.cloud.ibm.com/docs/content/wsj/predictive-modeler/predictive-modeler-deploy.html</a:t>
            </a:r>
            <a:endParaRPr kumimoji="0" lang="en-US" altLang="en-US"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https://cloud.ibm.com/apidocs/machine-learning</a:t>
            </a:r>
            <a:endParaRPr kumimoji="0" lang="en-US" altLang="en-US"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lvl="0" eaLnBrk="0" fontAlgn="base" hangingPunct="0">
              <a:spcBef>
                <a:spcPct val="0"/>
              </a:spcBef>
              <a:spcAft>
                <a:spcPct val="0"/>
              </a:spcAft>
              <a:buFontTx/>
              <a:buChar char="•"/>
            </a:pPr>
            <a:r>
              <a:rPr lang="en-IN" dirty="0">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https://www.kaggle.com/datasets/shivamb/machine-predictive-maintenance-classification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CEE34D0A-A066-2BD8-2EAE-BA7C776C8AB0}"/>
              </a:ext>
            </a:extLst>
          </p:cNvPr>
          <p:cNvPicPr>
            <a:picLocks noChangeAspect="1"/>
          </p:cNvPicPr>
          <p:nvPr/>
        </p:nvPicPr>
        <p:blipFill>
          <a:blip r:embed="rId2"/>
          <a:stretch>
            <a:fillRect/>
          </a:stretch>
        </p:blipFill>
        <p:spPr>
          <a:xfrm>
            <a:off x="581192" y="1232452"/>
            <a:ext cx="7477008" cy="555130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43BC8807-AB09-D14A-DF83-D1BFC6A524D5}"/>
              </a:ext>
            </a:extLst>
          </p:cNvPr>
          <p:cNvPicPr>
            <a:picLocks noChangeAspect="1"/>
          </p:cNvPicPr>
          <p:nvPr/>
        </p:nvPicPr>
        <p:blipFill>
          <a:blip r:embed="rId2"/>
          <a:stretch>
            <a:fillRect/>
          </a:stretch>
        </p:blipFill>
        <p:spPr>
          <a:xfrm>
            <a:off x="581192" y="1232451"/>
            <a:ext cx="7447314" cy="5535671"/>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9650AD17-609E-B0CA-FC46-07499346CF88}"/>
              </a:ext>
            </a:extLst>
          </p:cNvPr>
          <p:cNvPicPr>
            <a:picLocks noChangeAspect="1"/>
          </p:cNvPicPr>
          <p:nvPr/>
        </p:nvPicPr>
        <p:blipFill>
          <a:blip r:embed="rId2"/>
          <a:stretch>
            <a:fillRect/>
          </a:stretch>
        </p:blipFill>
        <p:spPr>
          <a:xfrm>
            <a:off x="581191" y="1223613"/>
            <a:ext cx="8930131" cy="5522965"/>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2400" dirty="0">
                <a:solidFill>
                  <a:schemeClr val="tx1"/>
                </a:solidFill>
                <a:latin typeface="Arial" panose="020B0604020202020204" pitchFamily="34" charset="0"/>
                <a:ea typeface="+mn-lt"/>
                <a:cs typeface="Arial" panose="020B0604020202020204" pitchFamily="34" charset="0"/>
              </a:rPr>
              <a:t>Maintenance of Industrial Machines is crucial for a Manufacturing Company. Machine Failure can be predicted by certain parameters like tool wear, rotational speed, heat dissipation and torque. Machines can be fitted with sensors which collect data for these parameters. This sensor data must be analysed to identify patters that precede a failure. The crucial part is </a:t>
            </a:r>
            <a:r>
              <a:rPr lang="en-US" sz="2400" dirty="0">
                <a:solidFill>
                  <a:schemeClr val="tx1"/>
                </a:solidFill>
                <a:latin typeface="Arial" panose="020B0604020202020204" pitchFamily="34" charset="0"/>
                <a:cs typeface="Arial" panose="020B0604020202020204" pitchFamily="34" charset="0"/>
              </a:rPr>
              <a:t>to create a classification model that can predict the type of failure is (e.g., tool wear, heat dissipation, power failure)</a:t>
            </a:r>
            <a:r>
              <a:rPr lang="en-IN" sz="2400" dirty="0">
                <a:solidFill>
                  <a:schemeClr val="tx1"/>
                </a:solidFill>
                <a:latin typeface="Arial" panose="020B0604020202020204" pitchFamily="34" charset="0"/>
                <a:ea typeface="+mn-lt"/>
                <a:cs typeface="Arial" panose="020B0604020202020204" pitchFamily="34" charset="0"/>
              </a:rPr>
              <a:t>.</a:t>
            </a:r>
            <a:r>
              <a:rPr lang="en-US" sz="2400" dirty="0">
                <a:solidFill>
                  <a:schemeClr val="tx1"/>
                </a:solidFill>
                <a:latin typeface="Arial" panose="020B0604020202020204" pitchFamily="34" charset="0"/>
                <a:cs typeface="Arial" panose="020B0604020202020204" pitchFamily="34" charset="0"/>
              </a:rPr>
              <a:t> This will enable proactive maintenance, reducing downtime and operational costs.</a:t>
            </a:r>
            <a:endParaRPr lang="en-I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21109" y="1185698"/>
            <a:ext cx="11248103" cy="5563973"/>
          </a:xfrm>
        </p:spPr>
        <p:txBody>
          <a:bodyPr vert="horz" lIns="91440" tIns="45720" rIns="91440" bIns="45720" rtlCol="0" anchor="ctr">
            <a:noAutofit/>
          </a:bodyPr>
          <a:lstStyle/>
          <a:p>
            <a:pPr marL="305435" indent="-305435" algn="just"/>
            <a:endParaRPr lang="en-IN" sz="1200" dirty="0">
              <a:latin typeface="Arial" panose="020B0604020202020204" pitchFamily="34" charset="0"/>
              <a:cs typeface="Arial" panose="020B0604020202020204" pitchFamily="34" charset="0"/>
            </a:endParaRPr>
          </a:p>
          <a:p>
            <a:pPr marL="305435" indent="-305435" algn="just"/>
            <a:r>
              <a:rPr lang="en-IN" sz="1200" dirty="0">
                <a:latin typeface="Arial" panose="020B0604020202020204" pitchFamily="34" charset="0"/>
                <a:ea typeface="Calibri" panose="020F0502020204030204" pitchFamily="34" charset="0"/>
                <a:cs typeface="Arial" panose="020B0604020202020204" pitchFamily="34" charset="0"/>
              </a:rPr>
              <a:t>The proposed system aims to address the challenge of predicting machine failures to minimise unplanned downtimes and improve operational efficiency. This involves leveraging data analytics and machine learning techniques to forecast </a:t>
            </a:r>
            <a:r>
              <a:rPr lang="en-US" sz="1200" dirty="0">
                <a:latin typeface="Arial" panose="020B0604020202020204" pitchFamily="34" charset="0"/>
                <a:ea typeface="Calibri" panose="020F0502020204030204" pitchFamily="34" charset="0"/>
                <a:cs typeface="Arial" panose="020B0604020202020204" pitchFamily="34" charset="0"/>
              </a:rPr>
              <a:t>failure</a:t>
            </a:r>
            <a:r>
              <a:rPr lang="en-IN" sz="1200" dirty="0">
                <a:latin typeface="Arial" panose="020B0604020202020204" pitchFamily="34" charset="0"/>
                <a:ea typeface="Calibri" panose="020F0502020204030204" pitchFamily="34" charset="0"/>
                <a:cs typeface="Arial" panose="020B0604020202020204" pitchFamily="34" charset="0"/>
              </a:rPr>
              <a:t> patterns accurately. The solution will consist of the following components:</a:t>
            </a:r>
          </a:p>
          <a:p>
            <a:pPr marL="305435" indent="-305435" algn="just"/>
            <a:r>
              <a:rPr lang="en-IN" sz="1200" dirty="0">
                <a:latin typeface="Arial" panose="020B0604020202020204" pitchFamily="34" charset="0"/>
                <a:ea typeface="Calibri" panose="020F0502020204030204" pitchFamily="34" charset="0"/>
                <a:cs typeface="Arial" panose="020B0604020202020204" pitchFamily="34" charset="0"/>
              </a:rPr>
              <a:t>Data Collection:</a:t>
            </a:r>
          </a:p>
          <a:p>
            <a:pPr marL="629920" lvl="1" indent="-305435" algn="just"/>
            <a:r>
              <a:rPr lang="en-IN" sz="1200" dirty="0">
                <a:latin typeface="Arial" panose="020B0604020202020204" pitchFamily="34" charset="0"/>
                <a:ea typeface="Calibri" panose="020F0502020204030204" pitchFamily="34" charset="0"/>
                <a:cs typeface="Arial" panose="020B0604020202020204" pitchFamily="34" charset="0"/>
              </a:rPr>
              <a:t>Gather historical data on machine failures, including air temperature, process temperature, rotational speed, torque, tool wear and other relevant factors.</a:t>
            </a:r>
          </a:p>
          <a:p>
            <a:pPr marL="629920" lvl="1" indent="-305435" algn="just"/>
            <a:r>
              <a:rPr lang="en-IN" sz="1200" dirty="0">
                <a:latin typeface="Arial" panose="020B0604020202020204" pitchFamily="34" charset="0"/>
                <a:ea typeface="Calibri" panose="020F0502020204030204" pitchFamily="34" charset="0"/>
                <a:cs typeface="Arial" panose="020B0604020202020204" pitchFamily="34" charset="0"/>
              </a:rPr>
              <a:t>Utilize real-time data sources to enhance prediction accuracy.</a:t>
            </a:r>
          </a:p>
          <a:p>
            <a:pPr marL="305435" indent="-305435" algn="just"/>
            <a:r>
              <a:rPr lang="en-IN" sz="1200" dirty="0">
                <a:latin typeface="Arial" panose="020B0604020202020204" pitchFamily="34" charset="0"/>
                <a:ea typeface="Calibri" panose="020F0502020204030204" pitchFamily="34" charset="0"/>
                <a:cs typeface="Arial" panose="020B0604020202020204" pitchFamily="34" charset="0"/>
              </a:rPr>
              <a:t>Data Preprocessing:</a:t>
            </a:r>
          </a:p>
          <a:p>
            <a:pPr marL="629920" lvl="1" indent="-305435" algn="just"/>
            <a:r>
              <a:rPr lang="en-IN" sz="1200" dirty="0">
                <a:latin typeface="Arial" panose="020B0604020202020204" pitchFamily="34" charset="0"/>
                <a:ea typeface="Calibri" panose="020F0502020204030204" pitchFamily="34" charset="0"/>
                <a:cs typeface="Arial" panose="020B0604020202020204" pitchFamily="34" charset="0"/>
              </a:rPr>
              <a:t>Clean and preprocess the collected data to handle missing values, outliers, and inconsistencies.</a:t>
            </a:r>
          </a:p>
          <a:p>
            <a:pPr marL="629920" lvl="1" indent="-305435" algn="just"/>
            <a:r>
              <a:rPr lang="en-IN" sz="1200" dirty="0">
                <a:latin typeface="Arial" panose="020B0604020202020204" pitchFamily="34" charset="0"/>
                <a:ea typeface="Calibri" panose="020F0502020204030204" pitchFamily="34" charset="0"/>
                <a:cs typeface="Arial" panose="020B0604020202020204" pitchFamily="34" charset="0"/>
              </a:rPr>
              <a:t>Feature engineering to extract relevant features from the data that might cause machine failure.</a:t>
            </a:r>
          </a:p>
          <a:p>
            <a:pPr marL="305435" indent="-305435" algn="just"/>
            <a:r>
              <a:rPr lang="en-IN" sz="1200" dirty="0">
                <a:latin typeface="Arial" panose="020B0604020202020204" pitchFamily="34" charset="0"/>
                <a:ea typeface="Calibri" panose="020F0502020204030204" pitchFamily="34" charset="0"/>
                <a:cs typeface="Arial" panose="020B0604020202020204" pitchFamily="34" charset="0"/>
              </a:rPr>
              <a:t>Machine Learning Algorithm:</a:t>
            </a:r>
          </a:p>
          <a:p>
            <a:pPr marL="629920" lvl="1" indent="-305435" algn="just"/>
            <a:r>
              <a:rPr lang="en-IN" sz="1200" dirty="0">
                <a:latin typeface="Arial" panose="020B0604020202020204" pitchFamily="34" charset="0"/>
                <a:ea typeface="Calibri" panose="020F0502020204030204" pitchFamily="34" charset="0"/>
                <a:cs typeface="Arial" panose="020B0604020202020204" pitchFamily="34" charset="0"/>
              </a:rPr>
              <a:t>Implement a machine learning algorithm, either manually or IBM </a:t>
            </a:r>
            <a:r>
              <a:rPr lang="en-IN" sz="1200" dirty="0" err="1">
                <a:latin typeface="Arial" panose="020B0604020202020204" pitchFamily="34" charset="0"/>
                <a:ea typeface="Calibri" panose="020F0502020204030204" pitchFamily="34" charset="0"/>
                <a:cs typeface="Arial" panose="020B0604020202020204" pitchFamily="34" charset="0"/>
              </a:rPr>
              <a:t>AutoAI</a:t>
            </a:r>
            <a:r>
              <a:rPr lang="en-IN" sz="1200" dirty="0">
                <a:latin typeface="Arial" panose="020B0604020202020204" pitchFamily="34" charset="0"/>
                <a:ea typeface="Calibri" panose="020F0502020204030204" pitchFamily="34" charset="0"/>
                <a:cs typeface="Arial" panose="020B0604020202020204" pitchFamily="34" charset="0"/>
              </a:rPr>
              <a:t> (e.g. </a:t>
            </a:r>
            <a:r>
              <a:rPr lang="en-US" altLang="en-US" sz="1200" dirty="0">
                <a:solidFill>
                  <a:schemeClr val="tx1"/>
                </a:solidFill>
                <a:latin typeface="Arial" panose="020B0604020202020204" pitchFamily="34" charset="0"/>
                <a:ea typeface="Calibri" panose="020F0502020204030204" pitchFamily="34" charset="0"/>
                <a:cs typeface="Arial" panose="020B0604020202020204" pitchFamily="34" charset="0"/>
              </a:rPr>
              <a:t>Random Forest, </a:t>
            </a:r>
            <a:r>
              <a:rPr lang="en-US" altLang="en-US" sz="1200" dirty="0" err="1">
                <a:solidFill>
                  <a:schemeClr val="tx1"/>
                </a:solidFill>
                <a:latin typeface="Arial" panose="020B0604020202020204" pitchFamily="34" charset="0"/>
                <a:ea typeface="Calibri" panose="020F0502020204030204" pitchFamily="34" charset="0"/>
                <a:cs typeface="Arial" panose="020B0604020202020204" pitchFamily="34" charset="0"/>
              </a:rPr>
              <a:t>XGBoost</a:t>
            </a:r>
            <a:r>
              <a:rPr lang="en-US" altLang="en-US" sz="1200" dirty="0">
                <a:solidFill>
                  <a:schemeClr val="tx1"/>
                </a:solidFill>
                <a:latin typeface="Arial" panose="020B0604020202020204" pitchFamily="34" charset="0"/>
                <a:ea typeface="Calibri" panose="020F0502020204030204" pitchFamily="34" charset="0"/>
                <a:cs typeface="Arial" panose="020B0604020202020204" pitchFamily="34" charset="0"/>
              </a:rPr>
              <a:t>, Support Vector Machine (SVM)</a:t>
            </a:r>
            <a:r>
              <a:rPr lang="en-IN" sz="1200" dirty="0">
                <a:latin typeface="Arial" panose="020B0604020202020204" pitchFamily="34" charset="0"/>
                <a:ea typeface="Calibri" panose="020F0502020204030204" pitchFamily="34" charset="0"/>
                <a:cs typeface="Arial" panose="020B0604020202020204" pitchFamily="34" charset="0"/>
              </a:rPr>
              <a:t>), to predict machine failures based on historical patterns.</a:t>
            </a:r>
          </a:p>
          <a:p>
            <a:pPr marL="629920" lvl="1" indent="-305435" algn="just"/>
            <a:r>
              <a:rPr lang="en-IN" sz="1200" dirty="0">
                <a:latin typeface="Arial" panose="020B0604020202020204" pitchFamily="34" charset="0"/>
                <a:ea typeface="Calibri" panose="020F0502020204030204" pitchFamily="34" charset="0"/>
                <a:cs typeface="Arial" panose="020B0604020202020204" pitchFamily="34" charset="0"/>
              </a:rPr>
              <a:t>Train the model on labelled historical data.</a:t>
            </a:r>
          </a:p>
          <a:p>
            <a:pPr marL="305435" indent="-305435" algn="just"/>
            <a:r>
              <a:rPr lang="en-IN" sz="1200" dirty="0">
                <a:latin typeface="Arial" panose="020B0604020202020204" pitchFamily="34" charset="0"/>
                <a:ea typeface="Calibri" panose="020F0502020204030204" pitchFamily="34" charset="0"/>
                <a:cs typeface="Arial" panose="020B0604020202020204" pitchFamily="34" charset="0"/>
              </a:rPr>
              <a:t>Deployment:</a:t>
            </a:r>
          </a:p>
          <a:p>
            <a:pPr marL="629920" lvl="1" indent="-305435" algn="just"/>
            <a:r>
              <a:rPr lang="en-IN" sz="1200" dirty="0">
                <a:latin typeface="Arial" panose="020B0604020202020204" pitchFamily="34" charset="0"/>
                <a:ea typeface="Calibri" panose="020F0502020204030204" pitchFamily="34" charset="0"/>
                <a:cs typeface="Arial" panose="020B0604020202020204" pitchFamily="34" charset="0"/>
              </a:rPr>
              <a:t>Create a deployment space in IBM Watson Studio.</a:t>
            </a:r>
          </a:p>
          <a:p>
            <a:pPr marL="629920" lvl="1" indent="-305435" algn="just"/>
            <a:r>
              <a:rPr lang="en-IN" sz="1200" dirty="0">
                <a:latin typeface="Arial" panose="020B0604020202020204" pitchFamily="34" charset="0"/>
                <a:ea typeface="Calibri" panose="020F0502020204030204" pitchFamily="34" charset="0"/>
                <a:cs typeface="Arial" panose="020B0604020202020204" pitchFamily="34" charset="0"/>
              </a:rPr>
              <a:t>Deploy the most efficient ML algorithm on the deployment space created.</a:t>
            </a:r>
          </a:p>
          <a:p>
            <a:pPr marL="305435" indent="-305435" algn="just"/>
            <a:r>
              <a:rPr lang="en-IN" sz="1200" dirty="0">
                <a:latin typeface="Arial" panose="020B0604020202020204" pitchFamily="34" charset="0"/>
                <a:ea typeface="Calibri" panose="020F0502020204030204" pitchFamily="34" charset="0"/>
                <a:cs typeface="Arial" panose="020B0604020202020204" pitchFamily="34" charset="0"/>
              </a:rPr>
              <a:t>Evaluation:</a:t>
            </a:r>
          </a:p>
          <a:p>
            <a:pPr marL="629920" lvl="1" indent="-305435" algn="just"/>
            <a:r>
              <a:rPr lang="en-IN" sz="1200" dirty="0">
                <a:latin typeface="Arial" panose="020B0604020202020204" pitchFamily="34" charset="0"/>
                <a:ea typeface="Calibri" panose="020F0502020204030204" pitchFamily="34" charset="0"/>
                <a:cs typeface="Arial" panose="020B0604020202020204" pitchFamily="34" charset="0"/>
              </a:rPr>
              <a:t>Assess the model's performance using appropriate metrics such as Accuracy, Precision, Confusion matrix or other relevant metrics.</a:t>
            </a:r>
          </a:p>
          <a:p>
            <a:pPr marL="629920" lvl="1" indent="-305435" algn="just"/>
            <a:r>
              <a:rPr lang="en-IN" sz="1200" dirty="0">
                <a:latin typeface="Arial" panose="020B0604020202020204" pitchFamily="34" charset="0"/>
                <a:ea typeface="Calibri" panose="020F0502020204030204" pitchFamily="34" charset="0"/>
                <a:cs typeface="Arial" panose="020B0604020202020204" pitchFamily="34" charset="0"/>
              </a:rPr>
              <a:t>Fine-tune the model based on feedback and continuous monitoring of prediction accuracy.</a:t>
            </a:r>
          </a:p>
          <a:p>
            <a:pPr marL="629920" lvl="1" indent="-305435" algn="just"/>
            <a:r>
              <a:rPr lang="en-IN" sz="1200" dirty="0">
                <a:latin typeface="Arial" panose="020B0604020202020204" pitchFamily="34" charset="0"/>
                <a:ea typeface="Calibri" panose="020F0502020204030204" pitchFamily="34" charset="0"/>
                <a:cs typeface="Arial" panose="020B0604020202020204" pitchFamily="34" charset="0"/>
              </a:rPr>
              <a:t>Result: A reliable machine failure prediction is obtained, facilitating predictive maintenance.</a:t>
            </a:r>
          </a:p>
          <a:p>
            <a:pPr marL="0" indent="0" algn="just">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40046"/>
            <a:ext cx="11029615" cy="5228493"/>
          </a:xfrm>
        </p:spPr>
        <p:txBody>
          <a:bodyPr>
            <a:noAutofit/>
          </a:bodyPr>
          <a:lstStyle/>
          <a:p>
            <a:pPr marL="305435" indent="-305435" algn="just">
              <a:lnSpc>
                <a:spcPct val="100000"/>
              </a:lnSpc>
            </a:pPr>
            <a:r>
              <a:rPr lang="en-IN" sz="1200" b="1" u="sng" dirty="0">
                <a:solidFill>
                  <a:schemeClr val="tx1"/>
                </a:solidFill>
                <a:latin typeface="Arial" panose="020B0604020202020204" pitchFamily="34" charset="0"/>
                <a:ea typeface="Calibri" panose="020F0502020204030204" pitchFamily="34" charset="0"/>
                <a:cs typeface="Arial" panose="020B0604020202020204" pitchFamily="34" charset="0"/>
              </a:rPr>
              <a:t>System requirements</a:t>
            </a:r>
          </a:p>
          <a:p>
            <a:pPr marL="0" indent="0" algn="just">
              <a:lnSpc>
                <a:spcPct val="100000"/>
              </a:lnSpc>
              <a:buNone/>
            </a:pPr>
            <a:r>
              <a:rPr lang="en-IN" sz="1200" b="1" dirty="0">
                <a:solidFill>
                  <a:schemeClr val="tx1"/>
                </a:solidFill>
                <a:latin typeface="Arial" panose="020B0604020202020204" pitchFamily="34" charset="0"/>
                <a:ea typeface="Calibri" panose="020F0502020204030204" pitchFamily="34" charset="0"/>
                <a:cs typeface="Arial" panose="020B0604020202020204" pitchFamily="34" charset="0"/>
              </a:rPr>
              <a:t>Hardware Requirements:</a:t>
            </a:r>
          </a:p>
          <a:p>
            <a:pPr marL="342900" indent="-342900" algn="just">
              <a:lnSpc>
                <a:spcPct val="100000"/>
              </a:lnSpc>
              <a:buFont typeface="+mj-lt"/>
              <a:buAutoNum type="arabicPeriod"/>
            </a:pPr>
            <a:r>
              <a:rPr lang="en-IN" sz="1200" dirty="0">
                <a:solidFill>
                  <a:schemeClr val="tx1"/>
                </a:solidFill>
                <a:latin typeface="Arial" panose="020B0604020202020204" pitchFamily="34" charset="0"/>
                <a:ea typeface="Calibri" panose="020F0502020204030204" pitchFamily="34" charset="0"/>
                <a:cs typeface="Arial" panose="020B0604020202020204" pitchFamily="34" charset="0"/>
              </a:rPr>
              <a:t>A system with a minimum of 8 GB RAM</a:t>
            </a:r>
          </a:p>
          <a:p>
            <a:pPr marL="342900" indent="-342900" algn="just">
              <a:lnSpc>
                <a:spcPct val="100000"/>
              </a:lnSpc>
              <a:buFont typeface="+mj-lt"/>
              <a:buAutoNum type="arabicPeriod"/>
            </a:pPr>
            <a:r>
              <a:rPr lang="en-IN" sz="1200" dirty="0">
                <a:solidFill>
                  <a:schemeClr val="tx1"/>
                </a:solidFill>
                <a:latin typeface="Arial" panose="020B0604020202020204" pitchFamily="34" charset="0"/>
                <a:ea typeface="Calibri" panose="020F0502020204030204" pitchFamily="34" charset="0"/>
                <a:cs typeface="Arial" panose="020B0604020202020204" pitchFamily="34" charset="0"/>
              </a:rPr>
              <a:t>Internet connectivity</a:t>
            </a:r>
          </a:p>
          <a:p>
            <a:pPr marL="0" indent="0" algn="just">
              <a:lnSpc>
                <a:spcPct val="100000"/>
              </a:lnSpc>
              <a:buNone/>
            </a:pPr>
            <a:r>
              <a:rPr lang="en-IN" sz="1200" b="1" dirty="0">
                <a:solidFill>
                  <a:schemeClr val="tx1"/>
                </a:solidFill>
                <a:latin typeface="Arial" panose="020B0604020202020204" pitchFamily="34" charset="0"/>
                <a:ea typeface="Calibri" panose="020F0502020204030204" pitchFamily="34" charset="0"/>
                <a:cs typeface="Arial" panose="020B0604020202020204" pitchFamily="34" charset="0"/>
              </a:rPr>
              <a:t>Software Requirements:</a:t>
            </a:r>
          </a:p>
          <a:p>
            <a:pPr marL="342900" indent="-342900" algn="just">
              <a:lnSpc>
                <a:spcPct val="100000"/>
              </a:lnSpc>
              <a:buFont typeface="+mj-lt"/>
              <a:buAutoNum type="arabicPeriod"/>
            </a:pPr>
            <a:r>
              <a:rPr lang="en-IN" sz="1200" dirty="0">
                <a:solidFill>
                  <a:schemeClr val="tx1"/>
                </a:solidFill>
                <a:latin typeface="Arial" panose="020B0604020202020204" pitchFamily="34" charset="0"/>
                <a:ea typeface="Calibri" panose="020F0502020204030204" pitchFamily="34" charset="0"/>
                <a:cs typeface="Arial" panose="020B0604020202020204" pitchFamily="34" charset="0"/>
              </a:rPr>
              <a:t>Operating System: Windows 10/Linux/macOS</a:t>
            </a:r>
          </a:p>
          <a:p>
            <a:pPr marL="0" indent="0" algn="just">
              <a:lnSpc>
                <a:spcPct val="100000"/>
              </a:lnSpc>
              <a:buNone/>
            </a:pPr>
            <a:r>
              <a:rPr lang="en-IN" sz="1200" b="1" dirty="0">
                <a:solidFill>
                  <a:schemeClr val="tx1"/>
                </a:solidFill>
                <a:latin typeface="Arial" panose="020B0604020202020204" pitchFamily="34" charset="0"/>
                <a:ea typeface="Calibri" panose="020F0502020204030204" pitchFamily="34" charset="0"/>
                <a:cs typeface="Arial" panose="020B0604020202020204" pitchFamily="34" charset="0"/>
              </a:rPr>
              <a:t>IBM Cloud Services:</a:t>
            </a:r>
          </a:p>
          <a:p>
            <a:pPr marL="342900" indent="-342900" algn="just">
              <a:lnSpc>
                <a:spcPct val="100000"/>
              </a:lnSpc>
              <a:buFont typeface="+mj-lt"/>
              <a:buAutoNum type="arabicPeriod"/>
            </a:pPr>
            <a:r>
              <a:rPr lang="en-IN" sz="1200" dirty="0">
                <a:solidFill>
                  <a:schemeClr val="tx1"/>
                </a:solidFill>
                <a:latin typeface="Arial" panose="020B0604020202020204" pitchFamily="34" charset="0"/>
                <a:ea typeface="Calibri" panose="020F0502020204030204" pitchFamily="34" charset="0"/>
                <a:cs typeface="Arial" panose="020B0604020202020204" pitchFamily="34" charset="0"/>
              </a:rPr>
              <a:t>IBM Watson Studio</a:t>
            </a:r>
          </a:p>
          <a:p>
            <a:pPr marL="342900" indent="-342900" algn="just">
              <a:lnSpc>
                <a:spcPct val="100000"/>
              </a:lnSpc>
              <a:buFont typeface="+mj-lt"/>
              <a:buAutoNum type="arabicPeriod"/>
            </a:pPr>
            <a:r>
              <a:rPr lang="en-IN" sz="1200" dirty="0">
                <a:solidFill>
                  <a:schemeClr val="tx1"/>
                </a:solidFill>
                <a:latin typeface="Arial" panose="020B0604020202020204" pitchFamily="34" charset="0"/>
                <a:ea typeface="Calibri" panose="020F0502020204030204" pitchFamily="34" charset="0"/>
                <a:cs typeface="Arial" panose="020B0604020202020204" pitchFamily="34" charset="0"/>
              </a:rPr>
              <a:t>IBM Watson Machine Learning</a:t>
            </a:r>
          </a:p>
          <a:p>
            <a:pPr marL="342900" indent="-342900" algn="just">
              <a:lnSpc>
                <a:spcPct val="100000"/>
              </a:lnSpc>
              <a:buFont typeface="+mj-lt"/>
              <a:buAutoNum type="arabicPeriod"/>
            </a:pPr>
            <a:r>
              <a:rPr lang="en-IN" sz="1200" dirty="0">
                <a:solidFill>
                  <a:schemeClr val="tx1"/>
                </a:solidFill>
                <a:latin typeface="Arial" panose="020B0604020202020204" pitchFamily="34" charset="0"/>
                <a:ea typeface="Calibri" panose="020F0502020204030204" pitchFamily="34" charset="0"/>
                <a:cs typeface="Arial" panose="020B0604020202020204" pitchFamily="34" charset="0"/>
              </a:rPr>
              <a:t>IBM Cloud Object Storage</a:t>
            </a:r>
          </a:p>
          <a:p>
            <a:pPr marL="305435" indent="-305435" algn="just">
              <a:lnSpc>
                <a:spcPct val="100000"/>
              </a:lnSpc>
            </a:pPr>
            <a:r>
              <a:rPr lang="en-IN" sz="1200" b="1" u="sng" dirty="0">
                <a:solidFill>
                  <a:schemeClr val="tx1"/>
                </a:solidFill>
                <a:latin typeface="Arial" panose="020B0604020202020204" pitchFamily="34" charset="0"/>
                <a:ea typeface="Calibri" panose="020F0502020204030204" pitchFamily="34" charset="0"/>
                <a:cs typeface="Arial" panose="020B0604020202020204" pitchFamily="34" charset="0"/>
              </a:rPr>
              <a:t>Library required to build the model</a:t>
            </a:r>
          </a:p>
          <a:p>
            <a:pPr marL="228600" lvl="0" indent="-228600" algn="just" defTabSz="914400" eaLnBrk="0" fontAlgn="base" hangingPunct="0">
              <a:lnSpc>
                <a:spcPct val="150000"/>
              </a:lnSpc>
              <a:spcBef>
                <a:spcPct val="0"/>
              </a:spcBef>
              <a:spcAft>
                <a:spcPct val="0"/>
              </a:spcAft>
              <a:buSzTx/>
              <a:buFont typeface="+mj-lt"/>
              <a:buAutoNum type="arabicPeriod"/>
            </a:pPr>
            <a:r>
              <a:rPr lang="en-US" altLang="en-US" sz="1200" dirty="0">
                <a:solidFill>
                  <a:schemeClr val="tx1"/>
                </a:solidFill>
                <a:latin typeface="Arial" panose="020B0604020202020204" pitchFamily="34" charset="0"/>
                <a:ea typeface="Calibri" panose="020F0502020204030204" pitchFamily="34" charset="0"/>
                <a:cs typeface="Arial" panose="020B0604020202020204" pitchFamily="34" charset="0"/>
              </a:rPr>
              <a:t>pandas – Data preprocessing</a:t>
            </a:r>
          </a:p>
          <a:p>
            <a:pPr marL="228600" lvl="0" indent="-228600" algn="just" defTabSz="914400" eaLnBrk="0" fontAlgn="base" hangingPunct="0">
              <a:lnSpc>
                <a:spcPct val="150000"/>
              </a:lnSpc>
              <a:spcBef>
                <a:spcPct val="0"/>
              </a:spcBef>
              <a:spcAft>
                <a:spcPct val="0"/>
              </a:spcAft>
              <a:buSzTx/>
              <a:buFont typeface="+mj-lt"/>
              <a:buAutoNum type="arabicPeriod"/>
            </a:pPr>
            <a:r>
              <a:rPr lang="en-US" altLang="en-US" sz="1200" dirty="0" err="1">
                <a:solidFill>
                  <a:schemeClr val="tx1"/>
                </a:solidFill>
                <a:latin typeface="Arial" panose="020B0604020202020204" pitchFamily="34" charset="0"/>
                <a:ea typeface="Calibri" panose="020F0502020204030204" pitchFamily="34" charset="0"/>
                <a:cs typeface="Arial" panose="020B0604020202020204" pitchFamily="34" charset="0"/>
              </a:rPr>
              <a:t>numpy</a:t>
            </a:r>
            <a:r>
              <a:rPr lang="en-US" altLang="en-US" sz="1200" dirty="0">
                <a:solidFill>
                  <a:schemeClr val="tx1"/>
                </a:solidFill>
                <a:latin typeface="Arial" panose="020B0604020202020204" pitchFamily="34" charset="0"/>
                <a:ea typeface="Calibri" panose="020F0502020204030204" pitchFamily="34" charset="0"/>
                <a:cs typeface="Arial" panose="020B0604020202020204" pitchFamily="34" charset="0"/>
              </a:rPr>
              <a:t> – Numerical computations</a:t>
            </a:r>
          </a:p>
          <a:p>
            <a:pPr marL="228600" lvl="0" indent="-228600" algn="just" defTabSz="914400" eaLnBrk="0" fontAlgn="base" hangingPunct="0">
              <a:lnSpc>
                <a:spcPct val="150000"/>
              </a:lnSpc>
              <a:spcBef>
                <a:spcPct val="0"/>
              </a:spcBef>
              <a:spcAft>
                <a:spcPct val="0"/>
              </a:spcAft>
              <a:buSzTx/>
              <a:buFont typeface="+mj-lt"/>
              <a:buAutoNum type="arabicPeriod"/>
            </a:pPr>
            <a:r>
              <a:rPr lang="en-US" altLang="en-US" sz="1200" dirty="0">
                <a:solidFill>
                  <a:schemeClr val="tx1"/>
                </a:solidFill>
                <a:latin typeface="Arial" panose="020B0604020202020204" pitchFamily="34" charset="0"/>
                <a:ea typeface="Calibri" panose="020F0502020204030204" pitchFamily="34" charset="0"/>
                <a:cs typeface="Arial" panose="020B0604020202020204" pitchFamily="34" charset="0"/>
              </a:rPr>
              <a:t>scikit-learn – Machine learning models &amp; evaluation</a:t>
            </a:r>
          </a:p>
          <a:p>
            <a:pPr marL="228600" lvl="0" indent="-228600" algn="just" defTabSz="914400" eaLnBrk="0" fontAlgn="base" hangingPunct="0">
              <a:lnSpc>
                <a:spcPct val="150000"/>
              </a:lnSpc>
              <a:spcBef>
                <a:spcPct val="0"/>
              </a:spcBef>
              <a:spcAft>
                <a:spcPct val="0"/>
              </a:spcAft>
              <a:buSzTx/>
              <a:buFont typeface="+mj-lt"/>
              <a:buAutoNum type="arabicPeriod"/>
            </a:pPr>
            <a:r>
              <a:rPr lang="en-US" altLang="en-US" sz="1200" dirty="0">
                <a:solidFill>
                  <a:schemeClr val="tx1"/>
                </a:solidFill>
                <a:latin typeface="Arial" panose="020B0604020202020204" pitchFamily="34" charset="0"/>
                <a:ea typeface="Calibri" panose="020F0502020204030204" pitchFamily="34" charset="0"/>
                <a:cs typeface="Arial" panose="020B0604020202020204" pitchFamily="34" charset="0"/>
              </a:rPr>
              <a:t>matplotlib, seaborn – Data visualization</a:t>
            </a:r>
          </a:p>
          <a:p>
            <a:pPr marL="228600" lvl="0" indent="-228600" algn="just" defTabSz="914400" eaLnBrk="0" fontAlgn="base" hangingPunct="0">
              <a:lnSpc>
                <a:spcPct val="150000"/>
              </a:lnSpc>
              <a:spcBef>
                <a:spcPct val="0"/>
              </a:spcBef>
              <a:spcAft>
                <a:spcPct val="0"/>
              </a:spcAft>
              <a:buSzTx/>
              <a:buFont typeface="+mj-lt"/>
              <a:buAutoNum type="arabicPeriod"/>
            </a:pPr>
            <a:r>
              <a:rPr lang="en-US" altLang="en-US" sz="1200" dirty="0" err="1">
                <a:solidFill>
                  <a:schemeClr val="tx1"/>
                </a:solidFill>
                <a:latin typeface="Arial" panose="020B0604020202020204" pitchFamily="34" charset="0"/>
                <a:ea typeface="Calibri" panose="020F0502020204030204" pitchFamily="34" charset="0"/>
                <a:cs typeface="Arial" panose="020B0604020202020204" pitchFamily="34" charset="0"/>
              </a:rPr>
              <a:t>imblearn</a:t>
            </a:r>
            <a:r>
              <a:rPr lang="en-US" altLang="en-US" sz="1200" dirty="0">
                <a:solidFill>
                  <a:schemeClr val="tx1"/>
                </a:solidFill>
                <a:latin typeface="Arial" panose="020B0604020202020204" pitchFamily="34" charset="0"/>
                <a:ea typeface="Calibri" panose="020F0502020204030204" pitchFamily="34" charset="0"/>
                <a:cs typeface="Arial" panose="020B0604020202020204" pitchFamily="34" charset="0"/>
              </a:rPr>
              <a:t> – Handling imbalanced datasets (e.g., SMOTE)</a:t>
            </a:r>
          </a:p>
          <a:p>
            <a:pPr marL="228600" lvl="0" indent="-228600" algn="just" defTabSz="914400" eaLnBrk="0" fontAlgn="base" hangingPunct="0">
              <a:lnSpc>
                <a:spcPct val="150000"/>
              </a:lnSpc>
              <a:spcBef>
                <a:spcPct val="0"/>
              </a:spcBef>
              <a:spcAft>
                <a:spcPct val="0"/>
              </a:spcAft>
              <a:buSzTx/>
              <a:buFont typeface="+mj-lt"/>
              <a:buAutoNum type="arabicPeriod"/>
            </a:pPr>
            <a:r>
              <a:rPr lang="en-US" altLang="en-US" sz="1200" dirty="0" err="1">
                <a:solidFill>
                  <a:schemeClr val="tx1"/>
                </a:solidFill>
                <a:latin typeface="Arial" panose="020B0604020202020204" pitchFamily="34" charset="0"/>
                <a:ea typeface="Calibri" panose="020F0502020204030204" pitchFamily="34" charset="0"/>
                <a:cs typeface="Arial" panose="020B0604020202020204" pitchFamily="34" charset="0"/>
              </a:rPr>
              <a:t>xgboost</a:t>
            </a:r>
            <a:r>
              <a:rPr lang="en-US" altLang="en-US" sz="1200" dirty="0">
                <a:solidFill>
                  <a:schemeClr val="tx1"/>
                </a:solidFill>
                <a:latin typeface="Arial" panose="020B0604020202020204" pitchFamily="34" charset="0"/>
                <a:ea typeface="Calibri" panose="020F0502020204030204" pitchFamily="34" charset="0"/>
                <a:cs typeface="Arial" panose="020B0604020202020204" pitchFamily="34" charset="0"/>
              </a:rPr>
              <a:t> / </a:t>
            </a:r>
            <a:r>
              <a:rPr lang="en-US" altLang="en-US" sz="1200" dirty="0" err="1">
                <a:solidFill>
                  <a:schemeClr val="tx1"/>
                </a:solidFill>
                <a:latin typeface="Arial" panose="020B0604020202020204" pitchFamily="34" charset="0"/>
                <a:ea typeface="Calibri" panose="020F0502020204030204" pitchFamily="34" charset="0"/>
                <a:cs typeface="Arial" panose="020B0604020202020204" pitchFamily="34" charset="0"/>
              </a:rPr>
              <a:t>lightgbm</a:t>
            </a:r>
            <a:r>
              <a:rPr lang="en-US" altLang="en-US" sz="1200" dirty="0">
                <a:solidFill>
                  <a:schemeClr val="tx1"/>
                </a:solidFill>
                <a:latin typeface="Arial" panose="020B0604020202020204" pitchFamily="34" charset="0"/>
                <a:ea typeface="Calibri" panose="020F0502020204030204" pitchFamily="34" charset="0"/>
                <a:cs typeface="Arial" panose="020B0604020202020204" pitchFamily="34" charset="0"/>
              </a:rPr>
              <a:t> – Advanced classifiers</a:t>
            </a:r>
          </a:p>
          <a:p>
            <a:pPr marL="228600" lvl="0" indent="-228600" algn="just" defTabSz="914400" eaLnBrk="0" fontAlgn="base" hangingPunct="0">
              <a:lnSpc>
                <a:spcPct val="150000"/>
              </a:lnSpc>
              <a:spcBef>
                <a:spcPct val="0"/>
              </a:spcBef>
              <a:spcAft>
                <a:spcPct val="0"/>
              </a:spcAft>
              <a:buSzTx/>
              <a:buFont typeface="+mj-lt"/>
              <a:buAutoNum type="arabicPeriod"/>
            </a:pPr>
            <a:r>
              <a:rPr lang="en-US" altLang="en-US" sz="1200" dirty="0">
                <a:solidFill>
                  <a:schemeClr val="tx1"/>
                </a:solidFill>
                <a:latin typeface="Arial" panose="020B0604020202020204" pitchFamily="34" charset="0"/>
                <a:ea typeface="Calibri" panose="020F0502020204030204" pitchFamily="34" charset="0"/>
                <a:cs typeface="Arial" panose="020B0604020202020204" pitchFamily="34" charset="0"/>
              </a:rPr>
              <a:t>requests – API interaction</a:t>
            </a:r>
          </a:p>
          <a:p>
            <a:pPr marL="228600" lvl="0" indent="-228600" algn="just" defTabSz="914400" eaLnBrk="0" fontAlgn="base" hangingPunct="0">
              <a:lnSpc>
                <a:spcPct val="150000"/>
              </a:lnSpc>
              <a:spcBef>
                <a:spcPct val="0"/>
              </a:spcBef>
              <a:spcAft>
                <a:spcPct val="0"/>
              </a:spcAft>
              <a:buSzTx/>
              <a:buFont typeface="+mj-lt"/>
              <a:buAutoNum type="arabicPeriod"/>
            </a:pPr>
            <a:r>
              <a:rPr lang="en-US" altLang="en-US" sz="1200" dirty="0" err="1">
                <a:solidFill>
                  <a:schemeClr val="tx1"/>
                </a:solidFill>
                <a:latin typeface="Arial" panose="020B0604020202020204" pitchFamily="34" charset="0"/>
                <a:ea typeface="Calibri" panose="020F0502020204030204" pitchFamily="34" charset="0"/>
                <a:cs typeface="Arial" panose="020B0604020202020204" pitchFamily="34" charset="0"/>
              </a:rPr>
              <a:t>joblib</a:t>
            </a:r>
            <a:r>
              <a:rPr lang="en-US" altLang="en-US" sz="1200" dirty="0">
                <a:solidFill>
                  <a:schemeClr val="tx1"/>
                </a:solidFill>
                <a:latin typeface="Arial" panose="020B0604020202020204" pitchFamily="34" charset="0"/>
                <a:ea typeface="Calibri" panose="020F0502020204030204" pitchFamily="34" charset="0"/>
                <a:cs typeface="Arial" panose="020B0604020202020204" pitchFamily="34" charset="0"/>
              </a:rPr>
              <a:t> / pickle – Model saving &amp; loading</a:t>
            </a:r>
          </a:p>
          <a:p>
            <a:pPr marL="0" indent="0" algn="just">
              <a:lnSpc>
                <a:spcPct val="100000"/>
              </a:lnSpc>
              <a:buNone/>
            </a:pPr>
            <a:endParaRPr lang="en-IN" sz="12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55250" y="1232452"/>
            <a:ext cx="11481499" cy="5718534"/>
          </a:xfrm>
        </p:spPr>
        <p:txBody>
          <a:bodyPr>
            <a:normAutofit/>
          </a:bodyPr>
          <a:lstStyle/>
          <a:p>
            <a:pPr marL="305435" indent="-305435" algn="just"/>
            <a:r>
              <a:rPr lang="en-IN" sz="1450" b="1" dirty="0">
                <a:latin typeface="Arial" panose="020B0604020202020204" pitchFamily="34" charset="0"/>
                <a:ea typeface="Calibri" panose="020F0502020204030204" pitchFamily="34" charset="0"/>
                <a:cs typeface="Arial" panose="020B0604020202020204" pitchFamily="34" charset="0"/>
              </a:rPr>
              <a:t>Algorithm Selection:</a:t>
            </a:r>
            <a:endParaRPr lang="en-IN" sz="1450" dirty="0">
              <a:latin typeface="Arial" panose="020B0604020202020204" pitchFamily="34" charset="0"/>
              <a:ea typeface="Calibri" panose="020F0502020204030204" pitchFamily="34" charset="0"/>
              <a:cs typeface="Arial" panose="020B0604020202020204" pitchFamily="34" charset="0"/>
            </a:endParaRPr>
          </a:p>
          <a:p>
            <a:pPr marL="629920" lvl="1" indent="-305435" algn="just"/>
            <a:r>
              <a:rPr lang="en-US" sz="1450" dirty="0">
                <a:latin typeface="Arial" panose="020B0604020202020204" pitchFamily="34" charset="0"/>
                <a:ea typeface="Calibri" panose="020F0502020204030204" pitchFamily="34" charset="0"/>
                <a:cs typeface="Arial" panose="020B0604020202020204" pitchFamily="34" charset="0"/>
              </a:rPr>
              <a:t>Random Forest Classifier is best suited for this project because it can handle high-dimensional sensor data. It reduces overfitting by averaging multiple decision trees. It is highly accurate, thus facilitating predictive maintenance of complex machines</a:t>
            </a:r>
            <a:r>
              <a:rPr lang="en-IN" sz="1450" dirty="0">
                <a:latin typeface="Arial" panose="020B0604020202020204" pitchFamily="34" charset="0"/>
                <a:ea typeface="Calibri" panose="020F0502020204030204" pitchFamily="34" charset="0"/>
                <a:cs typeface="Arial" panose="020B0604020202020204" pitchFamily="34" charset="0"/>
              </a:rPr>
              <a:t>.</a:t>
            </a:r>
          </a:p>
          <a:p>
            <a:pPr marL="305435" indent="-305435" algn="just"/>
            <a:r>
              <a:rPr lang="en-IN" sz="1450" b="1" dirty="0">
                <a:latin typeface="Arial" panose="020B0604020202020204" pitchFamily="34" charset="0"/>
                <a:ea typeface="Calibri" panose="020F0502020204030204" pitchFamily="34" charset="0"/>
                <a:cs typeface="Arial" panose="020B0604020202020204" pitchFamily="34" charset="0"/>
              </a:rPr>
              <a:t>Data Input:</a:t>
            </a:r>
            <a:endParaRPr lang="en-IN" sz="1450" dirty="0">
              <a:latin typeface="Arial" panose="020B0604020202020204" pitchFamily="34" charset="0"/>
              <a:ea typeface="Calibri" panose="020F0502020204030204" pitchFamily="34" charset="0"/>
              <a:cs typeface="Arial" panose="020B0604020202020204" pitchFamily="34" charset="0"/>
            </a:endParaRPr>
          </a:p>
          <a:p>
            <a:pPr marL="629920" lvl="1" indent="-305435" algn="just"/>
            <a:r>
              <a:rPr lang="en-IN" sz="1450" dirty="0">
                <a:latin typeface="Arial" panose="020B0604020202020204" pitchFamily="34" charset="0"/>
                <a:ea typeface="Calibri" panose="020F0502020204030204" pitchFamily="34" charset="0"/>
                <a:cs typeface="Arial" panose="020B0604020202020204" pitchFamily="34" charset="0"/>
              </a:rPr>
              <a:t>Inputs used by the algorithm: Air temperature, Process temperature, Rotational speed, Torque and Tool wear.</a:t>
            </a:r>
          </a:p>
          <a:p>
            <a:pPr marL="305435" indent="-305435" algn="just"/>
            <a:r>
              <a:rPr lang="en-IN" sz="1450" b="1" dirty="0">
                <a:latin typeface="Arial" panose="020B0604020202020204" pitchFamily="34" charset="0"/>
                <a:ea typeface="Calibri" panose="020F0502020204030204" pitchFamily="34" charset="0"/>
                <a:cs typeface="Arial" panose="020B0604020202020204" pitchFamily="34" charset="0"/>
              </a:rPr>
              <a:t>Training Process:</a:t>
            </a:r>
            <a:endParaRPr lang="en-IN" sz="1450" dirty="0">
              <a:latin typeface="Arial" panose="020B0604020202020204" pitchFamily="34" charset="0"/>
              <a:ea typeface="Calibri" panose="020F0502020204030204" pitchFamily="34" charset="0"/>
              <a:cs typeface="Arial" panose="020B0604020202020204" pitchFamily="34" charset="0"/>
            </a:endParaRPr>
          </a:p>
          <a:p>
            <a:pPr marL="629920" lvl="1" indent="-305435" algn="just"/>
            <a:r>
              <a:rPr lang="en-IN" sz="1450" dirty="0">
                <a:latin typeface="Arial" panose="020B0604020202020204" pitchFamily="34" charset="0"/>
                <a:ea typeface="Calibri" panose="020F0502020204030204" pitchFamily="34" charset="0"/>
                <a:cs typeface="Arial" panose="020B0604020202020204" pitchFamily="34" charset="0"/>
              </a:rPr>
              <a:t>Data from Kaggle is uploaded to IBM Watson Studio. </a:t>
            </a:r>
          </a:p>
          <a:p>
            <a:pPr marL="629920" lvl="1" indent="-305435" algn="just"/>
            <a:r>
              <a:rPr lang="en-IN" sz="1450" dirty="0">
                <a:latin typeface="Arial" panose="020B0604020202020204" pitchFamily="34" charset="0"/>
                <a:ea typeface="Calibri" panose="020F0502020204030204" pitchFamily="34" charset="0"/>
                <a:cs typeface="Arial" panose="020B0604020202020204" pitchFamily="34" charset="0"/>
              </a:rPr>
              <a:t>IBM </a:t>
            </a:r>
            <a:r>
              <a:rPr lang="en-IN" sz="1450" dirty="0" err="1">
                <a:latin typeface="Arial" panose="020B0604020202020204" pitchFamily="34" charset="0"/>
                <a:ea typeface="Calibri" panose="020F0502020204030204" pitchFamily="34" charset="0"/>
                <a:cs typeface="Arial" panose="020B0604020202020204" pitchFamily="34" charset="0"/>
              </a:rPr>
              <a:t>AutoAI</a:t>
            </a:r>
            <a:r>
              <a:rPr lang="en-IN" sz="1450" dirty="0">
                <a:latin typeface="Arial" panose="020B0604020202020204" pitchFamily="34" charset="0"/>
                <a:ea typeface="Calibri" panose="020F0502020204030204" pitchFamily="34" charset="0"/>
                <a:cs typeface="Arial" panose="020B0604020202020204" pitchFamily="34" charset="0"/>
              </a:rPr>
              <a:t> generates Pipelines using different algorithms and </a:t>
            </a:r>
            <a:r>
              <a:rPr lang="en-US" sz="1450" dirty="0">
                <a:latin typeface="Arial" panose="020B0604020202020204" pitchFamily="34" charset="0"/>
                <a:ea typeface="Calibri" panose="020F0502020204030204" pitchFamily="34" charset="0"/>
                <a:cs typeface="Arial" panose="020B0604020202020204" pitchFamily="34" charset="0"/>
              </a:rPr>
              <a:t>tunes hyperparameters using grid search and cross-validation.</a:t>
            </a:r>
            <a:endParaRPr lang="en-IN" sz="1450" dirty="0">
              <a:latin typeface="Arial" panose="020B0604020202020204" pitchFamily="34" charset="0"/>
              <a:ea typeface="Calibri" panose="020F0502020204030204" pitchFamily="34" charset="0"/>
              <a:cs typeface="Arial" panose="020B0604020202020204" pitchFamily="34" charset="0"/>
            </a:endParaRPr>
          </a:p>
          <a:p>
            <a:pPr marL="629920" lvl="1" indent="-305435" algn="just"/>
            <a:r>
              <a:rPr lang="en-IN" sz="1450" dirty="0">
                <a:latin typeface="Arial" panose="020B0604020202020204" pitchFamily="34" charset="0"/>
                <a:ea typeface="Calibri" panose="020F0502020204030204" pitchFamily="34" charset="0"/>
                <a:cs typeface="Arial" panose="020B0604020202020204" pitchFamily="34" charset="0"/>
              </a:rPr>
              <a:t>The various models are ranked based on accuracy and the model with the best performance is selected and deployed.</a:t>
            </a:r>
          </a:p>
          <a:p>
            <a:pPr marL="305435" indent="-305435" algn="just"/>
            <a:r>
              <a:rPr lang="en-IN" sz="1450" b="1" dirty="0">
                <a:latin typeface="Arial" panose="020B0604020202020204" pitchFamily="34" charset="0"/>
                <a:ea typeface="Calibri" panose="020F0502020204030204" pitchFamily="34" charset="0"/>
                <a:cs typeface="Arial" panose="020B0604020202020204" pitchFamily="34" charset="0"/>
              </a:rPr>
              <a:t>Prediction Process:</a:t>
            </a:r>
            <a:endParaRPr lang="en-IN" sz="1450" dirty="0">
              <a:latin typeface="Arial" panose="020B0604020202020204" pitchFamily="34" charset="0"/>
              <a:ea typeface="Calibri" panose="020F0502020204030204" pitchFamily="34" charset="0"/>
              <a:cs typeface="Arial" panose="020B0604020202020204" pitchFamily="34" charset="0"/>
            </a:endParaRPr>
          </a:p>
          <a:p>
            <a:pPr marL="629920" lvl="1" indent="-305435" algn="just"/>
            <a:r>
              <a:rPr lang="en-IN" sz="1450" dirty="0">
                <a:latin typeface="Arial" panose="020B0604020202020204" pitchFamily="34" charset="0"/>
                <a:ea typeface="Calibri" panose="020F0502020204030204" pitchFamily="34" charset="0"/>
                <a:cs typeface="Arial" panose="020B0604020202020204" pitchFamily="34" charset="0"/>
              </a:rPr>
              <a:t>Detail how the trained algorithm makes predictions for future bike counts. Discuss any real-time data inputs considered during the prediction phase.</a:t>
            </a:r>
          </a:p>
          <a:p>
            <a:pPr marL="629920" lvl="1" indent="-305435" algn="just"/>
            <a:r>
              <a:rPr lang="en-US" altLang="en-US" sz="1450" dirty="0">
                <a:solidFill>
                  <a:schemeClr val="tx1"/>
                </a:solidFill>
                <a:latin typeface="Arial" panose="020B0604020202020204" pitchFamily="34" charset="0"/>
                <a:ea typeface="Calibri" panose="020F0502020204030204" pitchFamily="34" charset="0"/>
                <a:cs typeface="Arial" panose="020B0604020202020204" pitchFamily="34" charset="0"/>
              </a:rPr>
              <a:t>The input file structured exactly like the original dataset used in training excluding the label column (Failure type) is uploaded in the test module.</a:t>
            </a:r>
          </a:p>
          <a:p>
            <a:pPr marL="629920" lvl="1" indent="-305435" algn="just"/>
            <a:r>
              <a:rPr lang="en-US" altLang="en-US" sz="1450" dirty="0">
                <a:solidFill>
                  <a:schemeClr val="tx1"/>
                </a:solidFill>
                <a:latin typeface="Arial" panose="020B0604020202020204" pitchFamily="34" charset="0"/>
                <a:ea typeface="Calibri" panose="020F0502020204030204" pitchFamily="34" charset="0"/>
                <a:cs typeface="Arial" panose="020B0604020202020204" pitchFamily="34" charset="0"/>
              </a:rPr>
              <a:t>Predictions are run by IBM cloud and the results obtained are in percentage and also in downloadable JSON file format.</a:t>
            </a:r>
          </a:p>
          <a:p>
            <a:pPr marL="629920" lvl="1" indent="-305435" algn="just"/>
            <a:endParaRPr lang="en-IN" sz="1450" dirty="0">
              <a:latin typeface="Arial" panose="020B0604020202020204" pitchFamily="34" charset="0"/>
              <a:ea typeface="Calibri" panose="020F0502020204030204" pitchFamily="34" charset="0"/>
              <a:cs typeface="Arial" panose="020B0604020202020204" pitchFamily="34" charset="0"/>
            </a:endParaRPr>
          </a:p>
          <a:p>
            <a:pPr marL="305435" indent="-305435" algn="just"/>
            <a:endParaRPr lang="en-IN" sz="145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D0D6-DA74-196D-023A-C1F1AFD19ED3}"/>
              </a:ext>
            </a:extLst>
          </p:cNvPr>
          <p:cNvSpPr>
            <a:spLocks noGrp="1"/>
          </p:cNvSpPr>
          <p:nvPr>
            <p:ph type="title"/>
          </p:nvPr>
        </p:nvSpPr>
        <p:spPr>
          <a:xfrm>
            <a:off x="581191" y="553664"/>
            <a:ext cx="11029616" cy="530296"/>
          </a:xfrm>
        </p:spPr>
        <p:txBody>
          <a:bodyPr/>
          <a:lstStyle/>
          <a:p>
            <a:r>
              <a:rPr lang="en-US" dirty="0"/>
              <a:t>Auto AI Machine learning pipeline</a:t>
            </a:r>
            <a:endParaRPr lang="en-IN" dirty="0"/>
          </a:p>
        </p:txBody>
      </p:sp>
      <p:pic>
        <p:nvPicPr>
          <p:cNvPr id="5" name="Content Placeholder 4">
            <a:extLst>
              <a:ext uri="{FF2B5EF4-FFF2-40B4-BE49-F238E27FC236}">
                <a16:creationId xmlns:a16="http://schemas.microsoft.com/office/drawing/2014/main" id="{93955D39-9A23-C5C2-604C-46A055ECD1C5}"/>
              </a:ext>
            </a:extLst>
          </p:cNvPr>
          <p:cNvPicPr>
            <a:picLocks noGrp="1" noChangeAspect="1"/>
          </p:cNvPicPr>
          <p:nvPr>
            <p:ph idx="1"/>
          </p:nvPr>
        </p:nvPicPr>
        <p:blipFill>
          <a:blip r:embed="rId2"/>
          <a:stretch>
            <a:fillRect/>
          </a:stretch>
        </p:blipFill>
        <p:spPr>
          <a:xfrm>
            <a:off x="1111210" y="1083960"/>
            <a:ext cx="9969577" cy="3751955"/>
          </a:xfrm>
        </p:spPr>
      </p:pic>
      <p:pic>
        <p:nvPicPr>
          <p:cNvPr id="7" name="Picture 6">
            <a:extLst>
              <a:ext uri="{FF2B5EF4-FFF2-40B4-BE49-F238E27FC236}">
                <a16:creationId xmlns:a16="http://schemas.microsoft.com/office/drawing/2014/main" id="{F7C897B9-3102-FD78-FF56-72A8F9166B00}"/>
              </a:ext>
            </a:extLst>
          </p:cNvPr>
          <p:cNvPicPr>
            <a:picLocks noChangeAspect="1"/>
          </p:cNvPicPr>
          <p:nvPr/>
        </p:nvPicPr>
        <p:blipFill>
          <a:blip r:embed="rId3"/>
          <a:stretch>
            <a:fillRect/>
          </a:stretch>
        </p:blipFill>
        <p:spPr>
          <a:xfrm>
            <a:off x="1111210" y="4478215"/>
            <a:ext cx="5969528" cy="2379785"/>
          </a:xfrm>
          <a:prstGeom prst="rect">
            <a:avLst/>
          </a:prstGeom>
        </p:spPr>
      </p:pic>
    </p:spTree>
    <p:extLst>
      <p:ext uri="{BB962C8B-B14F-4D97-AF65-F5344CB8AC3E}">
        <p14:creationId xmlns:p14="http://schemas.microsoft.com/office/powerpoint/2010/main" val="2342591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F32B4-10C7-B3B6-A95A-6E7FAC7CE847}"/>
              </a:ext>
            </a:extLst>
          </p:cNvPr>
          <p:cNvSpPr>
            <a:spLocks noGrp="1"/>
          </p:cNvSpPr>
          <p:nvPr>
            <p:ph type="title"/>
          </p:nvPr>
        </p:nvSpPr>
        <p:spPr>
          <a:xfrm>
            <a:off x="580859" y="5921300"/>
            <a:ext cx="11029950" cy="530296"/>
          </a:xfrm>
        </p:spPr>
        <p:txBody>
          <a:bodyPr>
            <a:normAutofit/>
          </a:bodyPr>
          <a:lstStyle/>
          <a:p>
            <a:r>
              <a:rPr lang="en-US" sz="1000" dirty="0"/>
              <a:t>I have </a:t>
            </a:r>
            <a:r>
              <a:rPr lang="en-US" sz="1000" dirty="0" err="1"/>
              <a:t>choosen</a:t>
            </a:r>
            <a:r>
              <a:rPr lang="en-US" sz="1000" dirty="0"/>
              <a:t> pipeline four due to its high accuracy and enhancements for my predictive maintenance project.</a:t>
            </a:r>
            <a:endParaRPr lang="en-IN" sz="1000" dirty="0"/>
          </a:p>
        </p:txBody>
      </p:sp>
      <p:pic>
        <p:nvPicPr>
          <p:cNvPr id="5" name="Content Placeholder 4">
            <a:extLst>
              <a:ext uri="{FF2B5EF4-FFF2-40B4-BE49-F238E27FC236}">
                <a16:creationId xmlns:a16="http://schemas.microsoft.com/office/drawing/2014/main" id="{BF5E31A2-4CA6-265B-CCAE-D95AD09C9EEF}"/>
              </a:ext>
            </a:extLst>
          </p:cNvPr>
          <p:cNvPicPr>
            <a:picLocks noGrp="1" noChangeAspect="1"/>
          </p:cNvPicPr>
          <p:nvPr>
            <p:ph idx="1"/>
          </p:nvPr>
        </p:nvPicPr>
        <p:blipFill>
          <a:blip r:embed="rId2"/>
          <a:stretch>
            <a:fillRect/>
          </a:stretch>
        </p:blipFill>
        <p:spPr>
          <a:xfrm>
            <a:off x="581025" y="554719"/>
            <a:ext cx="11029950" cy="3213449"/>
          </a:xfrm>
        </p:spPr>
      </p:pic>
      <p:pic>
        <p:nvPicPr>
          <p:cNvPr id="7" name="Picture 6">
            <a:extLst>
              <a:ext uri="{FF2B5EF4-FFF2-40B4-BE49-F238E27FC236}">
                <a16:creationId xmlns:a16="http://schemas.microsoft.com/office/drawing/2014/main" id="{D9895F2A-7E76-3FDA-ED37-F65628047744}"/>
              </a:ext>
            </a:extLst>
          </p:cNvPr>
          <p:cNvPicPr>
            <a:picLocks noChangeAspect="1"/>
          </p:cNvPicPr>
          <p:nvPr/>
        </p:nvPicPr>
        <p:blipFill>
          <a:blip r:embed="rId3"/>
          <a:srcRect l="826"/>
          <a:stretch>
            <a:fillRect/>
          </a:stretch>
        </p:blipFill>
        <p:spPr>
          <a:xfrm>
            <a:off x="581025" y="3752530"/>
            <a:ext cx="11029783" cy="2097822"/>
          </a:xfrm>
          <a:prstGeom prst="rect">
            <a:avLst/>
          </a:prstGeom>
        </p:spPr>
      </p:pic>
    </p:spTree>
    <p:extLst>
      <p:ext uri="{BB962C8B-B14F-4D97-AF65-F5344CB8AC3E}">
        <p14:creationId xmlns:p14="http://schemas.microsoft.com/office/powerpoint/2010/main" val="2207684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1886-FF55-F906-0772-A3BA41D3A321}"/>
              </a:ext>
            </a:extLst>
          </p:cNvPr>
          <p:cNvSpPr>
            <a:spLocks noGrp="1"/>
          </p:cNvSpPr>
          <p:nvPr>
            <p:ph type="title"/>
          </p:nvPr>
        </p:nvSpPr>
        <p:spPr/>
        <p:txBody>
          <a:bodyPr/>
          <a:lstStyle/>
          <a:p>
            <a:r>
              <a:rPr lang="en-US" dirty="0"/>
              <a:t>Pipeline comparison</a:t>
            </a:r>
            <a:endParaRPr lang="en-IN" dirty="0"/>
          </a:p>
        </p:txBody>
      </p:sp>
      <p:pic>
        <p:nvPicPr>
          <p:cNvPr id="5" name="Content Placeholder 4">
            <a:extLst>
              <a:ext uri="{FF2B5EF4-FFF2-40B4-BE49-F238E27FC236}">
                <a16:creationId xmlns:a16="http://schemas.microsoft.com/office/drawing/2014/main" id="{8BC65F8F-2550-4C6F-A019-5DFBE1B8605C}"/>
              </a:ext>
            </a:extLst>
          </p:cNvPr>
          <p:cNvPicPr>
            <a:picLocks noGrp="1" noChangeAspect="1"/>
          </p:cNvPicPr>
          <p:nvPr>
            <p:ph idx="1"/>
          </p:nvPr>
        </p:nvPicPr>
        <p:blipFill>
          <a:blip r:embed="rId2"/>
          <a:stretch>
            <a:fillRect/>
          </a:stretch>
        </p:blipFill>
        <p:spPr>
          <a:xfrm>
            <a:off x="580858" y="1824533"/>
            <a:ext cx="11029950" cy="3565511"/>
          </a:xfrm>
        </p:spPr>
      </p:pic>
    </p:spTree>
    <p:extLst>
      <p:ext uri="{BB962C8B-B14F-4D97-AF65-F5344CB8AC3E}">
        <p14:creationId xmlns:p14="http://schemas.microsoft.com/office/powerpoint/2010/main" val="294429671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c0fa2617-96bd-425d-8578-e93563fe37c5"/>
    <ds:schemaRef ds:uri="http://www.w3.org/XML/1998/namespace"/>
    <ds:schemaRef ds:uri="http://schemas.openxmlformats.org/package/2006/metadata/core-properties"/>
    <ds:schemaRef ds:uri="http://purl.org/dc/terms/"/>
    <ds:schemaRef ds:uri="http://purl.org/dc/elements/1.1/"/>
    <ds:schemaRef ds:uri="http://schemas.microsoft.com/office/2006/metadata/properties"/>
    <ds:schemaRef ds:uri="http://schemas.microsoft.com/office/2006/documentManagement/types"/>
    <ds:schemaRef ds:uri="http://schemas.microsoft.com/office/infopath/2007/PartnerControls"/>
    <ds:schemaRef ds:uri="9162bd5b-4ed9-4da3-b376-05204580ba3f"/>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1852</TotalTime>
  <Words>1018</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Auto AI Machine learning pipeline</vt:lpstr>
      <vt:lpstr>I have choosen pipeline four due to its high accuracy and enhancements for my predictive maintenance project.</vt:lpstr>
      <vt:lpstr>Pipeline comparison</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Ramya Vallimurugan</cp:lastModifiedBy>
  <cp:revision>29</cp:revision>
  <dcterms:created xsi:type="dcterms:W3CDTF">2021-05-26T16:50:10Z</dcterms:created>
  <dcterms:modified xsi:type="dcterms:W3CDTF">2025-08-04T18:18:37Z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