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30"/>
  </p:notesMasterIdLst>
  <p:handoutMasterIdLst>
    <p:handoutMasterId r:id="rId31"/>
  </p:handoutMasterIdLst>
  <p:sldIdLst>
    <p:sldId id="256" r:id="rId5"/>
    <p:sldId id="2145708250" r:id="rId6"/>
    <p:sldId id="2145708242" r:id="rId7"/>
    <p:sldId id="2145708204" r:id="rId8"/>
    <p:sldId id="2145708239" r:id="rId9"/>
    <p:sldId id="298" r:id="rId10"/>
    <p:sldId id="613" r:id="rId11"/>
    <p:sldId id="2145708240" r:id="rId12"/>
    <p:sldId id="2145708218" r:id="rId13"/>
    <p:sldId id="2145708226" r:id="rId14"/>
    <p:sldId id="2145708206" r:id="rId15"/>
    <p:sldId id="625" r:id="rId16"/>
    <p:sldId id="2145708237" r:id="rId17"/>
    <p:sldId id="2145708246" r:id="rId18"/>
    <p:sldId id="2145708255" r:id="rId19"/>
    <p:sldId id="2145708248" r:id="rId20"/>
    <p:sldId id="2145708241" r:id="rId21"/>
    <p:sldId id="2145708252" r:id="rId22"/>
    <p:sldId id="2145708253" r:id="rId23"/>
    <p:sldId id="2145708245" r:id="rId24"/>
    <p:sldId id="2145708233" r:id="rId25"/>
    <p:sldId id="2145708235" r:id="rId26"/>
    <p:sldId id="2145708259" r:id="rId27"/>
    <p:sldId id="2145708257" r:id="rId28"/>
    <p:sldId id="2145708254" r:id="rId29"/>
  </p:sldIdLst>
  <p:sldSz cx="9144000" cy="5143500" type="screen16x9"/>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15:clr>
            <a:srgbClr val="A4A3A4"/>
          </p15:clr>
        </p15:guide>
        <p15:guide id="2" pos="5759">
          <p15:clr>
            <a:srgbClr val="A4A3A4"/>
          </p15:clr>
        </p15:guide>
      </p15:sldGuideLst>
    </p:ext>
    <p:ext uri="{2D200454-40CA-4A62-9FC3-DE9A4176ACB9}">
      <p15:notesGuideLst xmlns:p15="http://schemas.microsoft.com/office/powerpoint/2012/main">
        <p15:guide id="1" orient="horz" userDrawn="1">
          <p15:clr>
            <a:srgbClr val="A4A3A4"/>
          </p15:clr>
        </p15:guide>
        <p15:guide id="2"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BEF6438-D6B2-53C7-ACD3-7EA92D415059}" name="Scheer,A" initials="S" userId="S::A.Scheer@lse.ac.uk::c8c6b566-65be-4fa1-b0b7-7a25807a23c5" providerId="AD"/>
  <p188:author id="{DBCF243B-5EF8-7DEE-BBBC-3526DC4BE726}" name="Ingham,R" initials="I" userId="S::R.Ingham@lse.ac.uk::d52683f9-3c5c-41c0-8c34-342850a58bf6" providerId="AD"/>
  <p188:author id="{681F5C56-0BE8-40B4-39B9-540AB8661A21}" name="Jahn,VJ" initials="J" userId="S::V.J.Jahn@lse.ac.uk::1c985cf1-4f93-449b-967e-501a6a727c64" providerId="AD"/>
  <p188:author id="{AEF3C278-3353-0587-9214-AA36B8428075}" name="Jouavel,C" initials="Jo" userId="S::c.jouavel@lse.ac.uk::82181146-2370-4d59-a39a-9f4e56151c3e" providerId="AD"/>
  <p188:author id="{864CFC86-A1C7-D7B1-605F-D66EF251E797}" name="Dietz,S" initials="SD" userId="S::S.Dietz@lse.ac.uk::3d28cf9f-540c-4f27-a21c-557d047765dd" providerId="AD"/>
  <p188:author id="{CCDC8E93-C1A9-F7F9-91A1-B76C26277582}" name="Nuzzo,C" initials="Nu" userId="S::c.nuzzo@lse.ac.uk::1f3e03bd-af2d-41cc-b08c-92cbb49807f1" providerId="AD"/>
  <p188:author id="{12342399-A444-5561-0D8D-34F20611A8A7}" name="Nuzzo,C" initials="CN" userId="S::C.Nuzzo@lse.ac.uk::1f3e03bd-af2d-41cc-b08c-92cbb49807f1" providerId="AD"/>
  <p188:author id="{F4A237A0-EA0C-4C3E-86CB-12C1133AB47C}" name="Ingham,R" initials="In" userId="S::r.ingham@lse.ac.uk::d52683f9-3c5c-41c0-8c34-342850a58bf6" providerId="AD"/>
  <p188:author id="{9321BCC2-CBF7-CA78-2565-A3E4B27375AE}" name="Kyriacou,GA" initials="K" userId="S::G.A.Kyriacou@lse.ac.uk::e3912fca-a4bc-4cf8-af16-708cc82a052f" providerId="AD"/>
  <p188:author id="{2A19A4CD-A303-B8D9-ED84-7761C86292AF}" name="Georgina Kyriacou" initials="G" userId="Georgina Kyriacou" providerId="None"/>
  <p188:author id="{DAF818FB-85B7-84C1-BC07-E9E1C123D103}" name="Dietz,S" initials="Di" userId="S::s.dietz@lse.ac.uk::3d28cf9f-540c-4f27-a21c-557d047765d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FB0F9"/>
    <a:srgbClr val="9747FF"/>
    <a:srgbClr val="083AAB"/>
    <a:srgbClr val="0A4BDC"/>
    <a:srgbClr val="2465F5"/>
    <a:srgbClr val="5587F7"/>
    <a:srgbClr val="ED3D4A"/>
    <a:srgbClr val="86A9F9"/>
    <a:srgbClr val="CBA3FF"/>
    <a:srgbClr val="5587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63680D-5467-4ED0-96E4-976D5A948E2D}" v="4" dt="2023-11-02T12:08:44.8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guide orient="horz"/>
        <p:guide pos="5759"/>
      </p:guideLst>
    </p:cSldViewPr>
  </p:slideViewPr>
  <p:notesTextViewPr>
    <p:cViewPr>
      <p:scale>
        <a:sx n="1" d="1"/>
        <a:sy n="1" d="1"/>
      </p:scale>
      <p:origin x="0" y="0"/>
    </p:cViewPr>
  </p:notesTextViewPr>
  <p:notesViewPr>
    <p:cSldViewPr snapToGrid="0">
      <p:cViewPr>
        <p:scale>
          <a:sx n="1" d="2"/>
          <a:sy n="1" d="2"/>
        </p:scale>
        <p:origin x="0" y="0"/>
      </p:cViewPr>
      <p:guideLst>
        <p:guide orient="horz"/>
        <p:guide/>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gham,R" userId="d52683f9-3c5c-41c0-8c34-342850a58bf6" providerId="ADAL" clId="{BA63680D-5467-4ED0-96E4-976D5A948E2D}"/>
    <pc:docChg chg="custSel addSld delSld modSld sldOrd">
      <pc:chgData name="Ingham,R" userId="d52683f9-3c5c-41c0-8c34-342850a58bf6" providerId="ADAL" clId="{BA63680D-5467-4ED0-96E4-976D5A948E2D}" dt="2023-11-02T12:11:00.235" v="226" actId="2696"/>
      <pc:docMkLst>
        <pc:docMk/>
      </pc:docMkLst>
      <pc:sldChg chg="modSp mod">
        <pc:chgData name="Ingham,R" userId="d52683f9-3c5c-41c0-8c34-342850a58bf6" providerId="ADAL" clId="{BA63680D-5467-4ED0-96E4-976D5A948E2D}" dt="2023-10-20T14:24:09.354" v="140" actId="113"/>
        <pc:sldMkLst>
          <pc:docMk/>
          <pc:sldMk cId="4023494582" sldId="2145708204"/>
        </pc:sldMkLst>
        <pc:spChg chg="mod">
          <ac:chgData name="Ingham,R" userId="d52683f9-3c5c-41c0-8c34-342850a58bf6" providerId="ADAL" clId="{BA63680D-5467-4ED0-96E4-976D5A948E2D}" dt="2023-10-20T14:24:09.354" v="140" actId="113"/>
          <ac:spMkLst>
            <pc:docMk/>
            <pc:sldMk cId="4023494582" sldId="2145708204"/>
            <ac:spMk id="3" creationId="{84042050-FF82-F287-2092-1BE958EA74AC}"/>
          </ac:spMkLst>
        </pc:spChg>
      </pc:sldChg>
      <pc:sldChg chg="modSp mod">
        <pc:chgData name="Ingham,R" userId="d52683f9-3c5c-41c0-8c34-342850a58bf6" providerId="ADAL" clId="{BA63680D-5467-4ED0-96E4-976D5A948E2D}" dt="2023-10-20T14:18:10.268" v="9" actId="20577"/>
        <pc:sldMkLst>
          <pc:docMk/>
          <pc:sldMk cId="265412215" sldId="2145708206"/>
        </pc:sldMkLst>
        <pc:graphicFrameChg chg="modGraphic">
          <ac:chgData name="Ingham,R" userId="d52683f9-3c5c-41c0-8c34-342850a58bf6" providerId="ADAL" clId="{BA63680D-5467-4ED0-96E4-976D5A948E2D}" dt="2023-10-20T14:18:10.268" v="9" actId="20577"/>
          <ac:graphicFrameMkLst>
            <pc:docMk/>
            <pc:sldMk cId="265412215" sldId="2145708206"/>
            <ac:graphicFrameMk id="5" creationId="{09710EFD-4BB2-6547-AAE9-CF1A53920592}"/>
          </ac:graphicFrameMkLst>
        </pc:graphicFrameChg>
      </pc:sldChg>
      <pc:sldChg chg="modSp mod">
        <pc:chgData name="Ingham,R" userId="d52683f9-3c5c-41c0-8c34-342850a58bf6" providerId="ADAL" clId="{BA63680D-5467-4ED0-96E4-976D5A948E2D}" dt="2023-10-20T14:32:59.118" v="144" actId="20577"/>
        <pc:sldMkLst>
          <pc:docMk/>
          <pc:sldMk cId="2877924037" sldId="2145708218"/>
        </pc:sldMkLst>
        <pc:graphicFrameChg chg="modGraphic">
          <ac:chgData name="Ingham,R" userId="d52683f9-3c5c-41c0-8c34-342850a58bf6" providerId="ADAL" clId="{BA63680D-5467-4ED0-96E4-976D5A948E2D}" dt="2023-10-20T14:32:59.118" v="144" actId="20577"/>
          <ac:graphicFrameMkLst>
            <pc:docMk/>
            <pc:sldMk cId="2877924037" sldId="2145708218"/>
            <ac:graphicFrameMk id="4" creationId="{A00198C0-3763-5EF0-1ADF-6EBE01C351A3}"/>
          </ac:graphicFrameMkLst>
        </pc:graphicFrameChg>
      </pc:sldChg>
      <pc:sldChg chg="addSp delSp modSp mod">
        <pc:chgData name="Ingham,R" userId="d52683f9-3c5c-41c0-8c34-342850a58bf6" providerId="ADAL" clId="{BA63680D-5467-4ED0-96E4-976D5A948E2D}" dt="2023-10-20T14:27:53.286" v="142"/>
        <pc:sldMkLst>
          <pc:docMk/>
          <pc:sldMk cId="919480961" sldId="2145708245"/>
        </pc:sldMkLst>
        <pc:graphicFrameChg chg="del">
          <ac:chgData name="Ingham,R" userId="d52683f9-3c5c-41c0-8c34-342850a58bf6" providerId="ADAL" clId="{BA63680D-5467-4ED0-96E4-976D5A948E2D}" dt="2023-10-20T14:27:52.168" v="141" actId="478"/>
          <ac:graphicFrameMkLst>
            <pc:docMk/>
            <pc:sldMk cId="919480961" sldId="2145708245"/>
            <ac:graphicFrameMk id="3" creationId="{55E054C4-B0F6-18A1-6A34-D3289A7A685A}"/>
          </ac:graphicFrameMkLst>
        </pc:graphicFrameChg>
        <pc:graphicFrameChg chg="add mod">
          <ac:chgData name="Ingham,R" userId="d52683f9-3c5c-41c0-8c34-342850a58bf6" providerId="ADAL" clId="{BA63680D-5467-4ED0-96E4-976D5A948E2D}" dt="2023-10-20T14:27:53.286" v="142"/>
          <ac:graphicFrameMkLst>
            <pc:docMk/>
            <pc:sldMk cId="919480961" sldId="2145708245"/>
            <ac:graphicFrameMk id="4" creationId="{53E825CA-B8FC-B72B-6BFD-6A313255C32D}"/>
          </ac:graphicFrameMkLst>
        </pc:graphicFrameChg>
      </pc:sldChg>
      <pc:sldChg chg="addSp delSp modSp del mod">
        <pc:chgData name="Ingham,R" userId="d52683f9-3c5c-41c0-8c34-342850a58bf6" providerId="ADAL" clId="{BA63680D-5467-4ED0-96E4-976D5A948E2D}" dt="2023-11-02T12:10:54.210" v="225" actId="2696"/>
        <pc:sldMkLst>
          <pc:docMk/>
          <pc:sldMk cId="3292640513" sldId="2145708251"/>
        </pc:sldMkLst>
        <pc:spChg chg="del">
          <ac:chgData name="Ingham,R" userId="d52683f9-3c5c-41c0-8c34-342850a58bf6" providerId="ADAL" clId="{BA63680D-5467-4ED0-96E4-976D5A948E2D}" dt="2023-11-02T12:08:41.012" v="217" actId="478"/>
          <ac:spMkLst>
            <pc:docMk/>
            <pc:sldMk cId="3292640513" sldId="2145708251"/>
            <ac:spMk id="4" creationId="{AFDA226A-AF91-3B12-C973-667BC3625A47}"/>
          </ac:spMkLst>
        </pc:spChg>
        <pc:spChg chg="add del mod">
          <ac:chgData name="Ingham,R" userId="d52683f9-3c5c-41c0-8c34-342850a58bf6" providerId="ADAL" clId="{BA63680D-5467-4ED0-96E4-976D5A948E2D}" dt="2023-11-02T12:08:43.836" v="218" actId="478"/>
          <ac:spMkLst>
            <pc:docMk/>
            <pc:sldMk cId="3292640513" sldId="2145708251"/>
            <ac:spMk id="6" creationId="{3F05C9A0-57DD-71ED-9168-B00B069082C9}"/>
          </ac:spMkLst>
        </pc:spChg>
        <pc:spChg chg="add mod">
          <ac:chgData name="Ingham,R" userId="d52683f9-3c5c-41c0-8c34-342850a58bf6" providerId="ADAL" clId="{BA63680D-5467-4ED0-96E4-976D5A948E2D}" dt="2023-11-02T12:08:57.666" v="220" actId="14100"/>
          <ac:spMkLst>
            <pc:docMk/>
            <pc:sldMk cId="3292640513" sldId="2145708251"/>
            <ac:spMk id="7" creationId="{8B432305-0BEF-EC89-8D63-64BF667DFF22}"/>
          </ac:spMkLst>
        </pc:spChg>
      </pc:sldChg>
      <pc:sldChg chg="modSp mod">
        <pc:chgData name="Ingham,R" userId="d52683f9-3c5c-41c0-8c34-342850a58bf6" providerId="ADAL" clId="{BA63680D-5467-4ED0-96E4-976D5A948E2D}" dt="2023-11-02T10:37:34.303" v="216" actId="115"/>
        <pc:sldMkLst>
          <pc:docMk/>
          <pc:sldMk cId="1176924442" sldId="2145708255"/>
        </pc:sldMkLst>
        <pc:spChg chg="mod">
          <ac:chgData name="Ingham,R" userId="d52683f9-3c5c-41c0-8c34-342850a58bf6" providerId="ADAL" clId="{BA63680D-5467-4ED0-96E4-976D5A948E2D}" dt="2023-11-02T10:37:34.303" v="216" actId="115"/>
          <ac:spMkLst>
            <pc:docMk/>
            <pc:sldMk cId="1176924442" sldId="2145708255"/>
            <ac:spMk id="4" creationId="{39D18C5E-795F-E021-E217-91165E30BC13}"/>
          </ac:spMkLst>
        </pc:spChg>
      </pc:sldChg>
      <pc:sldChg chg="new del">
        <pc:chgData name="Ingham,R" userId="d52683f9-3c5c-41c0-8c34-342850a58bf6" providerId="ADAL" clId="{BA63680D-5467-4ED0-96E4-976D5A948E2D}" dt="2023-11-02T10:32:24.941" v="151" actId="2696"/>
        <pc:sldMkLst>
          <pc:docMk/>
          <pc:sldMk cId="4268098021" sldId="2145708256"/>
        </pc:sldMkLst>
      </pc:sldChg>
      <pc:sldChg chg="addSp modSp new ord">
        <pc:chgData name="Ingham,R" userId="d52683f9-3c5c-41c0-8c34-342850a58bf6" providerId="ADAL" clId="{BA63680D-5467-4ED0-96E4-976D5A948E2D}" dt="2023-11-02T10:32:46.394" v="155"/>
        <pc:sldMkLst>
          <pc:docMk/>
          <pc:sldMk cId="47294213" sldId="2145708257"/>
        </pc:sldMkLst>
        <pc:spChg chg="add mod">
          <ac:chgData name="Ingham,R" userId="d52683f9-3c5c-41c0-8c34-342850a58bf6" providerId="ADAL" clId="{BA63680D-5467-4ED0-96E4-976D5A948E2D}" dt="2023-11-02T10:31:23.414" v="147"/>
          <ac:spMkLst>
            <pc:docMk/>
            <pc:sldMk cId="47294213" sldId="2145708257"/>
            <ac:spMk id="2" creationId="{3CA64A51-F01D-D420-F14A-60B38BE98848}"/>
          </ac:spMkLst>
        </pc:spChg>
        <pc:spChg chg="add mod">
          <ac:chgData name="Ingham,R" userId="d52683f9-3c5c-41c0-8c34-342850a58bf6" providerId="ADAL" clId="{BA63680D-5467-4ED0-96E4-976D5A948E2D}" dt="2023-11-02T10:31:35.069" v="148"/>
          <ac:spMkLst>
            <pc:docMk/>
            <pc:sldMk cId="47294213" sldId="2145708257"/>
            <ac:spMk id="3" creationId="{1CABD55E-E8E8-0AAA-121C-A91401265EE9}"/>
          </ac:spMkLst>
        </pc:spChg>
      </pc:sldChg>
      <pc:sldChg chg="add del">
        <pc:chgData name="Ingham,R" userId="d52683f9-3c5c-41c0-8c34-342850a58bf6" providerId="ADAL" clId="{BA63680D-5467-4ED0-96E4-976D5A948E2D}" dt="2023-11-02T12:11:00.235" v="226" actId="2696"/>
        <pc:sldMkLst>
          <pc:docMk/>
          <pc:sldMk cId="3601578987" sldId="2145708258"/>
        </pc:sldMkLst>
      </pc:sldChg>
      <pc:sldChg chg="add">
        <pc:chgData name="Ingham,R" userId="d52683f9-3c5c-41c0-8c34-342850a58bf6" providerId="ADAL" clId="{BA63680D-5467-4ED0-96E4-976D5A948E2D}" dt="2023-11-02T12:10:38.248" v="224"/>
        <pc:sldMkLst>
          <pc:docMk/>
          <pc:sldMk cId="137400864" sldId="214570825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lsecloud.sharepoint.com/sites/tpi/Department%20Documents/CP%20and%20MQ%20analysis/TPI%20Methodology%20and%20Indicator%20Report%20(MQ%20Methodology)/Revision%202023%20(MQ%20lvl5)/Publication%20Materials/Data%20files/Whole%20TPI%20SCore%20by%20Indicator.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https://lsecloud.sharepoint.com/sites/tpi/Department%20Documents/CP%20and%20MQ%20analysis/TPI%20Methodology%20and%20Indicator%20Report%20(MQ%20Methodology)/Revision%202023%20(MQ%20lvl5)/Publication%20Materials/Data%20files/Region%20insights.xlsx"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https://lsecloud.sharepoint.com/sites/tpi/Department%20Documents/CP%20and%20MQ%20analysis/TPI%20Methodology%20and%20Indicator%20Report%20(MQ%20Methodology)/Revision%202023%20(MQ%20lvl5)/Publication%20Materials/Data%20files/Whole%20TPI%20SCore%20by%20Indicator.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lsecloud.sharepoint.com/sites/tpi/Department%20Documents/CP%20and%20MQ%20analysis/TPI%20Methodology%20and%20Indicator%20Report%20(MQ%20Methodology)/Revision%202023%20(MQ%20lvl5)/Publication%20Materials/Data%20files/Region%20insight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lsecloud.sharepoint.com/sites/tpi/Department%20Documents/CP%20and%20MQ%20analysis/TPI%20Methodology%20and%20Indicator%20Report%20(MQ%20Methodology)/Revision%202023%20(MQ%20lvl5)/Publication%20Materials/Data%20files/Region%20insight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lsecloud.sharepoint.com/sites/tpi/Department%20Documents/CP%20and%20MQ%20analysis/TPI%20Methodology%20and%20Indicator%20Report%20(MQ%20Methodology)/Revision%202023%20(MQ%20lvl5)/Publication%20Materials/Data%20files/Region%20insight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https://lsecloud.sharepoint.com/sites/tpi/Department%20Documents/CP%20and%20MQ%20analysis/TPI%20Methodology%20and%20Indicator%20Report%20(MQ%20Methodology)/Revision%202023%20(MQ%20lvl5)/Publication%20Materials/Data%20files/Region%20insight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https://lsecloud.sharepoint.com/sites/tpi/Department%20Documents/CP%20and%20MQ%20analysis/TPI%20Methodology%20and%20Indicator%20Report%20(MQ%20Methodology)/Revision%202023%20(MQ%20lvl5)/Publication%20Materials/Data%20files/Region%20insight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lsecloud.sharepoint.com/sites/tpi/Department%20Documents/CP%20and%20MQ%20analysis/TPI%20Methodology%20and%20Indicator%20Report%20(MQ%20Methodology)/Revision%202023%20(MQ%20lvl5)/Publication%20Materials/Data%20files/Region%20insight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https://lsecloud.sharepoint.com/sites/tpi/Department%20Documents/CP%20and%20MQ%20analysis/TPI%20Methodology%20and%20Indicator%20Report%20(MQ%20Methodology)/Revision%202023%20(MQ%20lvl5)/Publication%20Materials/Data%20files/Region%20insight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1"/>
          <c:order val="0"/>
          <c:tx>
            <c:v>Yes</c:v>
          </c:tx>
          <c:spPr>
            <a:solidFill>
              <a:srgbClr val="5587F6"/>
            </a:solidFill>
            <a:ln>
              <a:solidFill>
                <a:sysClr val="windowText" lastClr="000000"/>
              </a:solidFill>
            </a:ln>
            <a:effectLst/>
          </c:spPr>
          <c:invertIfNegative val="0"/>
          <c:dLbls>
            <c:dLbl>
              <c:idx val="19"/>
              <c:layout>
                <c:manualLayout>
                  <c:x val="-1.8996448602631801E-2"/>
                  <c:y val="2.5704932472940937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574-4CD3-9D98-173E60BE6DA6}"/>
                </c:ext>
              </c:extLst>
            </c:dLbl>
            <c:dLbl>
              <c:idx val="20"/>
              <c:layout>
                <c:manualLayout>
                  <c:x val="-1.8472372756720024E-2"/>
                  <c:y val="2.5704932472941878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74-4CD3-9D98-173E60BE6DA6}"/>
                </c:ext>
              </c:extLst>
            </c:dLbl>
            <c:dLbl>
              <c:idx val="21"/>
              <c:layout>
                <c:manualLayout>
                  <c:x val="-1.4577561107594551E-2"/>
                  <c:y val="2.5704932472941878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574-4CD3-9D98-173E60BE6DA6}"/>
                </c:ext>
              </c:extLst>
            </c:dLbl>
            <c:dLbl>
              <c:idx val="22"/>
              <c:layout>
                <c:manualLayout>
                  <c:x val="-1.8769683851941738E-2"/>
                  <c:y val="2.5704932472939992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74-4CD3-9D98-173E60BE6DA6}"/>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'[Whole TPI SCore by Indicator.xlsx]Indicator by Indicator'!$C$99:$Y$99</c:f>
              <c:strCache>
                <c:ptCount val="23"/>
                <c:pt idx="0">
                  <c:v>1. Acknowledge?</c:v>
                </c:pt>
                <c:pt idx="1">
                  <c:v>2. Recognises as risk/opportunity?</c:v>
                </c:pt>
                <c:pt idx="2">
                  <c:v>3. Policy commitment to act?</c:v>
                </c:pt>
                <c:pt idx="3">
                  <c:v>4. Emissions targets?</c:v>
                </c:pt>
                <c:pt idx="4">
                  <c:v>5. Disclosed Scope 1&amp;2 emissions?</c:v>
                </c:pt>
                <c:pt idx="5">
                  <c:v>6. Board responsibility?</c:v>
                </c:pt>
                <c:pt idx="6">
                  <c:v>7. Quantitative emissions targets?</c:v>
                </c:pt>
                <c:pt idx="7">
                  <c:v>8. Disclosed any Scope 3 emissions?</c:v>
                </c:pt>
                <c:pt idx="8">
                  <c:v>9. Had operational emissions verified?</c:v>
                </c:pt>
                <c:pt idx="9">
                  <c:v>10. Support domestic and intl. mitigation?</c:v>
                </c:pt>
                <c:pt idx="10">
                  <c:v>11. Process to manage climate risks?</c:v>
                </c:pt>
                <c:pt idx="11">
                  <c:v>12. Disclosure of material Scope 3 emissions?</c:v>
                </c:pt>
                <c:pt idx="12">
                  <c:v>13. Long-term emissions targets?</c:v>
                </c:pt>
                <c:pt idx="13">
                  <c:v>14. Incorporated climate change into exec. rem.?</c:v>
                </c:pt>
                <c:pt idx="14">
                  <c:v>15. Climate risks/opportunities in strategy?</c:v>
                </c:pt>
                <c:pt idx="15">
                  <c:v>16. Undertakes climate scenario planning?</c:v>
                </c:pt>
                <c:pt idx="16">
                  <c:v>17. Discloses an internal price of carbon?</c:v>
                </c:pt>
                <c:pt idx="17">
                  <c:v>18. Discloses actions to meet targets?</c:v>
                </c:pt>
                <c:pt idx="18">
                  <c:v>19. Quantifies emissions reduction strategy?</c:v>
                </c:pt>
                <c:pt idx="19">
                  <c:v>20. Clarifies the role of offsets and/or NETs?</c:v>
                </c:pt>
                <c:pt idx="20">
                  <c:v>21. Phase out of capex in carbon-intensive assets?</c:v>
                </c:pt>
                <c:pt idx="21">
                  <c:v>22. Capex and decarbonisation goals alignment?</c:v>
                </c:pt>
                <c:pt idx="22">
                  <c:v>23. Climate policy and trade association membership​?</c:v>
                </c:pt>
              </c:strCache>
            </c:strRef>
          </c:cat>
          <c:val>
            <c:numRef>
              <c:f>'[Whole TPI SCore by Indicator.xlsx]Indicator by Indicator'!$C$90:$Y$90</c:f>
              <c:numCache>
                <c:formatCode>0%</c:formatCode>
                <c:ptCount val="23"/>
                <c:pt idx="0">
                  <c:v>0.99125364431486884</c:v>
                </c:pt>
                <c:pt idx="1">
                  <c:v>0.92128279883381925</c:v>
                </c:pt>
                <c:pt idx="2">
                  <c:v>0.98347910592808552</c:v>
                </c:pt>
                <c:pt idx="3">
                  <c:v>0.84450923226433428</c:v>
                </c:pt>
                <c:pt idx="4">
                  <c:v>0.91933916423712347</c:v>
                </c:pt>
                <c:pt idx="5">
                  <c:v>0.83187560738581146</c:v>
                </c:pt>
                <c:pt idx="6">
                  <c:v>0.84062196307094261</c:v>
                </c:pt>
                <c:pt idx="7">
                  <c:v>0.73177842565597673</c:v>
                </c:pt>
                <c:pt idx="8">
                  <c:v>0.66083576287657919</c:v>
                </c:pt>
                <c:pt idx="9">
                  <c:v>0.34207968901846453</c:v>
                </c:pt>
                <c:pt idx="10">
                  <c:v>0.81243926141885325</c:v>
                </c:pt>
                <c:pt idx="11">
                  <c:v>0.35641025641025642</c:v>
                </c:pt>
                <c:pt idx="12">
                  <c:v>0.81535471331389697</c:v>
                </c:pt>
                <c:pt idx="13">
                  <c:v>0.4975704567541302</c:v>
                </c:pt>
                <c:pt idx="14">
                  <c:v>0.47716229348882411</c:v>
                </c:pt>
                <c:pt idx="15">
                  <c:v>0.52380952380952384</c:v>
                </c:pt>
                <c:pt idx="16">
                  <c:v>0.37512147716229349</c:v>
                </c:pt>
                <c:pt idx="17">
                  <c:v>0.46161321671525751</c:v>
                </c:pt>
                <c:pt idx="18">
                  <c:v>5.3449951409135082E-2</c:v>
                </c:pt>
                <c:pt idx="19">
                  <c:v>2.2351797862001945E-2</c:v>
                </c:pt>
                <c:pt idx="20">
                  <c:v>2.0408163265306121E-2</c:v>
                </c:pt>
                <c:pt idx="21">
                  <c:v>1.1661807580174927E-2</c:v>
                </c:pt>
                <c:pt idx="22">
                  <c:v>2.7210884353741496E-2</c:v>
                </c:pt>
              </c:numCache>
            </c:numRef>
          </c:val>
          <c:extLst>
            <c:ext xmlns:c16="http://schemas.microsoft.com/office/drawing/2014/chart" uri="{C3380CC4-5D6E-409C-BE32-E72D297353CC}">
              <c16:uniqueId val="{00000004-8574-4CD3-9D98-173E60BE6DA6}"/>
            </c:ext>
          </c:extLst>
        </c:ser>
        <c:ser>
          <c:idx val="0"/>
          <c:order val="1"/>
          <c:tx>
            <c:v>No</c:v>
          </c:tx>
          <c:spPr>
            <a:solidFill>
              <a:schemeClr val="accent2"/>
            </a:solidFill>
            <a:ln>
              <a:solidFill>
                <a:sysClr val="windowText" lastClr="000000"/>
              </a:solidFill>
            </a:ln>
            <a:effectLst/>
          </c:spPr>
          <c:invertIfNegative val="0"/>
          <c:dLbls>
            <c:dLbl>
              <c:idx val="0"/>
              <c:layout>
                <c:manualLayout>
                  <c:x val="1.8555383797884049E-2"/>
                  <c:y val="2.6166144717323222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574-4CD3-9D98-173E60BE6DA6}"/>
                </c:ext>
              </c:extLst>
            </c:dLbl>
            <c:dLbl>
              <c:idx val="2"/>
              <c:layout>
                <c:manualLayout>
                  <c:x val="2.0815902613400206E-2"/>
                  <c:y val="-2.3985355576671916E-17"/>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574-4CD3-9D98-173E60BE6DA6}"/>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'[Whole TPI SCore by Indicator.xlsx]Indicator by Indicator'!$C$99:$Y$99</c:f>
              <c:strCache>
                <c:ptCount val="23"/>
                <c:pt idx="0">
                  <c:v>1. Acknowledge?</c:v>
                </c:pt>
                <c:pt idx="1">
                  <c:v>2. Recognises as risk/opportunity?</c:v>
                </c:pt>
                <c:pt idx="2">
                  <c:v>3. Policy commitment to act?</c:v>
                </c:pt>
                <c:pt idx="3">
                  <c:v>4. Emissions targets?</c:v>
                </c:pt>
                <c:pt idx="4">
                  <c:v>5. Disclosed Scope 1&amp;2 emissions?</c:v>
                </c:pt>
                <c:pt idx="5">
                  <c:v>6. Board responsibility?</c:v>
                </c:pt>
                <c:pt idx="6">
                  <c:v>7. Quantitative emissions targets?</c:v>
                </c:pt>
                <c:pt idx="7">
                  <c:v>8. Disclosed any Scope 3 emissions?</c:v>
                </c:pt>
                <c:pt idx="8">
                  <c:v>9. Had operational emissions verified?</c:v>
                </c:pt>
                <c:pt idx="9">
                  <c:v>10. Support domestic and intl. mitigation?</c:v>
                </c:pt>
                <c:pt idx="10">
                  <c:v>11. Process to manage climate risks?</c:v>
                </c:pt>
                <c:pt idx="11">
                  <c:v>12. Disclosure of material Scope 3 emissions?</c:v>
                </c:pt>
                <c:pt idx="12">
                  <c:v>13. Long-term emissions targets?</c:v>
                </c:pt>
                <c:pt idx="13">
                  <c:v>14. Incorporated climate change into exec. rem.?</c:v>
                </c:pt>
                <c:pt idx="14">
                  <c:v>15. Climate risks/opportunities in strategy?</c:v>
                </c:pt>
                <c:pt idx="15">
                  <c:v>16. Undertakes climate scenario planning?</c:v>
                </c:pt>
                <c:pt idx="16">
                  <c:v>17. Discloses an internal price of carbon?</c:v>
                </c:pt>
                <c:pt idx="17">
                  <c:v>18. Discloses actions to meet targets?</c:v>
                </c:pt>
                <c:pt idx="18">
                  <c:v>19. Quantifies emissions reduction strategy?</c:v>
                </c:pt>
                <c:pt idx="19">
                  <c:v>20. Clarifies the role of offsets and/or NETs?</c:v>
                </c:pt>
                <c:pt idx="20">
                  <c:v>21. Phase out of capex in carbon-intensive assets?</c:v>
                </c:pt>
                <c:pt idx="21">
                  <c:v>22. Capex and decarbonisation goals alignment?</c:v>
                </c:pt>
                <c:pt idx="22">
                  <c:v>23. Climate policy and trade association membership​?</c:v>
                </c:pt>
              </c:strCache>
            </c:strRef>
          </c:cat>
          <c:val>
            <c:numRef>
              <c:f>'[Whole TPI SCore by Indicator.xlsx]Indicator by Indicator'!$C$124:$Y$124</c:f>
              <c:numCache>
                <c:formatCode>0%</c:formatCode>
                <c:ptCount val="23"/>
                <c:pt idx="0">
                  <c:v>8.7463556851311575E-3</c:v>
                </c:pt>
                <c:pt idx="1">
                  <c:v>7.871720116618075E-2</c:v>
                </c:pt>
                <c:pt idx="2">
                  <c:v>1.6520894071914483E-2</c:v>
                </c:pt>
                <c:pt idx="3">
                  <c:v>0.15549076773566572</c:v>
                </c:pt>
                <c:pt idx="4">
                  <c:v>8.0660835762876526E-2</c:v>
                </c:pt>
                <c:pt idx="5">
                  <c:v>0.16812439261418854</c:v>
                </c:pt>
                <c:pt idx="6">
                  <c:v>0.15937803692905739</c:v>
                </c:pt>
                <c:pt idx="7">
                  <c:v>0.26822157434402327</c:v>
                </c:pt>
                <c:pt idx="8">
                  <c:v>0.33916423712342081</c:v>
                </c:pt>
                <c:pt idx="9">
                  <c:v>0.65792031098153547</c:v>
                </c:pt>
                <c:pt idx="10">
                  <c:v>0.18756073858114675</c:v>
                </c:pt>
                <c:pt idx="11">
                  <c:v>0.64358974358974352</c:v>
                </c:pt>
                <c:pt idx="12">
                  <c:v>0.18464528668610303</c:v>
                </c:pt>
                <c:pt idx="13">
                  <c:v>0.50242954324586986</c:v>
                </c:pt>
                <c:pt idx="14">
                  <c:v>0.52283770651117589</c:v>
                </c:pt>
                <c:pt idx="15">
                  <c:v>0.47619047619047616</c:v>
                </c:pt>
                <c:pt idx="16">
                  <c:v>0.62487852283770651</c:v>
                </c:pt>
                <c:pt idx="17">
                  <c:v>0.53838678328474243</c:v>
                </c:pt>
                <c:pt idx="18">
                  <c:v>0.94655004859086489</c:v>
                </c:pt>
                <c:pt idx="19">
                  <c:v>0.97764820213799808</c:v>
                </c:pt>
                <c:pt idx="20">
                  <c:v>0.97959183673469385</c:v>
                </c:pt>
                <c:pt idx="21">
                  <c:v>0.98833819241982512</c:v>
                </c:pt>
                <c:pt idx="22">
                  <c:v>0.97278911564625847</c:v>
                </c:pt>
              </c:numCache>
            </c:numRef>
          </c:val>
          <c:extLst>
            <c:ext xmlns:c16="http://schemas.microsoft.com/office/drawing/2014/chart" uri="{C3380CC4-5D6E-409C-BE32-E72D297353CC}">
              <c16:uniqueId val="{00000007-8574-4CD3-9D98-173E60BE6DA6}"/>
            </c:ext>
          </c:extLst>
        </c:ser>
        <c:dLbls>
          <c:showLegendKey val="0"/>
          <c:showVal val="0"/>
          <c:showCatName val="0"/>
          <c:showSerName val="0"/>
          <c:showPercent val="0"/>
          <c:showBubbleSize val="0"/>
        </c:dLbls>
        <c:gapWidth val="50"/>
        <c:overlap val="100"/>
        <c:axId val="589249360"/>
        <c:axId val="589250016"/>
      </c:barChart>
      <c:catAx>
        <c:axId val="589249360"/>
        <c:scaling>
          <c:orientation val="maxMin"/>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589250016"/>
        <c:crosses val="autoZero"/>
        <c:auto val="1"/>
        <c:lblAlgn val="ctr"/>
        <c:lblOffset val="1000"/>
        <c:tickLblSkip val="1"/>
        <c:noMultiLvlLbl val="0"/>
      </c:catAx>
      <c:valAx>
        <c:axId val="589250016"/>
        <c:scaling>
          <c:orientation val="minMax"/>
        </c:scaling>
        <c:delete val="0"/>
        <c:axPos val="t"/>
        <c:majorGridlines>
          <c:spPr>
            <a:ln w="9525" cap="flat" cmpd="sng" algn="ctr">
              <a:no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9249360"/>
        <c:crosses val="autoZero"/>
        <c:crossBetween val="between"/>
        <c:majorUnit val="0.2"/>
      </c:valAx>
      <c:spPr>
        <a:noFill/>
        <a:ln>
          <a:noFill/>
        </a:ln>
        <a:effectLst/>
      </c:spPr>
    </c:plotArea>
    <c:legend>
      <c:legendPos val="t"/>
      <c:layout>
        <c:manualLayout>
          <c:xMode val="edge"/>
          <c:yMode val="edge"/>
          <c:x val="0.83906047292774644"/>
          <c:y val="1.0930765993265994E-2"/>
          <c:w val="0.13177086249072034"/>
          <c:h val="9.855092592592591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lgn="ctr" rtl="0">
            <a:defRPr lang="en-US" sz="800" b="1" i="0" u="none" strike="noStrike" kern="1200" spc="0" baseline="0">
              <a:solidFill>
                <a:schemeClr val="tx1"/>
              </a:solidFill>
              <a:latin typeface="+mj-lt"/>
              <a:ea typeface="+mn-ea"/>
              <a:cs typeface="+mn-cs"/>
            </a:defRPr>
          </a:pPr>
          <a:endParaRPr lang="en-US"/>
        </a:p>
      </c:txPr>
    </c:title>
    <c:autoTitleDeleted val="0"/>
    <c:plotArea>
      <c:layout/>
      <c:barChart>
        <c:barDir val="col"/>
        <c:grouping val="clustered"/>
        <c:varyColors val="0"/>
        <c:ser>
          <c:idx val="0"/>
          <c:order val="0"/>
          <c:tx>
            <c:strRef>
              <c:f>'[Region insights.xlsx]Sheet3'!$A$5</c:f>
              <c:strCache>
                <c:ptCount val="1"/>
                <c:pt idx="0">
                  <c:v>Australia and New Zealand</c:v>
                </c:pt>
              </c:strCache>
            </c:strRef>
          </c:tx>
          <c:spPr>
            <a:solidFill>
              <a:schemeClr val="accent1"/>
            </a:solidFill>
            <a:ln>
              <a:noFill/>
            </a:ln>
            <a:effectLst/>
          </c:spPr>
          <c:invertIfNegative val="0"/>
          <c:dPt>
            <c:idx val="1"/>
            <c:invertIfNegative val="0"/>
            <c:bubble3D val="0"/>
            <c:spPr>
              <a:solidFill>
                <a:srgbClr val="5587F7"/>
              </a:solidFill>
              <a:ln>
                <a:noFill/>
              </a:ln>
              <a:effectLst/>
            </c:spPr>
            <c:extLst>
              <c:ext xmlns:c16="http://schemas.microsoft.com/office/drawing/2014/chart" uri="{C3380CC4-5D6E-409C-BE32-E72D297353CC}">
                <c16:uniqueId val="{00000001-6E86-493B-B9A7-4BBA2ADA042B}"/>
              </c:ext>
            </c:extLst>
          </c:dPt>
          <c:dPt>
            <c:idx val="2"/>
            <c:invertIfNegative val="0"/>
            <c:bubble3D val="0"/>
            <c:spPr>
              <a:solidFill>
                <a:srgbClr val="2465F5"/>
              </a:solidFill>
              <a:ln>
                <a:noFill/>
              </a:ln>
              <a:effectLst/>
            </c:spPr>
            <c:extLst>
              <c:ext xmlns:c16="http://schemas.microsoft.com/office/drawing/2014/chart" uri="{C3380CC4-5D6E-409C-BE32-E72D297353CC}">
                <c16:uniqueId val="{00000002-6E86-493B-B9A7-4BBA2ADA042B}"/>
              </c:ext>
            </c:extLst>
          </c:dPt>
          <c:dPt>
            <c:idx val="3"/>
            <c:invertIfNegative val="0"/>
            <c:bubble3D val="0"/>
            <c:spPr>
              <a:solidFill>
                <a:srgbClr val="0A4BDC"/>
              </a:solidFill>
              <a:ln>
                <a:noFill/>
              </a:ln>
              <a:effectLst/>
            </c:spPr>
            <c:extLst>
              <c:ext xmlns:c16="http://schemas.microsoft.com/office/drawing/2014/chart" uri="{C3380CC4-5D6E-409C-BE32-E72D297353CC}">
                <c16:uniqueId val="{00000003-6E86-493B-B9A7-4BBA2ADA042B}"/>
              </c:ext>
            </c:extLst>
          </c:dPt>
          <c:dPt>
            <c:idx val="4"/>
            <c:invertIfNegative val="0"/>
            <c:bubble3D val="0"/>
            <c:spPr>
              <a:solidFill>
                <a:srgbClr val="083AAB"/>
              </a:solidFill>
              <a:ln>
                <a:noFill/>
              </a:ln>
              <a:effectLst/>
            </c:spPr>
            <c:extLst>
              <c:ext xmlns:c16="http://schemas.microsoft.com/office/drawing/2014/chart" uri="{C3380CC4-5D6E-409C-BE32-E72D297353CC}">
                <c16:uniqueId val="{00000004-6E86-493B-B9A7-4BBA2ADA042B}"/>
              </c:ext>
            </c:extLst>
          </c:dPt>
          <c:dPt>
            <c:idx val="5"/>
            <c:invertIfNegative val="0"/>
            <c:bubble3D val="0"/>
            <c:spPr>
              <a:solidFill>
                <a:srgbClr val="9747FF"/>
              </a:solidFill>
              <a:ln>
                <a:noFill/>
              </a:ln>
              <a:effectLst/>
            </c:spPr>
            <c:extLst>
              <c:ext xmlns:c16="http://schemas.microsoft.com/office/drawing/2014/chart" uri="{C3380CC4-5D6E-409C-BE32-E72D297353CC}">
                <c16:uniqueId val="{00000005-6E86-493B-B9A7-4BBA2ADA042B}"/>
              </c:ext>
            </c:extLst>
          </c:dPt>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'[Region insights.xlsx]Sheet1'!$B$1:$G$1</c:f>
              <c:strCache>
                <c:ptCount val="6"/>
                <c:pt idx="0">
                  <c:v>Level 0</c:v>
                </c:pt>
                <c:pt idx="1">
                  <c:v>Level 1</c:v>
                </c:pt>
                <c:pt idx="2">
                  <c:v>Level 2</c:v>
                </c:pt>
                <c:pt idx="3">
                  <c:v>Level 3</c:v>
                </c:pt>
                <c:pt idx="4">
                  <c:v>Level 4</c:v>
                </c:pt>
                <c:pt idx="5">
                  <c:v>Level 5</c:v>
                </c:pt>
              </c:strCache>
            </c:strRef>
          </c:cat>
          <c:val>
            <c:numRef>
              <c:f>'[Region insights.xlsx]Sheet3'!$B$5:$G$5</c:f>
              <c:numCache>
                <c:formatCode>General</c:formatCode>
                <c:ptCount val="6"/>
                <c:pt idx="0">
                  <c:v>0</c:v>
                </c:pt>
                <c:pt idx="1">
                  <c:v>1</c:v>
                </c:pt>
                <c:pt idx="2">
                  <c:v>8</c:v>
                </c:pt>
                <c:pt idx="3">
                  <c:v>18</c:v>
                </c:pt>
                <c:pt idx="4">
                  <c:v>5</c:v>
                </c:pt>
                <c:pt idx="5">
                  <c:v>7</c:v>
                </c:pt>
              </c:numCache>
            </c:numRef>
          </c:val>
          <c:extLst>
            <c:ext xmlns:c16="http://schemas.microsoft.com/office/drawing/2014/chart" uri="{C3380CC4-5D6E-409C-BE32-E72D297353CC}">
              <c16:uniqueId val="{00000000-6E86-493B-B9A7-4BBA2ADA042B}"/>
            </c:ext>
          </c:extLst>
        </c:ser>
        <c:dLbls>
          <c:dLblPos val="outEnd"/>
          <c:showLegendKey val="0"/>
          <c:showVal val="1"/>
          <c:showCatName val="0"/>
          <c:showSerName val="0"/>
          <c:showPercent val="0"/>
          <c:showBubbleSize val="0"/>
        </c:dLbls>
        <c:gapWidth val="30"/>
        <c:overlap val="-27"/>
        <c:axId val="1686229936"/>
        <c:axId val="1860779087"/>
      </c:barChart>
      <c:catAx>
        <c:axId val="1686229936"/>
        <c:scaling>
          <c:orientation val="minMax"/>
        </c:scaling>
        <c:delete val="1"/>
        <c:axPos val="b"/>
        <c:numFmt formatCode="General" sourceLinked="1"/>
        <c:majorTickMark val="none"/>
        <c:minorTickMark val="none"/>
        <c:tickLblPos val="nextTo"/>
        <c:crossAx val="1860779087"/>
        <c:crosses val="autoZero"/>
        <c:auto val="1"/>
        <c:lblAlgn val="ctr"/>
        <c:lblOffset val="100"/>
        <c:noMultiLvlLbl val="0"/>
      </c:catAx>
      <c:valAx>
        <c:axId val="1860779087"/>
        <c:scaling>
          <c:orientation val="minMax"/>
        </c:scaling>
        <c:delete val="1"/>
        <c:axPos val="l"/>
        <c:numFmt formatCode="General" sourceLinked="1"/>
        <c:majorTickMark val="none"/>
        <c:minorTickMark val="none"/>
        <c:tickLblPos val="nextTo"/>
        <c:crossAx val="1686229936"/>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percentStacked"/>
        <c:varyColors val="0"/>
        <c:ser>
          <c:idx val="1"/>
          <c:order val="0"/>
          <c:tx>
            <c:v>Yes</c:v>
          </c:tx>
          <c:spPr>
            <a:solidFill>
              <a:srgbClr val="5587F6"/>
            </a:solidFill>
            <a:ln>
              <a:solidFill>
                <a:sysClr val="windowText" lastClr="000000"/>
              </a:solidFill>
            </a:ln>
            <a:effectLst/>
          </c:spPr>
          <c:invertIfNegative val="0"/>
          <c:dLbls>
            <c:dLbl>
              <c:idx val="1"/>
              <c:layout>
                <c:manualLayout>
                  <c:x val="-3.4452409059377735E-2"/>
                  <c:y val="-7.4565074351888409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AD1-4243-A384-4BD94D997085}"/>
                </c:ext>
              </c:extLst>
            </c:dLbl>
            <c:dLbl>
              <c:idx val="2"/>
              <c:layout>
                <c:manualLayout>
                  <c:x val="-3.7019557253952277E-2"/>
                  <c:y val="2.5708645874457777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AD1-4243-A384-4BD94D997085}"/>
                </c:ext>
              </c:extLst>
            </c:dLbl>
            <c:dLbl>
              <c:idx val="3"/>
              <c:layout>
                <c:manualLayout>
                  <c:x val="-3.312465771763079E-2"/>
                  <c:y val="2.5708645874457166E-3"/>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AD1-4243-A384-4BD94D997085}"/>
                </c:ext>
              </c:extLst>
            </c:dLbl>
            <c:dLbl>
              <c:idx val="4"/>
              <c:layout>
                <c:manualLayout>
                  <c:x val="-4.0407939733962984E-2"/>
                  <c:y val="-7.7168048427412401E-4"/>
                </c:manualLayout>
              </c:layout>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4AD1-4243-A384-4BD94D997085}"/>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'[Whole TPI SCore by Indicator.xlsx]Indicator by Indicator'!$U$99:$Y$99</c:f>
              <c:strCache>
                <c:ptCount val="5"/>
                <c:pt idx="0">
                  <c:v>19. Quantifies emissions reduction strategy?</c:v>
                </c:pt>
                <c:pt idx="1">
                  <c:v>20. Clarifies the role of offsets and/or NETs?</c:v>
                </c:pt>
                <c:pt idx="2">
                  <c:v>21. Phase out of capex in carbon-intensive assets?</c:v>
                </c:pt>
                <c:pt idx="3">
                  <c:v>22. Capex and decarbonisation goals alignment?</c:v>
                </c:pt>
                <c:pt idx="4">
                  <c:v>23. Climate policy and trade association membership​?</c:v>
                </c:pt>
              </c:strCache>
            </c:strRef>
          </c:cat>
          <c:val>
            <c:numRef>
              <c:f>'[Whole TPI SCore by Indicator.xlsx]Indicator by Indicator'!$U$90:$Y$90</c:f>
              <c:numCache>
                <c:formatCode>0%</c:formatCode>
                <c:ptCount val="5"/>
                <c:pt idx="0">
                  <c:v>5.3501945525291826E-2</c:v>
                </c:pt>
                <c:pt idx="1">
                  <c:v>2.2373540856031129E-2</c:v>
                </c:pt>
                <c:pt idx="2">
                  <c:v>2.0428015564202335E-2</c:v>
                </c:pt>
                <c:pt idx="3">
                  <c:v>1.1673151750972763E-2</c:v>
                </c:pt>
                <c:pt idx="4">
                  <c:v>2.7237354085603113E-2</c:v>
                </c:pt>
              </c:numCache>
            </c:numRef>
          </c:val>
          <c:extLst>
            <c:ext xmlns:c16="http://schemas.microsoft.com/office/drawing/2014/chart" uri="{C3380CC4-5D6E-409C-BE32-E72D297353CC}">
              <c16:uniqueId val="{00000004-4AD1-4243-A384-4BD94D997085}"/>
            </c:ext>
          </c:extLst>
        </c:ser>
        <c:ser>
          <c:idx val="0"/>
          <c:order val="1"/>
          <c:tx>
            <c:v>No</c:v>
          </c:tx>
          <c:spPr>
            <a:solidFill>
              <a:schemeClr val="accent2"/>
            </a:solidFill>
            <a:ln>
              <a:solidFill>
                <a:sysClr val="windowText" lastClr="000000"/>
              </a:solid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bg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'[Whole TPI SCore by Indicator.xlsx]Indicator by Indicator'!$U$99:$Y$99</c:f>
              <c:strCache>
                <c:ptCount val="5"/>
                <c:pt idx="0">
                  <c:v>19. Quantifies emissions reduction strategy?</c:v>
                </c:pt>
                <c:pt idx="1">
                  <c:v>20. Clarifies the role of offsets and/or NETs?</c:v>
                </c:pt>
                <c:pt idx="2">
                  <c:v>21. Phase out of capex in carbon-intensive assets?</c:v>
                </c:pt>
                <c:pt idx="3">
                  <c:v>22. Capex and decarbonisation goals alignment?</c:v>
                </c:pt>
                <c:pt idx="4">
                  <c:v>23. Climate policy and trade association membership​?</c:v>
                </c:pt>
              </c:strCache>
            </c:strRef>
          </c:cat>
          <c:val>
            <c:numRef>
              <c:f>'[Whole TPI SCore by Indicator.xlsx]Indicator by Indicator'!$U$124:$Y$124</c:f>
              <c:numCache>
                <c:formatCode>0%</c:formatCode>
                <c:ptCount val="5"/>
                <c:pt idx="0">
                  <c:v>0.94649805447470814</c:v>
                </c:pt>
                <c:pt idx="1">
                  <c:v>0.97762645914396884</c:v>
                </c:pt>
                <c:pt idx="2">
                  <c:v>0.97957198443579763</c:v>
                </c:pt>
                <c:pt idx="3">
                  <c:v>0.98832684824902728</c:v>
                </c:pt>
                <c:pt idx="4">
                  <c:v>0.97276264591439687</c:v>
                </c:pt>
              </c:numCache>
            </c:numRef>
          </c:val>
          <c:extLst>
            <c:ext xmlns:c16="http://schemas.microsoft.com/office/drawing/2014/chart" uri="{C3380CC4-5D6E-409C-BE32-E72D297353CC}">
              <c16:uniqueId val="{00000005-4AD1-4243-A384-4BD94D997085}"/>
            </c:ext>
          </c:extLst>
        </c:ser>
        <c:dLbls>
          <c:showLegendKey val="0"/>
          <c:showVal val="0"/>
          <c:showCatName val="0"/>
          <c:showSerName val="0"/>
          <c:showPercent val="0"/>
          <c:showBubbleSize val="0"/>
        </c:dLbls>
        <c:gapWidth val="50"/>
        <c:overlap val="100"/>
        <c:axId val="589249360"/>
        <c:axId val="589250016"/>
      </c:barChart>
      <c:catAx>
        <c:axId val="589249360"/>
        <c:scaling>
          <c:orientation val="maxMin"/>
        </c:scaling>
        <c:delete val="0"/>
        <c:axPos val="l"/>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89250016"/>
        <c:crosses val="autoZero"/>
        <c:auto val="1"/>
        <c:lblAlgn val="ctr"/>
        <c:lblOffset val="1000"/>
        <c:tickLblSkip val="1"/>
        <c:noMultiLvlLbl val="0"/>
      </c:catAx>
      <c:valAx>
        <c:axId val="589250016"/>
        <c:scaling>
          <c:orientation val="minMax"/>
        </c:scaling>
        <c:delete val="0"/>
        <c:axPos val="t"/>
        <c:majorGridlines>
          <c:spPr>
            <a:ln w="9525" cap="flat" cmpd="sng" algn="ctr">
              <a:no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89249360"/>
        <c:crosses val="autoZero"/>
        <c:crossBetween val="between"/>
      </c:valAx>
      <c:spPr>
        <a:noFill/>
        <a:ln>
          <a:noFill/>
        </a:ln>
        <a:effectLst/>
      </c:spPr>
    </c:plotArea>
    <c:legend>
      <c:legendPos val="t"/>
      <c:layout>
        <c:manualLayout>
          <c:xMode val="edge"/>
          <c:yMode val="edge"/>
          <c:x val="0.66286263676082224"/>
          <c:y val="1.0930765993265994E-2"/>
          <c:w val="0.30796869865764459"/>
          <c:h val="9.8550925925925917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800" b="1">
                <a:solidFill>
                  <a:schemeClr val="tx1"/>
                </a:solidFill>
                <a:latin typeface="BrownTT (Headings)"/>
              </a:rPr>
              <a:t>Other Asia</a:t>
            </a:r>
          </a:p>
        </c:rich>
      </c:tx>
      <c:layout>
        <c:manualLayout>
          <c:xMode val="edge"/>
          <c:yMode val="edge"/>
          <c:x val="0.30683948863636362"/>
          <c:y val="0.1375888227386211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Sheet1!$A$3</c:f>
              <c:strCache>
                <c:ptCount val="1"/>
                <c:pt idx="0">
                  <c:v>Other Asia</c:v>
                </c:pt>
              </c:strCache>
            </c:strRef>
          </c:tx>
          <c:spPr>
            <a:solidFill>
              <a:schemeClr val="accent1"/>
            </a:solidFill>
            <a:ln>
              <a:noFill/>
            </a:ln>
            <a:effectLst/>
          </c:spPr>
          <c:invertIfNegative val="0"/>
          <c:dPt>
            <c:idx val="1"/>
            <c:invertIfNegative val="0"/>
            <c:bubble3D val="0"/>
            <c:spPr>
              <a:solidFill>
                <a:srgbClr val="5587F7"/>
              </a:solidFill>
              <a:ln>
                <a:noFill/>
              </a:ln>
              <a:effectLst/>
            </c:spPr>
            <c:extLst>
              <c:ext xmlns:c16="http://schemas.microsoft.com/office/drawing/2014/chart" uri="{C3380CC4-5D6E-409C-BE32-E72D297353CC}">
                <c16:uniqueId val="{00000005-B196-4019-8E73-2C4F921B6661}"/>
              </c:ext>
            </c:extLst>
          </c:dPt>
          <c:dPt>
            <c:idx val="2"/>
            <c:invertIfNegative val="0"/>
            <c:bubble3D val="0"/>
            <c:spPr>
              <a:solidFill>
                <a:srgbClr val="2465F5"/>
              </a:solidFill>
              <a:ln>
                <a:noFill/>
              </a:ln>
              <a:effectLst/>
            </c:spPr>
            <c:extLst>
              <c:ext xmlns:c16="http://schemas.microsoft.com/office/drawing/2014/chart" uri="{C3380CC4-5D6E-409C-BE32-E72D297353CC}">
                <c16:uniqueId val="{00000004-B196-4019-8E73-2C4F921B6661}"/>
              </c:ext>
            </c:extLst>
          </c:dPt>
          <c:dPt>
            <c:idx val="3"/>
            <c:invertIfNegative val="0"/>
            <c:bubble3D val="0"/>
            <c:spPr>
              <a:solidFill>
                <a:srgbClr val="0A4BDC"/>
              </a:solidFill>
              <a:ln>
                <a:noFill/>
              </a:ln>
              <a:effectLst/>
            </c:spPr>
            <c:extLst>
              <c:ext xmlns:c16="http://schemas.microsoft.com/office/drawing/2014/chart" uri="{C3380CC4-5D6E-409C-BE32-E72D297353CC}">
                <c16:uniqueId val="{00000003-B196-4019-8E73-2C4F921B6661}"/>
              </c:ext>
            </c:extLst>
          </c:dPt>
          <c:dPt>
            <c:idx val="4"/>
            <c:invertIfNegative val="0"/>
            <c:bubble3D val="0"/>
            <c:spPr>
              <a:solidFill>
                <a:srgbClr val="083AAB"/>
              </a:solidFill>
              <a:ln>
                <a:noFill/>
              </a:ln>
              <a:effectLst/>
            </c:spPr>
            <c:extLst>
              <c:ext xmlns:c16="http://schemas.microsoft.com/office/drawing/2014/chart" uri="{C3380CC4-5D6E-409C-BE32-E72D297353CC}">
                <c16:uniqueId val="{00000002-B196-4019-8E73-2C4F921B6661}"/>
              </c:ext>
            </c:extLst>
          </c:dPt>
          <c:dPt>
            <c:idx val="5"/>
            <c:invertIfNegative val="0"/>
            <c:bubble3D val="0"/>
            <c:spPr>
              <a:solidFill>
                <a:srgbClr val="9747FF"/>
              </a:solidFill>
              <a:ln>
                <a:noFill/>
              </a:ln>
              <a:effectLst/>
            </c:spPr>
            <c:extLst>
              <c:ext xmlns:c16="http://schemas.microsoft.com/office/drawing/2014/chart" uri="{C3380CC4-5D6E-409C-BE32-E72D297353CC}">
                <c16:uniqueId val="{00000001-B196-4019-8E73-2C4F921B6661}"/>
              </c:ext>
            </c:extLst>
          </c:dPt>
          <c:dLbls>
            <c:dLbl>
              <c:idx val="3"/>
              <c:tx>
                <c:rich>
                  <a:bodyPr/>
                  <a:lstStyle/>
                  <a:p>
                    <a:r>
                      <a:rPr lang="en-US"/>
                      <a:t>81</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B196-4019-8E73-2C4F921B6661}"/>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Level 0</c:v>
                </c:pt>
                <c:pt idx="1">
                  <c:v>Level 1</c:v>
                </c:pt>
                <c:pt idx="2">
                  <c:v>Level 2</c:v>
                </c:pt>
                <c:pt idx="3">
                  <c:v>Level 3</c:v>
                </c:pt>
                <c:pt idx="4">
                  <c:v>Level 4</c:v>
                </c:pt>
                <c:pt idx="5">
                  <c:v>Level 5</c:v>
                </c:pt>
              </c:strCache>
            </c:strRef>
          </c:cat>
          <c:val>
            <c:numRef>
              <c:f>Sheet1!$B$3:$G$3</c:f>
              <c:numCache>
                <c:formatCode>General</c:formatCode>
                <c:ptCount val="6"/>
                <c:pt idx="0">
                  <c:v>0</c:v>
                </c:pt>
                <c:pt idx="1">
                  <c:v>18</c:v>
                </c:pt>
                <c:pt idx="2">
                  <c:v>19</c:v>
                </c:pt>
                <c:pt idx="3">
                  <c:v>83</c:v>
                </c:pt>
                <c:pt idx="4">
                  <c:v>17</c:v>
                </c:pt>
                <c:pt idx="5">
                  <c:v>10</c:v>
                </c:pt>
              </c:numCache>
            </c:numRef>
          </c:val>
          <c:extLst>
            <c:ext xmlns:c16="http://schemas.microsoft.com/office/drawing/2014/chart" uri="{C3380CC4-5D6E-409C-BE32-E72D297353CC}">
              <c16:uniqueId val="{00000000-B196-4019-8E73-2C4F921B6661}"/>
            </c:ext>
          </c:extLst>
        </c:ser>
        <c:dLbls>
          <c:showLegendKey val="0"/>
          <c:showVal val="0"/>
          <c:showCatName val="0"/>
          <c:showSerName val="0"/>
          <c:showPercent val="0"/>
          <c:showBubbleSize val="0"/>
        </c:dLbls>
        <c:gapWidth val="30"/>
        <c:overlap val="-27"/>
        <c:axId val="1636423439"/>
        <c:axId val="2036282815"/>
      </c:barChart>
      <c:catAx>
        <c:axId val="1636423439"/>
        <c:scaling>
          <c:orientation val="minMax"/>
        </c:scaling>
        <c:delete val="1"/>
        <c:axPos val="b"/>
        <c:numFmt formatCode="General" sourceLinked="1"/>
        <c:majorTickMark val="none"/>
        <c:minorTickMark val="none"/>
        <c:tickLblPos val="nextTo"/>
        <c:crossAx val="2036282815"/>
        <c:crosses val="autoZero"/>
        <c:auto val="1"/>
        <c:lblAlgn val="ctr"/>
        <c:lblOffset val="100"/>
        <c:noMultiLvlLbl val="0"/>
      </c:catAx>
      <c:valAx>
        <c:axId val="2036282815"/>
        <c:scaling>
          <c:orientation val="minMax"/>
        </c:scaling>
        <c:delete val="1"/>
        <c:axPos val="l"/>
        <c:numFmt formatCode="General" sourceLinked="1"/>
        <c:majorTickMark val="none"/>
        <c:minorTickMark val="none"/>
        <c:tickLblPos val="nextTo"/>
        <c:crossAx val="163642343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800" b="1">
                <a:solidFill>
                  <a:schemeClr val="tx1"/>
                </a:solidFill>
                <a:latin typeface="BrownTT (Headings)"/>
              </a:rPr>
              <a:t>Europe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Europe</c:v>
                </c:pt>
              </c:strCache>
            </c:strRef>
          </c:tx>
          <c:spPr>
            <a:solidFill>
              <a:schemeClr val="accent1"/>
            </a:solidFill>
            <a:ln>
              <a:noFill/>
            </a:ln>
            <a:effectLst/>
          </c:spPr>
          <c:invertIfNegative val="0"/>
          <c:dPt>
            <c:idx val="3"/>
            <c:invertIfNegative val="0"/>
            <c:bubble3D val="0"/>
            <c:spPr>
              <a:solidFill>
                <a:srgbClr val="0A4BDC"/>
              </a:solidFill>
              <a:ln>
                <a:noFill/>
              </a:ln>
              <a:effectLst/>
            </c:spPr>
            <c:extLst>
              <c:ext xmlns:c16="http://schemas.microsoft.com/office/drawing/2014/chart" uri="{C3380CC4-5D6E-409C-BE32-E72D297353CC}">
                <c16:uniqueId val="{00000003-4125-4FA3-8626-C96CAACD0CC4}"/>
              </c:ext>
            </c:extLst>
          </c:dPt>
          <c:dPt>
            <c:idx val="4"/>
            <c:invertIfNegative val="0"/>
            <c:bubble3D val="0"/>
            <c:spPr>
              <a:solidFill>
                <a:srgbClr val="083AAB"/>
              </a:solidFill>
              <a:ln>
                <a:noFill/>
              </a:ln>
              <a:effectLst/>
            </c:spPr>
            <c:extLst>
              <c:ext xmlns:c16="http://schemas.microsoft.com/office/drawing/2014/chart" uri="{C3380CC4-5D6E-409C-BE32-E72D297353CC}">
                <c16:uniqueId val="{00000002-4125-4FA3-8626-C96CAACD0CC4}"/>
              </c:ext>
            </c:extLst>
          </c:dPt>
          <c:dPt>
            <c:idx val="5"/>
            <c:invertIfNegative val="0"/>
            <c:bubble3D val="0"/>
            <c:spPr>
              <a:solidFill>
                <a:srgbClr val="9747FF"/>
              </a:solidFill>
              <a:ln>
                <a:noFill/>
              </a:ln>
              <a:effectLst/>
            </c:spPr>
            <c:extLst>
              <c:ext xmlns:c16="http://schemas.microsoft.com/office/drawing/2014/chart" uri="{C3380CC4-5D6E-409C-BE32-E72D297353CC}">
                <c16:uniqueId val="{00000001-4125-4FA3-8626-C96CAACD0CC4}"/>
              </c:ext>
            </c:extLst>
          </c:dPt>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BrownTT" panose="020B0504020101010102"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Level 0</c:v>
                </c:pt>
                <c:pt idx="1">
                  <c:v>Level 1</c:v>
                </c:pt>
                <c:pt idx="2">
                  <c:v>Level 2</c:v>
                </c:pt>
                <c:pt idx="3">
                  <c:v>Level 3</c:v>
                </c:pt>
                <c:pt idx="4">
                  <c:v>Level 4</c:v>
                </c:pt>
                <c:pt idx="5">
                  <c:v>Level 5</c:v>
                </c:pt>
              </c:strCache>
            </c:strRef>
          </c:cat>
          <c:val>
            <c:numRef>
              <c:f>Sheet1!$B$2:$G$2</c:f>
              <c:numCache>
                <c:formatCode>General</c:formatCode>
                <c:ptCount val="6"/>
                <c:pt idx="0">
                  <c:v>0</c:v>
                </c:pt>
                <c:pt idx="1">
                  <c:v>2</c:v>
                </c:pt>
                <c:pt idx="2">
                  <c:v>5</c:v>
                </c:pt>
                <c:pt idx="3">
                  <c:v>87</c:v>
                </c:pt>
                <c:pt idx="4">
                  <c:v>42</c:v>
                </c:pt>
                <c:pt idx="5">
                  <c:v>38</c:v>
                </c:pt>
              </c:numCache>
            </c:numRef>
          </c:val>
          <c:extLst>
            <c:ext xmlns:c16="http://schemas.microsoft.com/office/drawing/2014/chart" uri="{C3380CC4-5D6E-409C-BE32-E72D297353CC}">
              <c16:uniqueId val="{00000000-4125-4FA3-8626-C96CAACD0CC4}"/>
            </c:ext>
          </c:extLst>
        </c:ser>
        <c:dLbls>
          <c:dLblPos val="outEnd"/>
          <c:showLegendKey val="0"/>
          <c:showVal val="1"/>
          <c:showCatName val="0"/>
          <c:showSerName val="0"/>
          <c:showPercent val="0"/>
          <c:showBubbleSize val="0"/>
        </c:dLbls>
        <c:gapWidth val="30"/>
        <c:axId val="1636778095"/>
        <c:axId val="1656310656"/>
      </c:barChart>
      <c:catAx>
        <c:axId val="1636778095"/>
        <c:scaling>
          <c:orientation val="minMax"/>
        </c:scaling>
        <c:delete val="1"/>
        <c:axPos val="b"/>
        <c:numFmt formatCode="General" sourceLinked="1"/>
        <c:majorTickMark val="none"/>
        <c:minorTickMark val="none"/>
        <c:tickLblPos val="nextTo"/>
        <c:crossAx val="1656310656"/>
        <c:crosses val="autoZero"/>
        <c:auto val="1"/>
        <c:lblAlgn val="ctr"/>
        <c:lblOffset val="100"/>
        <c:noMultiLvlLbl val="0"/>
      </c:catAx>
      <c:valAx>
        <c:axId val="1656310656"/>
        <c:scaling>
          <c:orientation val="minMax"/>
        </c:scaling>
        <c:delete val="1"/>
        <c:axPos val="l"/>
        <c:numFmt formatCode="General" sourceLinked="1"/>
        <c:majorTickMark val="none"/>
        <c:minorTickMark val="none"/>
        <c:tickLblPos val="nextTo"/>
        <c:crossAx val="16367780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spc="0" baseline="0">
                <a:solidFill>
                  <a:schemeClr val="tx1"/>
                </a:solidFill>
                <a:latin typeface="+mn-lt"/>
                <a:ea typeface="+mn-ea"/>
                <a:cs typeface="+mn-cs"/>
              </a:defRPr>
            </a:pPr>
            <a:r>
              <a:rPr lang="en-US" sz="800" b="1">
                <a:solidFill>
                  <a:schemeClr val="tx1"/>
                </a:solidFill>
                <a:latin typeface="BrownTT (Headings)"/>
              </a:rPr>
              <a:t>North America</a:t>
            </a:r>
          </a:p>
        </c:rich>
      </c:tx>
      <c:layout>
        <c:manualLayout>
          <c:xMode val="edge"/>
          <c:yMode val="edge"/>
          <c:x val="0.22830555555555557"/>
          <c:y val="6.8036968207840142E-3"/>
        </c:manualLayout>
      </c:layout>
      <c:overlay val="0"/>
      <c:spPr>
        <a:noFill/>
        <a:ln>
          <a:noFill/>
        </a:ln>
        <a:effectLst/>
      </c:spPr>
      <c:txPr>
        <a:bodyPr rot="0" spcFirstLastPara="1" vertOverflow="ellipsis" vert="horz" wrap="square" anchor="ctr" anchorCtr="1"/>
        <a:lstStyle/>
        <a:p>
          <a:pPr>
            <a:defRPr sz="8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2126736111111111"/>
          <c:y val="8.272030651340993E-3"/>
          <c:w val="0.75746527777777772"/>
          <c:h val="0.85791570881226054"/>
        </c:manualLayout>
      </c:layout>
      <c:barChart>
        <c:barDir val="col"/>
        <c:grouping val="clustered"/>
        <c:varyColors val="0"/>
        <c:ser>
          <c:idx val="0"/>
          <c:order val="0"/>
          <c:tx>
            <c:strRef>
              <c:f>Sheet1!$A$4</c:f>
              <c:strCache>
                <c:ptCount val="1"/>
                <c:pt idx="0">
                  <c:v>North America</c:v>
                </c:pt>
              </c:strCache>
            </c:strRef>
          </c:tx>
          <c:spPr>
            <a:solidFill>
              <a:schemeClr val="accent1"/>
            </a:solidFill>
            <a:ln>
              <a:noFill/>
            </a:ln>
            <a:effectLst/>
          </c:spPr>
          <c:invertIfNegative val="0"/>
          <c:dPt>
            <c:idx val="1"/>
            <c:invertIfNegative val="0"/>
            <c:bubble3D val="0"/>
            <c:spPr>
              <a:solidFill>
                <a:srgbClr val="5587F7"/>
              </a:solidFill>
              <a:ln>
                <a:noFill/>
              </a:ln>
              <a:effectLst/>
            </c:spPr>
            <c:extLst>
              <c:ext xmlns:c16="http://schemas.microsoft.com/office/drawing/2014/chart" uri="{C3380CC4-5D6E-409C-BE32-E72D297353CC}">
                <c16:uniqueId val="{00000005-9726-4F2C-B9F8-D806BC73CEB0}"/>
              </c:ext>
            </c:extLst>
          </c:dPt>
          <c:dPt>
            <c:idx val="2"/>
            <c:invertIfNegative val="0"/>
            <c:bubble3D val="0"/>
            <c:spPr>
              <a:solidFill>
                <a:srgbClr val="2465F5"/>
              </a:solidFill>
              <a:ln>
                <a:noFill/>
              </a:ln>
              <a:effectLst/>
            </c:spPr>
            <c:extLst>
              <c:ext xmlns:c16="http://schemas.microsoft.com/office/drawing/2014/chart" uri="{C3380CC4-5D6E-409C-BE32-E72D297353CC}">
                <c16:uniqueId val="{00000004-9726-4F2C-B9F8-D806BC73CEB0}"/>
              </c:ext>
            </c:extLst>
          </c:dPt>
          <c:dPt>
            <c:idx val="3"/>
            <c:invertIfNegative val="0"/>
            <c:bubble3D val="0"/>
            <c:spPr>
              <a:solidFill>
                <a:srgbClr val="0A4BDC"/>
              </a:solidFill>
              <a:ln>
                <a:noFill/>
              </a:ln>
              <a:effectLst/>
            </c:spPr>
            <c:extLst>
              <c:ext xmlns:c16="http://schemas.microsoft.com/office/drawing/2014/chart" uri="{C3380CC4-5D6E-409C-BE32-E72D297353CC}">
                <c16:uniqueId val="{00000001-9726-4F2C-B9F8-D806BC73CEB0}"/>
              </c:ext>
            </c:extLst>
          </c:dPt>
          <c:dPt>
            <c:idx val="4"/>
            <c:invertIfNegative val="0"/>
            <c:bubble3D val="0"/>
            <c:spPr>
              <a:solidFill>
                <a:srgbClr val="083AAB"/>
              </a:solidFill>
              <a:ln>
                <a:noFill/>
              </a:ln>
              <a:effectLst/>
            </c:spPr>
            <c:extLst>
              <c:ext xmlns:c16="http://schemas.microsoft.com/office/drawing/2014/chart" uri="{C3380CC4-5D6E-409C-BE32-E72D297353CC}">
                <c16:uniqueId val="{00000003-9726-4F2C-B9F8-D806BC73CEB0}"/>
              </c:ext>
            </c:extLst>
          </c:dPt>
          <c:dPt>
            <c:idx val="5"/>
            <c:invertIfNegative val="0"/>
            <c:bubble3D val="0"/>
            <c:spPr>
              <a:solidFill>
                <a:srgbClr val="9747FF"/>
              </a:solidFill>
              <a:ln>
                <a:noFill/>
              </a:ln>
              <a:effectLst/>
            </c:spPr>
            <c:extLst>
              <c:ext xmlns:c16="http://schemas.microsoft.com/office/drawing/2014/chart" uri="{C3380CC4-5D6E-409C-BE32-E72D297353CC}">
                <c16:uniqueId val="{00000002-9726-4F2C-B9F8-D806BC73CEB0}"/>
              </c:ext>
            </c:extLst>
          </c:dPt>
          <c:dLbls>
            <c:dLbl>
              <c:idx val="1"/>
              <c:tx>
                <c:rich>
                  <a:bodyPr/>
                  <a:lstStyle/>
                  <a:p>
                    <a:r>
                      <a:rPr lang="en-US"/>
                      <a:t>7</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726-4F2C-B9F8-D806BC73CEB0}"/>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Level 0</c:v>
                </c:pt>
                <c:pt idx="1">
                  <c:v>Level 1</c:v>
                </c:pt>
                <c:pt idx="2">
                  <c:v>Level 2</c:v>
                </c:pt>
                <c:pt idx="3">
                  <c:v>Level 3</c:v>
                </c:pt>
                <c:pt idx="4">
                  <c:v>Level 4</c:v>
                </c:pt>
                <c:pt idx="5">
                  <c:v>Level 5</c:v>
                </c:pt>
              </c:strCache>
            </c:strRef>
          </c:cat>
          <c:val>
            <c:numRef>
              <c:f>Sheet1!$B$4:$G$4</c:f>
              <c:numCache>
                <c:formatCode>General</c:formatCode>
                <c:ptCount val="6"/>
                <c:pt idx="0">
                  <c:v>0</c:v>
                </c:pt>
                <c:pt idx="1">
                  <c:v>9</c:v>
                </c:pt>
                <c:pt idx="2">
                  <c:v>31</c:v>
                </c:pt>
                <c:pt idx="3">
                  <c:v>235</c:v>
                </c:pt>
                <c:pt idx="4">
                  <c:v>65</c:v>
                </c:pt>
                <c:pt idx="5">
                  <c:v>22</c:v>
                </c:pt>
              </c:numCache>
            </c:numRef>
          </c:val>
          <c:extLst>
            <c:ext xmlns:c16="http://schemas.microsoft.com/office/drawing/2014/chart" uri="{C3380CC4-5D6E-409C-BE32-E72D297353CC}">
              <c16:uniqueId val="{00000000-9726-4F2C-B9F8-D806BC73CEB0}"/>
            </c:ext>
          </c:extLst>
        </c:ser>
        <c:dLbls>
          <c:showLegendKey val="0"/>
          <c:showVal val="0"/>
          <c:showCatName val="0"/>
          <c:showSerName val="0"/>
          <c:showPercent val="0"/>
          <c:showBubbleSize val="0"/>
        </c:dLbls>
        <c:gapWidth val="30"/>
        <c:overlap val="-27"/>
        <c:axId val="1733139968"/>
        <c:axId val="1733123616"/>
      </c:barChart>
      <c:catAx>
        <c:axId val="1733139968"/>
        <c:scaling>
          <c:orientation val="minMax"/>
        </c:scaling>
        <c:delete val="1"/>
        <c:axPos val="b"/>
        <c:numFmt formatCode="General" sourceLinked="1"/>
        <c:majorTickMark val="none"/>
        <c:minorTickMark val="none"/>
        <c:tickLblPos val="nextTo"/>
        <c:crossAx val="1733123616"/>
        <c:crosses val="autoZero"/>
        <c:auto val="1"/>
        <c:lblAlgn val="ctr"/>
        <c:lblOffset val="100"/>
        <c:noMultiLvlLbl val="0"/>
      </c:catAx>
      <c:valAx>
        <c:axId val="1733123616"/>
        <c:scaling>
          <c:orientation val="minMax"/>
        </c:scaling>
        <c:delete val="1"/>
        <c:axPos val="l"/>
        <c:numFmt formatCode="General" sourceLinked="1"/>
        <c:majorTickMark val="none"/>
        <c:minorTickMark val="none"/>
        <c:tickLblPos val="nextTo"/>
        <c:crossAx val="1733139968"/>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spc="0" baseline="0">
                <a:solidFill>
                  <a:schemeClr val="tx1">
                    <a:lumMod val="65000"/>
                    <a:lumOff val="35000"/>
                  </a:schemeClr>
                </a:solidFill>
                <a:latin typeface="+mj-lt"/>
                <a:ea typeface="+mn-ea"/>
                <a:cs typeface="+mn-cs"/>
              </a:defRPr>
            </a:pPr>
            <a:r>
              <a:rPr lang="en-US" sz="800" b="1">
                <a:solidFill>
                  <a:schemeClr val="tx1"/>
                </a:solidFill>
                <a:latin typeface="+mj-lt"/>
              </a:rPr>
              <a:t>China</a:t>
            </a:r>
          </a:p>
        </c:rich>
      </c:tx>
      <c:overlay val="0"/>
      <c:spPr>
        <a:noFill/>
        <a:ln>
          <a:noFill/>
        </a:ln>
        <a:effectLst/>
      </c:spPr>
      <c:txPr>
        <a:bodyPr rot="0" spcFirstLastPara="1" vertOverflow="ellipsis" vert="horz" wrap="square" anchor="ctr" anchorCtr="1"/>
        <a:lstStyle/>
        <a:p>
          <a:pPr>
            <a:defRPr sz="800" b="0" i="0" u="none" strike="noStrike" kern="1200" spc="0" baseline="0">
              <a:solidFill>
                <a:schemeClr val="tx1">
                  <a:lumMod val="65000"/>
                  <a:lumOff val="35000"/>
                </a:schemeClr>
              </a:solidFill>
              <a:latin typeface="+mj-lt"/>
              <a:ea typeface="+mn-ea"/>
              <a:cs typeface="+mn-cs"/>
            </a:defRPr>
          </a:pPr>
          <a:endParaRPr lang="en-US"/>
        </a:p>
      </c:txPr>
    </c:title>
    <c:autoTitleDeleted val="0"/>
    <c:plotArea>
      <c:layout/>
      <c:barChart>
        <c:barDir val="col"/>
        <c:grouping val="clustered"/>
        <c:varyColors val="0"/>
        <c:ser>
          <c:idx val="0"/>
          <c:order val="0"/>
          <c:tx>
            <c:strRef>
              <c:f>Sheet1!$A$7</c:f>
              <c:strCache>
                <c:ptCount val="1"/>
                <c:pt idx="0">
                  <c:v>China</c:v>
                </c:pt>
              </c:strCache>
            </c:strRef>
          </c:tx>
          <c:spPr>
            <a:solidFill>
              <a:schemeClr val="accent1"/>
            </a:solidFill>
            <a:ln>
              <a:noFill/>
            </a:ln>
            <a:effectLst/>
          </c:spPr>
          <c:invertIfNegative val="0"/>
          <c:dPt>
            <c:idx val="0"/>
            <c:invertIfNegative val="0"/>
            <c:bubble3D val="0"/>
            <c:spPr>
              <a:solidFill>
                <a:srgbClr val="86A9F9"/>
              </a:solidFill>
              <a:ln>
                <a:noFill/>
              </a:ln>
              <a:effectLst/>
            </c:spPr>
            <c:extLst>
              <c:ext xmlns:c16="http://schemas.microsoft.com/office/drawing/2014/chart" uri="{C3380CC4-5D6E-409C-BE32-E72D297353CC}">
                <c16:uniqueId val="{00000004-92B0-43F0-A2F1-143541D55310}"/>
              </c:ext>
            </c:extLst>
          </c:dPt>
          <c:dPt>
            <c:idx val="1"/>
            <c:invertIfNegative val="0"/>
            <c:bubble3D val="0"/>
            <c:spPr>
              <a:solidFill>
                <a:srgbClr val="5587F7"/>
              </a:solidFill>
              <a:ln>
                <a:noFill/>
              </a:ln>
              <a:effectLst/>
            </c:spPr>
            <c:extLst>
              <c:ext xmlns:c16="http://schemas.microsoft.com/office/drawing/2014/chart" uri="{C3380CC4-5D6E-409C-BE32-E72D297353CC}">
                <c16:uniqueId val="{00000003-92B0-43F0-A2F1-143541D55310}"/>
              </c:ext>
            </c:extLst>
          </c:dPt>
          <c:dPt>
            <c:idx val="2"/>
            <c:invertIfNegative val="0"/>
            <c:bubble3D val="0"/>
            <c:spPr>
              <a:solidFill>
                <a:srgbClr val="2465F5"/>
              </a:solidFill>
              <a:ln>
                <a:noFill/>
              </a:ln>
              <a:effectLst/>
            </c:spPr>
            <c:extLst>
              <c:ext xmlns:c16="http://schemas.microsoft.com/office/drawing/2014/chart" uri="{C3380CC4-5D6E-409C-BE32-E72D297353CC}">
                <c16:uniqueId val="{00000002-92B0-43F0-A2F1-143541D55310}"/>
              </c:ext>
            </c:extLst>
          </c:dPt>
          <c:dPt>
            <c:idx val="3"/>
            <c:invertIfNegative val="0"/>
            <c:bubble3D val="0"/>
            <c:spPr>
              <a:solidFill>
                <a:srgbClr val="0A4BDC"/>
              </a:solidFill>
              <a:ln>
                <a:noFill/>
              </a:ln>
              <a:effectLst/>
            </c:spPr>
            <c:extLst>
              <c:ext xmlns:c16="http://schemas.microsoft.com/office/drawing/2014/chart" uri="{C3380CC4-5D6E-409C-BE32-E72D297353CC}">
                <c16:uniqueId val="{00000001-92B0-43F0-A2F1-143541D55310}"/>
              </c:ext>
            </c:extLst>
          </c:dPt>
          <c:dPt>
            <c:idx val="5"/>
            <c:invertIfNegative val="0"/>
            <c:bubble3D val="0"/>
            <c:spPr>
              <a:solidFill>
                <a:srgbClr val="9747FF"/>
              </a:solidFill>
              <a:ln>
                <a:noFill/>
              </a:ln>
              <a:effectLst/>
            </c:spPr>
            <c:extLst>
              <c:ext xmlns:c16="http://schemas.microsoft.com/office/drawing/2014/chart" uri="{C3380CC4-5D6E-409C-BE32-E72D297353CC}">
                <c16:uniqueId val="{00000005-92B0-43F0-A2F1-143541D55310}"/>
              </c:ext>
            </c:extLst>
          </c:dPt>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Level 0</c:v>
                </c:pt>
                <c:pt idx="1">
                  <c:v>Level 1</c:v>
                </c:pt>
                <c:pt idx="2">
                  <c:v>Level 2</c:v>
                </c:pt>
                <c:pt idx="3">
                  <c:v>Level 3</c:v>
                </c:pt>
                <c:pt idx="4">
                  <c:v>Level 4</c:v>
                </c:pt>
                <c:pt idx="5">
                  <c:v>Level 5</c:v>
                </c:pt>
              </c:strCache>
            </c:strRef>
          </c:cat>
          <c:val>
            <c:numRef>
              <c:f>Sheet1!$B$7:$G$7</c:f>
              <c:numCache>
                <c:formatCode>General</c:formatCode>
                <c:ptCount val="6"/>
                <c:pt idx="0">
                  <c:v>1</c:v>
                </c:pt>
                <c:pt idx="1">
                  <c:v>34</c:v>
                </c:pt>
                <c:pt idx="2">
                  <c:v>26</c:v>
                </c:pt>
                <c:pt idx="3">
                  <c:v>33</c:v>
                </c:pt>
                <c:pt idx="4">
                  <c:v>0</c:v>
                </c:pt>
                <c:pt idx="5">
                  <c:v>2</c:v>
                </c:pt>
              </c:numCache>
            </c:numRef>
          </c:val>
          <c:extLst>
            <c:ext xmlns:c16="http://schemas.microsoft.com/office/drawing/2014/chart" uri="{C3380CC4-5D6E-409C-BE32-E72D297353CC}">
              <c16:uniqueId val="{00000000-92B0-43F0-A2F1-143541D55310}"/>
            </c:ext>
          </c:extLst>
        </c:ser>
        <c:dLbls>
          <c:showLegendKey val="0"/>
          <c:showVal val="0"/>
          <c:showCatName val="0"/>
          <c:showSerName val="0"/>
          <c:showPercent val="0"/>
          <c:showBubbleSize val="0"/>
        </c:dLbls>
        <c:gapWidth val="30"/>
        <c:overlap val="-27"/>
        <c:axId val="1636369615"/>
        <c:axId val="2004364895"/>
      </c:barChart>
      <c:catAx>
        <c:axId val="1636369615"/>
        <c:scaling>
          <c:orientation val="minMax"/>
        </c:scaling>
        <c:delete val="1"/>
        <c:axPos val="b"/>
        <c:numFmt formatCode="General" sourceLinked="1"/>
        <c:majorTickMark val="none"/>
        <c:minorTickMark val="none"/>
        <c:tickLblPos val="nextTo"/>
        <c:crossAx val="2004364895"/>
        <c:crosses val="autoZero"/>
        <c:auto val="1"/>
        <c:lblAlgn val="ctr"/>
        <c:lblOffset val="100"/>
        <c:noMultiLvlLbl val="0"/>
      </c:catAx>
      <c:valAx>
        <c:axId val="2004364895"/>
        <c:scaling>
          <c:orientation val="minMax"/>
        </c:scaling>
        <c:delete val="1"/>
        <c:axPos val="l"/>
        <c:numFmt formatCode="General" sourceLinked="1"/>
        <c:majorTickMark val="none"/>
        <c:minorTickMark val="none"/>
        <c:tickLblPos val="nextTo"/>
        <c:crossAx val="163636961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800" b="1">
                <a:solidFill>
                  <a:schemeClr val="tx1"/>
                </a:solidFill>
                <a:latin typeface="BrownTT (Headings)"/>
              </a:rPr>
              <a:t>Japan</a:t>
            </a:r>
          </a:p>
        </c:rich>
      </c:tx>
      <c:layout>
        <c:manualLayout>
          <c:xMode val="edge"/>
          <c:yMode val="edge"/>
          <c:x val="0.41147482638888888"/>
          <c:y val="0.18933163058560609"/>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Sheet1!$A$8</c:f>
              <c:strCache>
                <c:ptCount val="1"/>
                <c:pt idx="0">
                  <c:v>Japan</c:v>
                </c:pt>
              </c:strCache>
            </c:strRef>
          </c:tx>
          <c:spPr>
            <a:solidFill>
              <a:schemeClr val="accent1"/>
            </a:solidFill>
            <a:ln>
              <a:noFill/>
            </a:ln>
            <a:effectLst/>
          </c:spPr>
          <c:invertIfNegative val="0"/>
          <c:dPt>
            <c:idx val="1"/>
            <c:invertIfNegative val="0"/>
            <c:bubble3D val="0"/>
            <c:spPr>
              <a:solidFill>
                <a:srgbClr val="5587F7"/>
              </a:solidFill>
              <a:ln>
                <a:noFill/>
              </a:ln>
              <a:effectLst/>
            </c:spPr>
            <c:extLst>
              <c:ext xmlns:c16="http://schemas.microsoft.com/office/drawing/2014/chart" uri="{C3380CC4-5D6E-409C-BE32-E72D297353CC}">
                <c16:uniqueId val="{00000005-F118-4CE8-9895-4E91B57DFE13}"/>
              </c:ext>
            </c:extLst>
          </c:dPt>
          <c:dPt>
            <c:idx val="2"/>
            <c:invertIfNegative val="0"/>
            <c:bubble3D val="0"/>
            <c:spPr>
              <a:solidFill>
                <a:srgbClr val="2465F5"/>
              </a:solidFill>
              <a:ln>
                <a:noFill/>
              </a:ln>
              <a:effectLst/>
            </c:spPr>
            <c:extLst>
              <c:ext xmlns:c16="http://schemas.microsoft.com/office/drawing/2014/chart" uri="{C3380CC4-5D6E-409C-BE32-E72D297353CC}">
                <c16:uniqueId val="{00000004-F118-4CE8-9895-4E91B57DFE13}"/>
              </c:ext>
            </c:extLst>
          </c:dPt>
          <c:dPt>
            <c:idx val="3"/>
            <c:invertIfNegative val="0"/>
            <c:bubble3D val="0"/>
            <c:spPr>
              <a:solidFill>
                <a:srgbClr val="0A4BDC"/>
              </a:solidFill>
              <a:ln>
                <a:noFill/>
              </a:ln>
              <a:effectLst/>
            </c:spPr>
            <c:extLst>
              <c:ext xmlns:c16="http://schemas.microsoft.com/office/drawing/2014/chart" uri="{C3380CC4-5D6E-409C-BE32-E72D297353CC}">
                <c16:uniqueId val="{00000001-F118-4CE8-9895-4E91B57DFE13}"/>
              </c:ext>
            </c:extLst>
          </c:dPt>
          <c:dPt>
            <c:idx val="4"/>
            <c:invertIfNegative val="0"/>
            <c:bubble3D val="0"/>
            <c:spPr>
              <a:solidFill>
                <a:srgbClr val="083AAB"/>
              </a:solidFill>
              <a:ln>
                <a:noFill/>
              </a:ln>
              <a:effectLst/>
            </c:spPr>
            <c:extLst>
              <c:ext xmlns:c16="http://schemas.microsoft.com/office/drawing/2014/chart" uri="{C3380CC4-5D6E-409C-BE32-E72D297353CC}">
                <c16:uniqueId val="{00000002-F118-4CE8-9895-4E91B57DFE13}"/>
              </c:ext>
            </c:extLst>
          </c:dPt>
          <c:dPt>
            <c:idx val="5"/>
            <c:invertIfNegative val="0"/>
            <c:bubble3D val="0"/>
            <c:spPr>
              <a:solidFill>
                <a:srgbClr val="9747FF"/>
              </a:solidFill>
              <a:ln>
                <a:noFill/>
              </a:ln>
              <a:effectLst/>
            </c:spPr>
            <c:extLst>
              <c:ext xmlns:c16="http://schemas.microsoft.com/office/drawing/2014/chart" uri="{C3380CC4-5D6E-409C-BE32-E72D297353CC}">
                <c16:uniqueId val="{00000003-F118-4CE8-9895-4E91B57DFE13}"/>
              </c:ext>
            </c:extLst>
          </c:dPt>
          <c:dLbls>
            <c:dLbl>
              <c:idx val="3"/>
              <c:tx>
                <c:rich>
                  <a:bodyPr/>
                  <a:lstStyle/>
                  <a:p>
                    <a:r>
                      <a:rPr lang="en-US"/>
                      <a:t>97</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F118-4CE8-9895-4E91B57DFE13}"/>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Level 0</c:v>
                </c:pt>
                <c:pt idx="1">
                  <c:v>Level 1</c:v>
                </c:pt>
                <c:pt idx="2">
                  <c:v>Level 2</c:v>
                </c:pt>
                <c:pt idx="3">
                  <c:v>Level 3</c:v>
                </c:pt>
                <c:pt idx="4">
                  <c:v>Level 4</c:v>
                </c:pt>
                <c:pt idx="5">
                  <c:v>Level 5</c:v>
                </c:pt>
              </c:strCache>
            </c:strRef>
          </c:cat>
          <c:val>
            <c:numRef>
              <c:f>Sheet1!$B$8:$G$8</c:f>
              <c:numCache>
                <c:formatCode>General</c:formatCode>
                <c:ptCount val="6"/>
                <c:pt idx="0">
                  <c:v>0</c:v>
                </c:pt>
                <c:pt idx="1">
                  <c:v>2</c:v>
                </c:pt>
                <c:pt idx="2">
                  <c:v>1</c:v>
                </c:pt>
                <c:pt idx="3">
                  <c:v>99</c:v>
                </c:pt>
                <c:pt idx="4">
                  <c:v>14</c:v>
                </c:pt>
                <c:pt idx="5">
                  <c:v>17</c:v>
                </c:pt>
              </c:numCache>
            </c:numRef>
          </c:val>
          <c:extLst>
            <c:ext xmlns:c16="http://schemas.microsoft.com/office/drawing/2014/chart" uri="{C3380CC4-5D6E-409C-BE32-E72D297353CC}">
              <c16:uniqueId val="{00000000-F118-4CE8-9895-4E91B57DFE13}"/>
            </c:ext>
          </c:extLst>
        </c:ser>
        <c:dLbls>
          <c:showLegendKey val="0"/>
          <c:showVal val="0"/>
          <c:showCatName val="0"/>
          <c:showSerName val="0"/>
          <c:showPercent val="0"/>
          <c:showBubbleSize val="0"/>
        </c:dLbls>
        <c:gapWidth val="30"/>
        <c:overlap val="-27"/>
        <c:axId val="1636826815"/>
        <c:axId val="2056928655"/>
      </c:barChart>
      <c:catAx>
        <c:axId val="1636826815"/>
        <c:scaling>
          <c:orientation val="minMax"/>
        </c:scaling>
        <c:delete val="1"/>
        <c:axPos val="b"/>
        <c:numFmt formatCode="General" sourceLinked="1"/>
        <c:majorTickMark val="none"/>
        <c:minorTickMark val="none"/>
        <c:tickLblPos val="nextTo"/>
        <c:crossAx val="2056928655"/>
        <c:crosses val="autoZero"/>
        <c:auto val="1"/>
        <c:lblAlgn val="ctr"/>
        <c:lblOffset val="100"/>
        <c:noMultiLvlLbl val="0"/>
      </c:catAx>
      <c:valAx>
        <c:axId val="2056928655"/>
        <c:scaling>
          <c:orientation val="minMax"/>
        </c:scaling>
        <c:delete val="1"/>
        <c:axPos val="l"/>
        <c:numFmt formatCode="General" sourceLinked="1"/>
        <c:majorTickMark val="none"/>
        <c:minorTickMark val="none"/>
        <c:tickLblPos val="nextTo"/>
        <c:crossAx val="163682681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800" b="1">
                <a:solidFill>
                  <a:schemeClr val="tx1"/>
                </a:solidFill>
                <a:latin typeface="BrownTT (Headings)"/>
              </a:rPr>
              <a:t>Middle East &amp; Africa</a:t>
            </a:r>
          </a:p>
        </c:rich>
      </c:tx>
      <c:layout>
        <c:manualLayout>
          <c:xMode val="edge"/>
          <c:yMode val="edge"/>
          <c:x val="0.19906423611111113"/>
          <c:y val="0.20687798571315891"/>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Sheet1!$A$6</c:f>
              <c:strCache>
                <c:ptCount val="1"/>
                <c:pt idx="0">
                  <c:v>Middle East &amp; Africa</c:v>
                </c:pt>
              </c:strCache>
            </c:strRef>
          </c:tx>
          <c:spPr>
            <a:solidFill>
              <a:schemeClr val="accent1"/>
            </a:solidFill>
            <a:ln>
              <a:noFill/>
            </a:ln>
            <a:effectLst/>
          </c:spPr>
          <c:invertIfNegative val="0"/>
          <c:dPt>
            <c:idx val="0"/>
            <c:invertIfNegative val="0"/>
            <c:bubble3D val="0"/>
            <c:spPr>
              <a:solidFill>
                <a:srgbClr val="86A9F9"/>
              </a:solidFill>
              <a:ln>
                <a:noFill/>
              </a:ln>
              <a:effectLst/>
            </c:spPr>
            <c:extLst>
              <c:ext xmlns:c16="http://schemas.microsoft.com/office/drawing/2014/chart" uri="{C3380CC4-5D6E-409C-BE32-E72D297353CC}">
                <c16:uniqueId val="{00000006-775E-40F1-874F-2203FC51FE6E}"/>
              </c:ext>
            </c:extLst>
          </c:dPt>
          <c:dPt>
            <c:idx val="1"/>
            <c:invertIfNegative val="0"/>
            <c:bubble3D val="0"/>
            <c:spPr>
              <a:solidFill>
                <a:srgbClr val="5587F7"/>
              </a:solidFill>
              <a:ln>
                <a:noFill/>
              </a:ln>
              <a:effectLst/>
            </c:spPr>
            <c:extLst>
              <c:ext xmlns:c16="http://schemas.microsoft.com/office/drawing/2014/chart" uri="{C3380CC4-5D6E-409C-BE32-E72D297353CC}">
                <c16:uniqueId val="{00000005-775E-40F1-874F-2203FC51FE6E}"/>
              </c:ext>
            </c:extLst>
          </c:dPt>
          <c:dPt>
            <c:idx val="2"/>
            <c:invertIfNegative val="0"/>
            <c:bubble3D val="0"/>
            <c:spPr>
              <a:solidFill>
                <a:srgbClr val="2465F5"/>
              </a:solidFill>
              <a:ln>
                <a:noFill/>
              </a:ln>
              <a:effectLst/>
            </c:spPr>
            <c:extLst>
              <c:ext xmlns:c16="http://schemas.microsoft.com/office/drawing/2014/chart" uri="{C3380CC4-5D6E-409C-BE32-E72D297353CC}">
                <c16:uniqueId val="{00000004-775E-40F1-874F-2203FC51FE6E}"/>
              </c:ext>
            </c:extLst>
          </c:dPt>
          <c:dPt>
            <c:idx val="3"/>
            <c:invertIfNegative val="0"/>
            <c:bubble3D val="0"/>
            <c:spPr>
              <a:solidFill>
                <a:srgbClr val="0A4BDC"/>
              </a:solidFill>
              <a:ln>
                <a:noFill/>
              </a:ln>
              <a:effectLst/>
            </c:spPr>
            <c:extLst>
              <c:ext xmlns:c16="http://schemas.microsoft.com/office/drawing/2014/chart" uri="{C3380CC4-5D6E-409C-BE32-E72D297353CC}">
                <c16:uniqueId val="{00000003-775E-40F1-874F-2203FC51FE6E}"/>
              </c:ext>
            </c:extLst>
          </c:dPt>
          <c:dPt>
            <c:idx val="4"/>
            <c:invertIfNegative val="0"/>
            <c:bubble3D val="0"/>
            <c:spPr>
              <a:solidFill>
                <a:srgbClr val="083AAB"/>
              </a:solidFill>
              <a:ln>
                <a:noFill/>
              </a:ln>
              <a:effectLst/>
            </c:spPr>
            <c:extLst>
              <c:ext xmlns:c16="http://schemas.microsoft.com/office/drawing/2014/chart" uri="{C3380CC4-5D6E-409C-BE32-E72D297353CC}">
                <c16:uniqueId val="{00000002-775E-40F1-874F-2203FC51FE6E}"/>
              </c:ext>
            </c:extLst>
          </c:dPt>
          <c:dPt>
            <c:idx val="5"/>
            <c:invertIfNegative val="0"/>
            <c:bubble3D val="0"/>
            <c:spPr>
              <a:solidFill>
                <a:srgbClr val="9747FF"/>
              </a:solidFill>
              <a:ln>
                <a:noFill/>
              </a:ln>
              <a:effectLst/>
            </c:spPr>
            <c:extLst>
              <c:ext xmlns:c16="http://schemas.microsoft.com/office/drawing/2014/chart" uri="{C3380CC4-5D6E-409C-BE32-E72D297353CC}">
                <c16:uniqueId val="{00000001-775E-40F1-874F-2203FC51FE6E}"/>
              </c:ext>
            </c:extLst>
          </c:dPt>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Level 0</c:v>
                </c:pt>
                <c:pt idx="1">
                  <c:v>Level 1</c:v>
                </c:pt>
                <c:pt idx="2">
                  <c:v>Level 2</c:v>
                </c:pt>
                <c:pt idx="3">
                  <c:v>Level 3</c:v>
                </c:pt>
                <c:pt idx="4">
                  <c:v>Level 4</c:v>
                </c:pt>
                <c:pt idx="5">
                  <c:v>Level 5</c:v>
                </c:pt>
              </c:strCache>
            </c:strRef>
          </c:cat>
          <c:val>
            <c:numRef>
              <c:f>Sheet1!$B$6:$G$6</c:f>
              <c:numCache>
                <c:formatCode>General</c:formatCode>
                <c:ptCount val="6"/>
                <c:pt idx="0">
                  <c:v>8</c:v>
                </c:pt>
                <c:pt idx="1">
                  <c:v>11</c:v>
                </c:pt>
                <c:pt idx="2">
                  <c:v>2</c:v>
                </c:pt>
                <c:pt idx="3">
                  <c:v>11</c:v>
                </c:pt>
                <c:pt idx="4">
                  <c:v>6</c:v>
                </c:pt>
                <c:pt idx="5">
                  <c:v>2</c:v>
                </c:pt>
              </c:numCache>
            </c:numRef>
          </c:val>
          <c:extLst>
            <c:ext xmlns:c16="http://schemas.microsoft.com/office/drawing/2014/chart" uri="{C3380CC4-5D6E-409C-BE32-E72D297353CC}">
              <c16:uniqueId val="{00000000-775E-40F1-874F-2203FC51FE6E}"/>
            </c:ext>
          </c:extLst>
        </c:ser>
        <c:dLbls>
          <c:dLblPos val="outEnd"/>
          <c:showLegendKey val="0"/>
          <c:showVal val="1"/>
          <c:showCatName val="0"/>
          <c:showSerName val="0"/>
          <c:showPercent val="0"/>
          <c:showBubbleSize val="0"/>
        </c:dLbls>
        <c:gapWidth val="30"/>
        <c:overlap val="-27"/>
        <c:axId val="1425709631"/>
        <c:axId val="1860782927"/>
      </c:barChart>
      <c:catAx>
        <c:axId val="1425709631"/>
        <c:scaling>
          <c:orientation val="minMax"/>
        </c:scaling>
        <c:delete val="1"/>
        <c:axPos val="b"/>
        <c:numFmt formatCode="General" sourceLinked="1"/>
        <c:majorTickMark val="none"/>
        <c:minorTickMark val="none"/>
        <c:tickLblPos val="nextTo"/>
        <c:crossAx val="1860782927"/>
        <c:crosses val="autoZero"/>
        <c:auto val="1"/>
        <c:lblAlgn val="ctr"/>
        <c:lblOffset val="100"/>
        <c:noMultiLvlLbl val="0"/>
      </c:catAx>
      <c:valAx>
        <c:axId val="1860782927"/>
        <c:scaling>
          <c:orientation val="minMax"/>
        </c:scaling>
        <c:delete val="1"/>
        <c:axPos val="l"/>
        <c:numFmt formatCode="General" sourceLinked="1"/>
        <c:majorTickMark val="none"/>
        <c:minorTickMark val="none"/>
        <c:tickLblPos val="nextTo"/>
        <c:crossAx val="1425709631"/>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800" b="1">
                <a:solidFill>
                  <a:schemeClr val="tx1"/>
                </a:solidFill>
                <a:latin typeface="BrownTT (Headings)"/>
              </a:rPr>
              <a:t>Latin America</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Sheet1!$A$9</c:f>
              <c:strCache>
                <c:ptCount val="1"/>
                <c:pt idx="0">
                  <c:v>Latin America</c:v>
                </c:pt>
              </c:strCache>
            </c:strRef>
          </c:tx>
          <c:spPr>
            <a:solidFill>
              <a:schemeClr val="accent1"/>
            </a:solidFill>
            <a:ln>
              <a:noFill/>
            </a:ln>
            <a:effectLst/>
          </c:spPr>
          <c:invertIfNegative val="0"/>
          <c:dPt>
            <c:idx val="1"/>
            <c:invertIfNegative val="0"/>
            <c:bubble3D val="0"/>
            <c:spPr>
              <a:solidFill>
                <a:srgbClr val="5587F7"/>
              </a:solidFill>
              <a:ln>
                <a:noFill/>
              </a:ln>
              <a:effectLst/>
            </c:spPr>
            <c:extLst>
              <c:ext xmlns:c16="http://schemas.microsoft.com/office/drawing/2014/chart" uri="{C3380CC4-5D6E-409C-BE32-E72D297353CC}">
                <c16:uniqueId val="{00000005-297C-4645-B919-F9FB6FB136D2}"/>
              </c:ext>
            </c:extLst>
          </c:dPt>
          <c:dPt>
            <c:idx val="2"/>
            <c:invertIfNegative val="0"/>
            <c:bubble3D val="0"/>
            <c:spPr>
              <a:solidFill>
                <a:srgbClr val="2465F5"/>
              </a:solidFill>
              <a:ln>
                <a:noFill/>
              </a:ln>
              <a:effectLst/>
            </c:spPr>
            <c:extLst>
              <c:ext xmlns:c16="http://schemas.microsoft.com/office/drawing/2014/chart" uri="{C3380CC4-5D6E-409C-BE32-E72D297353CC}">
                <c16:uniqueId val="{00000004-297C-4645-B919-F9FB6FB136D2}"/>
              </c:ext>
            </c:extLst>
          </c:dPt>
          <c:dPt>
            <c:idx val="3"/>
            <c:invertIfNegative val="0"/>
            <c:bubble3D val="0"/>
            <c:spPr>
              <a:solidFill>
                <a:srgbClr val="0A4BDC"/>
              </a:solidFill>
              <a:ln>
                <a:noFill/>
              </a:ln>
              <a:effectLst/>
            </c:spPr>
            <c:extLst>
              <c:ext xmlns:c16="http://schemas.microsoft.com/office/drawing/2014/chart" uri="{C3380CC4-5D6E-409C-BE32-E72D297353CC}">
                <c16:uniqueId val="{00000003-297C-4645-B919-F9FB6FB136D2}"/>
              </c:ext>
            </c:extLst>
          </c:dPt>
          <c:dPt>
            <c:idx val="4"/>
            <c:invertIfNegative val="0"/>
            <c:bubble3D val="0"/>
            <c:spPr>
              <a:solidFill>
                <a:srgbClr val="083AAB"/>
              </a:solidFill>
              <a:ln>
                <a:noFill/>
              </a:ln>
              <a:effectLst/>
            </c:spPr>
            <c:extLst>
              <c:ext xmlns:c16="http://schemas.microsoft.com/office/drawing/2014/chart" uri="{C3380CC4-5D6E-409C-BE32-E72D297353CC}">
                <c16:uniqueId val="{00000002-297C-4645-B919-F9FB6FB136D2}"/>
              </c:ext>
            </c:extLst>
          </c:dPt>
          <c:dPt>
            <c:idx val="5"/>
            <c:invertIfNegative val="0"/>
            <c:bubble3D val="0"/>
            <c:spPr>
              <a:solidFill>
                <a:srgbClr val="9747FF"/>
              </a:solidFill>
              <a:ln>
                <a:noFill/>
              </a:ln>
              <a:effectLst/>
            </c:spPr>
            <c:extLst>
              <c:ext xmlns:c16="http://schemas.microsoft.com/office/drawing/2014/chart" uri="{C3380CC4-5D6E-409C-BE32-E72D297353CC}">
                <c16:uniqueId val="{00000001-297C-4645-B919-F9FB6FB136D2}"/>
              </c:ext>
            </c:extLst>
          </c:dPt>
          <c:dLbls>
            <c:dLbl>
              <c:idx val="3"/>
              <c:tx>
                <c:rich>
                  <a:bodyPr/>
                  <a:lstStyle/>
                  <a:p>
                    <a:r>
                      <a:rPr lang="en-US"/>
                      <a:t>16</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297C-4645-B919-F9FB6FB136D2}"/>
                </c:ext>
              </c:extLst>
            </c:dLbl>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Level 0</c:v>
                </c:pt>
                <c:pt idx="1">
                  <c:v>Level 1</c:v>
                </c:pt>
                <c:pt idx="2">
                  <c:v>Level 2</c:v>
                </c:pt>
                <c:pt idx="3">
                  <c:v>Level 3</c:v>
                </c:pt>
                <c:pt idx="4">
                  <c:v>Level 4</c:v>
                </c:pt>
                <c:pt idx="5">
                  <c:v>Level 5</c:v>
                </c:pt>
              </c:strCache>
            </c:strRef>
          </c:cat>
          <c:val>
            <c:numRef>
              <c:f>Sheet1!$B$9:$G$9</c:f>
              <c:numCache>
                <c:formatCode>General</c:formatCode>
                <c:ptCount val="6"/>
                <c:pt idx="0">
                  <c:v>0</c:v>
                </c:pt>
                <c:pt idx="1">
                  <c:v>2</c:v>
                </c:pt>
                <c:pt idx="2">
                  <c:v>3</c:v>
                </c:pt>
                <c:pt idx="3">
                  <c:v>18</c:v>
                </c:pt>
                <c:pt idx="4">
                  <c:v>8</c:v>
                </c:pt>
                <c:pt idx="5">
                  <c:v>1</c:v>
                </c:pt>
              </c:numCache>
            </c:numRef>
          </c:val>
          <c:extLst>
            <c:ext xmlns:c16="http://schemas.microsoft.com/office/drawing/2014/chart" uri="{C3380CC4-5D6E-409C-BE32-E72D297353CC}">
              <c16:uniqueId val="{00000000-297C-4645-B919-F9FB6FB136D2}"/>
            </c:ext>
          </c:extLst>
        </c:ser>
        <c:dLbls>
          <c:dLblPos val="outEnd"/>
          <c:showLegendKey val="0"/>
          <c:showVal val="1"/>
          <c:showCatName val="0"/>
          <c:showSerName val="0"/>
          <c:showPercent val="0"/>
          <c:showBubbleSize val="0"/>
        </c:dLbls>
        <c:gapWidth val="30"/>
        <c:overlap val="-27"/>
        <c:axId val="1636494895"/>
        <c:axId val="2004359615"/>
      </c:barChart>
      <c:catAx>
        <c:axId val="1636494895"/>
        <c:scaling>
          <c:orientation val="minMax"/>
        </c:scaling>
        <c:delete val="1"/>
        <c:axPos val="b"/>
        <c:numFmt formatCode="General" sourceLinked="1"/>
        <c:majorTickMark val="none"/>
        <c:minorTickMark val="none"/>
        <c:tickLblPos val="nextTo"/>
        <c:crossAx val="2004359615"/>
        <c:crosses val="autoZero"/>
        <c:auto val="1"/>
        <c:lblAlgn val="ctr"/>
        <c:lblOffset val="100"/>
        <c:noMultiLvlLbl val="0"/>
      </c:catAx>
      <c:valAx>
        <c:axId val="2004359615"/>
        <c:scaling>
          <c:orientation val="minMax"/>
        </c:scaling>
        <c:delete val="1"/>
        <c:axPos val="l"/>
        <c:numFmt formatCode="General" sourceLinked="1"/>
        <c:majorTickMark val="none"/>
        <c:minorTickMark val="none"/>
        <c:tickLblPos val="nextTo"/>
        <c:crossAx val="1636494895"/>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9145C1-D04F-A6DA-99B9-9DF02C431E26}"/>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97565EE7-B75E-01DF-9A15-DB0B9882753D}"/>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5F0797DD-C3AF-4BE9-BBD2-7CEA75DFD194}" type="datetimeFigureOut">
              <a:rPr lang="en-GB" smtClean="0"/>
              <a:t>02/11/2023</a:t>
            </a:fld>
            <a:endParaRPr lang="en-GB"/>
          </a:p>
        </p:txBody>
      </p:sp>
      <p:sp>
        <p:nvSpPr>
          <p:cNvPr id="4" name="Footer Placeholder 3">
            <a:extLst>
              <a:ext uri="{FF2B5EF4-FFF2-40B4-BE49-F238E27FC236}">
                <a16:creationId xmlns:a16="http://schemas.microsoft.com/office/drawing/2014/main" id="{F5F9B55A-98CC-A4A3-1726-AFC32CEF493F}"/>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6DB88DC6-D836-BE2B-D988-74EE135F5762}"/>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77A702EA-4435-46D2-92EB-4091C64C52D4}" type="slidenum">
              <a:rPr lang="en-GB" smtClean="0"/>
              <a:t>‹#›</a:t>
            </a:fld>
            <a:endParaRPr lang="en-GB"/>
          </a:p>
        </p:txBody>
      </p:sp>
    </p:spTree>
    <p:extLst>
      <p:ext uri="{BB962C8B-B14F-4D97-AF65-F5344CB8AC3E}">
        <p14:creationId xmlns:p14="http://schemas.microsoft.com/office/powerpoint/2010/main" val="34742872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366400" y="4715153"/>
            <a:ext cx="6064876" cy="446698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Slide Number Placeholder 6"/>
          <p:cNvSpPr>
            <a:spLocks noGrp="1"/>
          </p:cNvSpPr>
          <p:nvPr>
            <p:ph type="sldNum" sz="quarter" idx="5"/>
          </p:nvPr>
        </p:nvSpPr>
        <p:spPr>
          <a:xfrm>
            <a:off x="5969897" y="9430306"/>
            <a:ext cx="827778" cy="496332"/>
          </a:xfrm>
          <a:prstGeom prst="rect">
            <a:avLst/>
          </a:prstGeom>
        </p:spPr>
        <p:txBody>
          <a:bodyPr vert="horz" lIns="91440" tIns="45720" rIns="91440" bIns="45720" rtlCol="0" anchor="b"/>
          <a:lstStyle>
            <a:lvl1pPr algn="r">
              <a:defRPr sz="1200">
                <a:latin typeface="Arial" panose="020B0604020202020204" pitchFamily="34" charset="0"/>
                <a:cs typeface="Arial" panose="020B0604020202020204" pitchFamily="34" charset="0"/>
              </a:defRPr>
            </a:lvl1pPr>
          </a:lstStyle>
          <a:p>
            <a:fld id="{49DD4D23-C98A-435E-AE88-9061F8349B02}" type="slidenum">
              <a:rPr lang="en-GB" smtClean="0"/>
              <a:pPr/>
              <a:t>‹#›</a:t>
            </a:fld>
            <a:endParaRPr lang="en-GB"/>
          </a:p>
        </p:txBody>
      </p:sp>
    </p:spTree>
    <p:extLst>
      <p:ext uri="{BB962C8B-B14F-4D97-AF65-F5344CB8AC3E}">
        <p14:creationId xmlns:p14="http://schemas.microsoft.com/office/powerpoint/2010/main" val="610033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1pPr>
    <a:lvl2pPr marL="4572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2pPr>
    <a:lvl3pPr marL="9144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3pPr>
    <a:lvl4pPr marL="13716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4pPr>
    <a:lvl5pPr marL="1828800" algn="l" defTabSz="914400" rtl="0" eaLnBrk="1" latinLnBrk="0" hangingPunct="1">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DD4D23-C98A-435E-AE88-9061F8349B02}" type="slidenum">
              <a:rPr lang="en-GB" smtClean="0"/>
              <a:pPr/>
              <a:t>1</a:t>
            </a:fld>
            <a:endParaRPr lang="en-GB"/>
          </a:p>
        </p:txBody>
      </p:sp>
    </p:spTree>
    <p:extLst>
      <p:ext uri="{BB962C8B-B14F-4D97-AF65-F5344CB8AC3E}">
        <p14:creationId xmlns:p14="http://schemas.microsoft.com/office/powerpoint/2010/main" val="36375371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Background colour for level 5</a:t>
            </a:r>
          </a:p>
        </p:txBody>
      </p:sp>
      <p:sp>
        <p:nvSpPr>
          <p:cNvPr id="4" name="Slide Number Placeholder 3"/>
          <p:cNvSpPr>
            <a:spLocks noGrp="1"/>
          </p:cNvSpPr>
          <p:nvPr>
            <p:ph type="sldNum" sz="quarter" idx="5"/>
          </p:nvPr>
        </p:nvSpPr>
        <p:spPr/>
        <p:txBody>
          <a:bodyPr/>
          <a:lstStyle/>
          <a:p>
            <a:fld id="{49DD4D23-C98A-435E-AE88-9061F8349B02}" type="slidenum">
              <a:rPr lang="en-GB" smtClean="0"/>
              <a:pPr/>
              <a:t>18</a:t>
            </a:fld>
            <a:endParaRPr lang="en-GB"/>
          </a:p>
        </p:txBody>
      </p:sp>
    </p:spTree>
    <p:extLst>
      <p:ext uri="{BB962C8B-B14F-4D97-AF65-F5344CB8AC3E}">
        <p14:creationId xmlns:p14="http://schemas.microsoft.com/office/powerpoint/2010/main" val="3822766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Background colour for level 5</a:t>
            </a:r>
          </a:p>
        </p:txBody>
      </p:sp>
      <p:sp>
        <p:nvSpPr>
          <p:cNvPr id="4" name="Slide Number Placeholder 3"/>
          <p:cNvSpPr>
            <a:spLocks noGrp="1"/>
          </p:cNvSpPr>
          <p:nvPr>
            <p:ph type="sldNum" sz="quarter" idx="5"/>
          </p:nvPr>
        </p:nvSpPr>
        <p:spPr/>
        <p:txBody>
          <a:bodyPr/>
          <a:lstStyle/>
          <a:p>
            <a:fld id="{49DD4D23-C98A-435E-AE88-9061F8349B02}" type="slidenum">
              <a:rPr lang="en-GB" smtClean="0"/>
              <a:pPr/>
              <a:t>19</a:t>
            </a:fld>
            <a:endParaRPr lang="en-GB"/>
          </a:p>
        </p:txBody>
      </p:sp>
    </p:spTree>
    <p:extLst>
      <p:ext uri="{BB962C8B-B14F-4D97-AF65-F5344CB8AC3E}">
        <p14:creationId xmlns:p14="http://schemas.microsoft.com/office/powerpoint/2010/main" val="39078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DD4D23-C98A-435E-AE88-9061F8349B02}" type="slidenum">
              <a:rPr lang="en-GB" smtClean="0"/>
              <a:pPr/>
              <a:t>20</a:t>
            </a:fld>
            <a:endParaRPr lang="en-GB"/>
          </a:p>
        </p:txBody>
      </p:sp>
    </p:spTree>
    <p:extLst>
      <p:ext uri="{BB962C8B-B14F-4D97-AF65-F5344CB8AC3E}">
        <p14:creationId xmlns:p14="http://schemas.microsoft.com/office/powerpoint/2010/main" val="4045902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DD4D23-C98A-435E-AE88-9061F8349B02}" type="slidenum">
              <a:rPr lang="en-GB" smtClean="0"/>
              <a:pPr/>
              <a:t>3</a:t>
            </a:fld>
            <a:endParaRPr lang="en-GB"/>
          </a:p>
        </p:txBody>
      </p:sp>
    </p:spTree>
    <p:extLst>
      <p:ext uri="{BB962C8B-B14F-4D97-AF65-F5344CB8AC3E}">
        <p14:creationId xmlns:p14="http://schemas.microsoft.com/office/powerpoint/2010/main" val="10758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Staircase</a:t>
            </a:r>
          </a:p>
          <a:p>
            <a:r>
              <a:rPr lang="en-GB"/>
              <a:t>Sankey</a:t>
            </a:r>
          </a:p>
          <a:p>
            <a:r>
              <a:rPr lang="en-GB" err="1"/>
              <a:t>Stairchart</a:t>
            </a:r>
            <a:endParaRPr lang="en-GB"/>
          </a:p>
          <a:p>
            <a:endParaRPr lang="en-GB"/>
          </a:p>
          <a:p>
            <a:r>
              <a:rPr lang="en-GB"/>
              <a:t>- Be clear about expansion and new </a:t>
            </a:r>
            <a:r>
              <a:rPr lang="en-GB" err="1"/>
              <a:t>MQ</a:t>
            </a:r>
            <a:r>
              <a:rPr lang="en-GB"/>
              <a:t> (advertise what we have been busy with)</a:t>
            </a:r>
          </a:p>
          <a:p>
            <a:r>
              <a:rPr lang="en-GB"/>
              <a:t>- Adding new level with x new indicators to </a:t>
            </a:r>
            <a:r>
              <a:rPr lang="en-GB" err="1"/>
              <a:t>abc</a:t>
            </a:r>
            <a:endParaRPr lang="en-GB"/>
          </a:p>
          <a:p>
            <a:endParaRPr lang="en-GB"/>
          </a:p>
          <a:p>
            <a:r>
              <a:rPr lang="en-GB"/>
              <a:t>- deep dive into new indicators – potentially some of the older ones provided they are interesting (winners/losers, highest/lowest increase)</a:t>
            </a:r>
          </a:p>
          <a:p>
            <a:endParaRPr lang="en-GB"/>
          </a:p>
          <a:p>
            <a:r>
              <a:rPr lang="en-GB"/>
              <a:t>Keep to universe level insights rather than drilling down too much into sector/regional level</a:t>
            </a:r>
          </a:p>
          <a:p>
            <a:endParaRPr lang="en-GB"/>
          </a:p>
          <a:p>
            <a:r>
              <a:rPr lang="en-GB"/>
              <a:t>[Slide telling people where to find sector level analysis]?</a:t>
            </a:r>
          </a:p>
        </p:txBody>
      </p:sp>
      <p:sp>
        <p:nvSpPr>
          <p:cNvPr id="4" name="Slide Number Placeholder 3"/>
          <p:cNvSpPr>
            <a:spLocks noGrp="1"/>
          </p:cNvSpPr>
          <p:nvPr>
            <p:ph type="sldNum" sz="quarter" idx="5"/>
          </p:nvPr>
        </p:nvSpPr>
        <p:spPr/>
        <p:txBody>
          <a:bodyPr/>
          <a:lstStyle/>
          <a:p>
            <a:fld id="{49DD4D23-C98A-435E-AE88-9061F8349B02}" type="slidenum">
              <a:rPr lang="en-GB" smtClean="0"/>
              <a:pPr/>
              <a:t>4</a:t>
            </a:fld>
            <a:endParaRPr lang="en-GB"/>
          </a:p>
        </p:txBody>
      </p:sp>
    </p:spTree>
    <p:extLst>
      <p:ext uri="{BB962C8B-B14F-4D97-AF65-F5344CB8AC3E}">
        <p14:creationId xmlns:p14="http://schemas.microsoft.com/office/powerpoint/2010/main" val="1579430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Staircase</a:t>
            </a:r>
          </a:p>
          <a:p>
            <a:r>
              <a:rPr lang="en-GB"/>
              <a:t>Sankey</a:t>
            </a:r>
          </a:p>
          <a:p>
            <a:r>
              <a:rPr lang="en-GB" err="1"/>
              <a:t>Stairchart</a:t>
            </a:r>
            <a:endParaRPr lang="en-GB"/>
          </a:p>
          <a:p>
            <a:endParaRPr lang="en-GB"/>
          </a:p>
          <a:p>
            <a:r>
              <a:rPr lang="en-GB"/>
              <a:t>- Be clear about expansion and new MQ (advertise what we have been busy with)</a:t>
            </a:r>
          </a:p>
          <a:p>
            <a:r>
              <a:rPr lang="en-GB"/>
              <a:t>- Adding new level with x new indicators to </a:t>
            </a:r>
            <a:r>
              <a:rPr lang="en-GB" err="1"/>
              <a:t>abc</a:t>
            </a:r>
            <a:endParaRPr lang="en-GB"/>
          </a:p>
          <a:p>
            <a:endParaRPr lang="en-GB"/>
          </a:p>
          <a:p>
            <a:r>
              <a:rPr lang="en-GB"/>
              <a:t>- deep dive into new indicators – potentially some of the older ones provided they are interesting (winners/losers, highest/lowest increase)</a:t>
            </a:r>
          </a:p>
          <a:p>
            <a:endParaRPr lang="en-GB"/>
          </a:p>
          <a:p>
            <a:r>
              <a:rPr lang="en-GB"/>
              <a:t>Keep to universe level insights rather than drilling down too much into sector/regional level</a:t>
            </a:r>
          </a:p>
          <a:p>
            <a:endParaRPr lang="en-GB"/>
          </a:p>
          <a:p>
            <a:r>
              <a:rPr lang="en-GB"/>
              <a:t>[Slide telling people where to find sector level analysis]?</a:t>
            </a:r>
          </a:p>
        </p:txBody>
      </p:sp>
      <p:sp>
        <p:nvSpPr>
          <p:cNvPr id="4" name="Slide Number Placeholder 3"/>
          <p:cNvSpPr>
            <a:spLocks noGrp="1"/>
          </p:cNvSpPr>
          <p:nvPr>
            <p:ph type="sldNum" sz="quarter" idx="5"/>
          </p:nvPr>
        </p:nvSpPr>
        <p:spPr/>
        <p:txBody>
          <a:bodyPr/>
          <a:lstStyle/>
          <a:p>
            <a:fld id="{49DD4D23-C98A-435E-AE88-9061F8349B02}" type="slidenum">
              <a:rPr lang="en-GB" smtClean="0"/>
              <a:pPr/>
              <a:t>5</a:t>
            </a:fld>
            <a:endParaRPr lang="en-GB"/>
          </a:p>
        </p:txBody>
      </p:sp>
    </p:spTree>
    <p:extLst>
      <p:ext uri="{BB962C8B-B14F-4D97-AF65-F5344CB8AC3E}">
        <p14:creationId xmlns:p14="http://schemas.microsoft.com/office/powerpoint/2010/main" val="3710798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l-PL"/>
              <a:t>Update graphs</a:t>
            </a:r>
            <a:endParaRPr lang="en-GB"/>
          </a:p>
        </p:txBody>
      </p:sp>
      <p:sp>
        <p:nvSpPr>
          <p:cNvPr id="4" name="Slide Number Placeholder 3"/>
          <p:cNvSpPr>
            <a:spLocks noGrp="1"/>
          </p:cNvSpPr>
          <p:nvPr>
            <p:ph type="sldNum" sz="quarter" idx="5"/>
          </p:nvPr>
        </p:nvSpPr>
        <p:spPr/>
        <p:txBody>
          <a:bodyPr/>
          <a:lstStyle/>
          <a:p>
            <a:fld id="{49DD4D23-C98A-435E-AE88-9061F8349B02}" type="slidenum">
              <a:rPr lang="en-GB" smtClean="0"/>
              <a:pPr/>
              <a:t>6</a:t>
            </a:fld>
            <a:endParaRPr lang="en-GB"/>
          </a:p>
        </p:txBody>
      </p:sp>
    </p:spTree>
    <p:extLst>
      <p:ext uri="{BB962C8B-B14F-4D97-AF65-F5344CB8AC3E}">
        <p14:creationId xmlns:p14="http://schemas.microsoft.com/office/powerpoint/2010/main" val="3257050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DD4D23-C98A-435E-AE88-9061F8349B02}" type="slidenum">
              <a:rPr lang="en-GB" smtClean="0"/>
              <a:pPr/>
              <a:t>8</a:t>
            </a:fld>
            <a:endParaRPr lang="en-GB"/>
          </a:p>
        </p:txBody>
      </p:sp>
    </p:spTree>
    <p:extLst>
      <p:ext uri="{BB962C8B-B14F-4D97-AF65-F5344CB8AC3E}">
        <p14:creationId xmlns:p14="http://schemas.microsoft.com/office/powerpoint/2010/main" val="1749396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49DD4D23-C98A-435E-AE88-9061F8349B02}" type="slidenum">
              <a:rPr lang="en-GB" smtClean="0"/>
              <a:pPr/>
              <a:t>9</a:t>
            </a:fld>
            <a:endParaRPr lang="en-GB"/>
          </a:p>
        </p:txBody>
      </p:sp>
    </p:spTree>
    <p:extLst>
      <p:ext uri="{BB962C8B-B14F-4D97-AF65-F5344CB8AC3E}">
        <p14:creationId xmlns:p14="http://schemas.microsoft.com/office/powerpoint/2010/main" val="3512007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Food goes into consumer goods &amp; services cluster</a:t>
            </a:r>
          </a:p>
        </p:txBody>
      </p:sp>
      <p:sp>
        <p:nvSpPr>
          <p:cNvPr id="4" name="Slide Number Placeholder 3"/>
          <p:cNvSpPr>
            <a:spLocks noGrp="1"/>
          </p:cNvSpPr>
          <p:nvPr>
            <p:ph type="sldNum" sz="quarter" idx="5"/>
          </p:nvPr>
        </p:nvSpPr>
        <p:spPr/>
        <p:txBody>
          <a:bodyPr/>
          <a:lstStyle/>
          <a:p>
            <a:fld id="{49DD4D23-C98A-435E-AE88-9061F8349B02}" type="slidenum">
              <a:rPr lang="en-GB" smtClean="0"/>
              <a:pPr/>
              <a:t>13</a:t>
            </a:fld>
            <a:endParaRPr lang="en-GB"/>
          </a:p>
        </p:txBody>
      </p:sp>
    </p:spTree>
    <p:extLst>
      <p:ext uri="{BB962C8B-B14F-4D97-AF65-F5344CB8AC3E}">
        <p14:creationId xmlns:p14="http://schemas.microsoft.com/office/powerpoint/2010/main" val="268039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TPI colour scheme</a:t>
            </a:r>
          </a:p>
          <a:p>
            <a:r>
              <a:rPr lang="en-GB"/>
              <a:t>Highlight 2022-23 low light 2021 &amp; earlier (Georgie)</a:t>
            </a:r>
          </a:p>
        </p:txBody>
      </p:sp>
      <p:sp>
        <p:nvSpPr>
          <p:cNvPr id="4" name="Slide Number Placeholder 3"/>
          <p:cNvSpPr>
            <a:spLocks noGrp="1"/>
          </p:cNvSpPr>
          <p:nvPr>
            <p:ph type="sldNum" sz="quarter" idx="5"/>
          </p:nvPr>
        </p:nvSpPr>
        <p:spPr/>
        <p:txBody>
          <a:bodyPr/>
          <a:lstStyle/>
          <a:p>
            <a:fld id="{49DD4D23-C98A-435E-AE88-9061F8349B02}" type="slidenum">
              <a:rPr lang="en-GB" smtClean="0"/>
              <a:pPr/>
              <a:t>15</a:t>
            </a:fld>
            <a:endParaRPr lang="en-GB"/>
          </a:p>
        </p:txBody>
      </p:sp>
    </p:spTree>
    <p:extLst>
      <p:ext uri="{BB962C8B-B14F-4D97-AF65-F5344CB8AC3E}">
        <p14:creationId xmlns:p14="http://schemas.microsoft.com/office/powerpoint/2010/main" val="22555810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0825" y="2625422"/>
            <a:ext cx="4332288" cy="1660038"/>
          </a:xfrm>
        </p:spPr>
        <p:txBody>
          <a:bodyPr/>
          <a:lstStyle>
            <a:lvl1pPr algn="l">
              <a:defRPr>
                <a:solidFill>
                  <a:schemeClr val="tx1"/>
                </a:solidFill>
              </a:defRPr>
            </a:lvl1pPr>
          </a:lstStyle>
          <a:p>
            <a:r>
              <a:rPr lang="en-US"/>
              <a:t>Click to edit Master title style</a:t>
            </a:r>
            <a:endParaRPr lang="en-GB"/>
          </a:p>
        </p:txBody>
      </p:sp>
      <p:sp>
        <p:nvSpPr>
          <p:cNvPr id="3" name="Subtitle 2"/>
          <p:cNvSpPr>
            <a:spLocks noGrp="1"/>
          </p:cNvSpPr>
          <p:nvPr>
            <p:ph type="subTitle" idx="1"/>
          </p:nvPr>
        </p:nvSpPr>
        <p:spPr>
          <a:xfrm>
            <a:off x="250825" y="4515775"/>
            <a:ext cx="4321175" cy="506392"/>
          </a:xfrm>
        </p:spPr>
        <p:txBody>
          <a:bodyPr/>
          <a:lstStyle>
            <a:lvl1pPr marL="0" indent="0" algn="l">
              <a:lnSpc>
                <a:spcPts val="16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pic>
        <p:nvPicPr>
          <p:cNvPr id="13" name="Picture 12"/>
          <p:cNvPicPr>
            <a:picLocks noChangeAspect="1"/>
          </p:cNvPicPr>
          <p:nvPr userDrawn="1"/>
        </p:nvPicPr>
        <p:blipFill rotWithShape="1">
          <a:blip r:embed="rId2" cstate="print">
            <a:extLst>
              <a:ext uri="{28A0092B-C50C-407E-A947-70E740481C1C}">
                <a14:useLocalDpi xmlns:a14="http://schemas.microsoft.com/office/drawing/2010/main" val="0"/>
              </a:ext>
            </a:extLst>
          </a:blip>
          <a:srcRect t="1" r="8784" b="1747"/>
          <a:stretch/>
        </p:blipFill>
        <p:spPr>
          <a:xfrm>
            <a:off x="5159879" y="624455"/>
            <a:ext cx="3984122" cy="4519046"/>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50825" y="257170"/>
            <a:ext cx="1792228" cy="734569"/>
          </a:xfrm>
          <a:prstGeom prst="rect">
            <a:avLst/>
          </a:prstGeom>
        </p:spPr>
      </p:pic>
    </p:spTree>
    <p:extLst>
      <p:ext uri="{BB962C8B-B14F-4D97-AF65-F5344CB8AC3E}">
        <p14:creationId xmlns:p14="http://schemas.microsoft.com/office/powerpoint/2010/main" val="353327965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CFEC389-F419-C4D4-4036-07DDC7710681}"/>
              </a:ext>
            </a:extLst>
          </p:cNvPr>
          <p:cNvSpPr/>
          <p:nvPr userDrawn="1"/>
        </p:nvSpPr>
        <p:spPr>
          <a:xfrm>
            <a:off x="6146800" y="4533900"/>
            <a:ext cx="2863850" cy="558800"/>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3497568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2108383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lumn Full Page">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numCol="2" spcCol="288000"/>
          <a:lstStyle>
            <a:lvl2pPr>
              <a:lnSpc>
                <a:spcPts val="1600"/>
              </a:lnSpc>
              <a:spcBef>
                <a:spcPts val="1150"/>
              </a:spcBef>
              <a:defRPr/>
            </a:lvl2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33090550-0583-66CB-89D3-33CB01B30B31}"/>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07939945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250825" y="1588478"/>
            <a:ext cx="3930650" cy="2977660"/>
          </a:xfrm>
        </p:spPr>
        <p:txBody>
          <a:bodyPr/>
          <a:lstStyle/>
          <a:p>
            <a:pPr lvl="0"/>
            <a:r>
              <a:rPr lang="en-US"/>
              <a:t>Click to edit Master text styles</a:t>
            </a:r>
          </a:p>
          <a:p>
            <a:pPr lvl="1"/>
            <a:r>
              <a:rPr lang="en-US"/>
              <a:t>Second level</a:t>
            </a:r>
          </a:p>
        </p:txBody>
      </p:sp>
      <p:sp>
        <p:nvSpPr>
          <p:cNvPr id="6" name="Picture Placeholder 5"/>
          <p:cNvSpPr>
            <a:spLocks noGrp="1"/>
          </p:cNvSpPr>
          <p:nvPr>
            <p:ph type="pic" sz="quarter" idx="10" hasCustomPrompt="1"/>
          </p:nvPr>
        </p:nvSpPr>
        <p:spPr>
          <a:xfrm>
            <a:off x="4572000" y="0"/>
            <a:ext cx="4572000" cy="5143500"/>
          </a:xfrm>
          <a:solidFill>
            <a:schemeClr val="bg2">
              <a:lumMod val="95000"/>
            </a:schemeClr>
          </a:solidFill>
        </p:spPr>
        <p:txBody>
          <a:bodyPr tIns="2088000"/>
          <a:lstStyle>
            <a:lvl1pPr algn="ctr">
              <a:defRPr sz="1050" b="0"/>
            </a:lvl1pPr>
          </a:lstStyle>
          <a:p>
            <a:r>
              <a:rPr lang="en-GB"/>
              <a:t>Insert image here</a:t>
            </a:r>
            <a:endParaRPr lang="en-US"/>
          </a:p>
        </p:txBody>
      </p:sp>
    </p:spTree>
    <p:extLst>
      <p:ext uri="{BB962C8B-B14F-4D97-AF65-F5344CB8AC3E}">
        <p14:creationId xmlns:p14="http://schemas.microsoft.com/office/powerpoint/2010/main" val="251522280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a:xfrm>
            <a:off x="250825" y="1588478"/>
            <a:ext cx="4121150" cy="2977660"/>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67532140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75774354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p:bg>
      <p:bgPr>
        <a:solidFill>
          <a:srgbClr val="5587F6"/>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36320" y="1756075"/>
            <a:ext cx="6937248" cy="1609725"/>
          </a:xfrm>
        </p:spPr>
        <p:txBody>
          <a:bodyPr/>
          <a:lstStyle>
            <a:lvl1pPr algn="ctr">
              <a:lnSpc>
                <a:spcPts val="5600"/>
              </a:lnSpc>
              <a:spcBef>
                <a:spcPts val="0"/>
              </a:spcBef>
              <a:defRPr sz="3600" b="1">
                <a:solidFill>
                  <a:schemeClr val="bg2"/>
                </a:solidFill>
              </a:defRPr>
            </a:lvl1pPr>
          </a:lstStyle>
          <a:p>
            <a:pPr lvl="0"/>
            <a:r>
              <a:rPr lang="en-US"/>
              <a:t>Click to edit Master text styles</a:t>
            </a:r>
          </a:p>
        </p:txBody>
      </p:sp>
      <p:grpSp>
        <p:nvGrpSpPr>
          <p:cNvPr id="13" name="Group 12">
            <a:extLst>
              <a:ext uri="{FF2B5EF4-FFF2-40B4-BE49-F238E27FC236}">
                <a16:creationId xmlns:a16="http://schemas.microsoft.com/office/drawing/2014/main" id="{791D96F1-61BE-0809-3007-3B877C2F28CC}"/>
              </a:ext>
            </a:extLst>
          </p:cNvPr>
          <p:cNvGrpSpPr/>
          <p:nvPr userDrawn="1"/>
        </p:nvGrpSpPr>
        <p:grpSpPr>
          <a:xfrm>
            <a:off x="6751320" y="4697525"/>
            <a:ext cx="2228700" cy="270886"/>
            <a:chOff x="5419760" y="4451146"/>
            <a:chExt cx="3628837" cy="441066"/>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419760" y="4451146"/>
              <a:ext cx="1170770" cy="441066"/>
            </a:xfrm>
            <a:prstGeom prst="rect">
              <a:avLst/>
            </a:prstGeom>
          </p:spPr>
        </p:pic>
        <p:grpSp>
          <p:nvGrpSpPr>
            <p:cNvPr id="12" name="Group 11">
              <a:extLst>
                <a:ext uri="{FF2B5EF4-FFF2-40B4-BE49-F238E27FC236}">
                  <a16:creationId xmlns:a16="http://schemas.microsoft.com/office/drawing/2014/main" id="{A7CEF775-386D-D0AD-E575-533731619862}"/>
                </a:ext>
              </a:extLst>
            </p:cNvPr>
            <p:cNvGrpSpPr/>
            <p:nvPr userDrawn="1"/>
          </p:nvGrpSpPr>
          <p:grpSpPr>
            <a:xfrm>
              <a:off x="6815307" y="4458817"/>
              <a:ext cx="2233290" cy="433394"/>
              <a:chOff x="6815307" y="4458817"/>
              <a:chExt cx="2233290" cy="433394"/>
            </a:xfrm>
          </p:grpSpPr>
          <p:pic>
            <p:nvPicPr>
              <p:cNvPr id="4" name="Picture 3" descr="A graphic of a mountain&#10;&#10;Description automatically generated">
                <a:extLst>
                  <a:ext uri="{FF2B5EF4-FFF2-40B4-BE49-F238E27FC236}">
                    <a16:creationId xmlns:a16="http://schemas.microsoft.com/office/drawing/2014/main" id="{4AEB8707-A122-8D63-B8AB-CC4A7235F45F}"/>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81871"/>
              <a:stretch/>
            </p:blipFill>
            <p:spPr>
              <a:xfrm>
                <a:off x="6815307" y="4464943"/>
                <a:ext cx="429260" cy="427268"/>
              </a:xfrm>
              <a:prstGeom prst="rect">
                <a:avLst/>
              </a:prstGeom>
            </p:spPr>
          </p:pic>
          <p:pic>
            <p:nvPicPr>
              <p:cNvPr id="11" name="Picture 10" descr="A black background with white text&#10;&#10;Description automatically generated">
                <a:extLst>
                  <a:ext uri="{FF2B5EF4-FFF2-40B4-BE49-F238E27FC236}">
                    <a16:creationId xmlns:a16="http://schemas.microsoft.com/office/drawing/2014/main" id="{2500AF52-B7A0-4ECE-85D0-89C35C6BBE5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82510" y="4458817"/>
                <a:ext cx="1666087" cy="424175"/>
              </a:xfrm>
              <a:prstGeom prst="rect">
                <a:avLst/>
              </a:prstGeom>
            </p:spPr>
          </p:pic>
        </p:grpSp>
      </p:grpSp>
    </p:spTree>
    <p:extLst>
      <p:ext uri="{BB962C8B-B14F-4D97-AF65-F5344CB8AC3E}">
        <p14:creationId xmlns:p14="http://schemas.microsoft.com/office/powerpoint/2010/main" val="39803952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rgbClr val="2E3033"/>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791730" y="4486517"/>
            <a:ext cx="1112917" cy="418112"/>
          </a:xfrm>
          <a:prstGeom prst="rect">
            <a:avLst/>
          </a:prstGeom>
        </p:spPr>
      </p:pic>
      <p:sp>
        <p:nvSpPr>
          <p:cNvPr id="3" name="Text Placeholder 2"/>
          <p:cNvSpPr>
            <a:spLocks noGrp="1"/>
          </p:cNvSpPr>
          <p:nvPr>
            <p:ph type="body" sz="quarter" idx="10"/>
          </p:nvPr>
        </p:nvSpPr>
        <p:spPr>
          <a:xfrm>
            <a:off x="250825" y="1094893"/>
            <a:ext cx="8642350" cy="2858129"/>
          </a:xfrm>
        </p:spPr>
        <p:txBody>
          <a:bodyPr/>
          <a:lstStyle>
            <a:lvl1pPr algn="l">
              <a:lnSpc>
                <a:spcPts val="3600"/>
              </a:lnSpc>
              <a:spcBef>
                <a:spcPts val="0"/>
              </a:spcBef>
              <a:defRPr sz="3000" b="0">
                <a:solidFill>
                  <a:schemeClr val="bg2"/>
                </a:solidFill>
              </a:defRPr>
            </a:lvl1pPr>
          </a:lstStyle>
          <a:p>
            <a:pPr lvl="0"/>
            <a:r>
              <a:rPr lang="en-US"/>
              <a:t>Click to edit Master text styles</a:t>
            </a:r>
          </a:p>
        </p:txBody>
      </p:sp>
    </p:spTree>
    <p:extLst>
      <p:ext uri="{BB962C8B-B14F-4D97-AF65-F5344CB8AC3E}">
        <p14:creationId xmlns:p14="http://schemas.microsoft.com/office/powerpoint/2010/main" val="2440217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3440723"/>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2" name="Picture 1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6313368" y="4733757"/>
            <a:ext cx="870699" cy="327113"/>
          </a:xfrm>
          <a:prstGeom prst="rect">
            <a:avLst/>
          </a:prstGeom>
        </p:spPr>
      </p:pic>
      <p:sp>
        <p:nvSpPr>
          <p:cNvPr id="2" name="Title Placeholder 1"/>
          <p:cNvSpPr>
            <a:spLocks noGrp="1"/>
          </p:cNvSpPr>
          <p:nvPr>
            <p:ph type="title"/>
          </p:nvPr>
        </p:nvSpPr>
        <p:spPr>
          <a:xfrm>
            <a:off x="250825" y="410829"/>
            <a:ext cx="3152775" cy="820094"/>
          </a:xfrm>
          <a:prstGeom prst="rect">
            <a:avLst/>
          </a:prstGeom>
        </p:spPr>
        <p:txBody>
          <a:bodyPr vert="horz" lIns="0" tIns="0" rIns="0" bIns="0" rtlCol="0" anchor="t" anchorCtr="0">
            <a:noAutofit/>
          </a:bodyPr>
          <a:lstStyle/>
          <a:p>
            <a:r>
              <a:rPr lang="en-US"/>
              <a:t>Click to edit Master title style</a:t>
            </a:r>
            <a:endParaRPr lang="en-GB"/>
          </a:p>
        </p:txBody>
      </p:sp>
      <p:sp>
        <p:nvSpPr>
          <p:cNvPr id="3" name="Text Placeholder 2"/>
          <p:cNvSpPr>
            <a:spLocks noGrp="1"/>
          </p:cNvSpPr>
          <p:nvPr>
            <p:ph type="body" idx="1"/>
          </p:nvPr>
        </p:nvSpPr>
        <p:spPr>
          <a:xfrm>
            <a:off x="250825" y="1588478"/>
            <a:ext cx="8642350" cy="2977660"/>
          </a:xfrm>
          <a:prstGeom prst="rect">
            <a:avLst/>
          </a:prstGeom>
        </p:spPr>
        <p:txBody>
          <a:bodyPr vert="horz" lIns="0" tIns="0" rIns="0" bIns="0" rtlCol="0">
            <a:noAutofit/>
          </a:bodyPr>
          <a:lstStyle/>
          <a:p>
            <a:pPr lvl="0"/>
            <a:r>
              <a:rPr lang="en-US"/>
              <a:t>Click to edit Master text styles</a:t>
            </a:r>
          </a:p>
          <a:p>
            <a:pPr lvl="1"/>
            <a:r>
              <a:rPr lang="en-US"/>
              <a:t>Second level</a:t>
            </a:r>
            <a:endParaRPr lang="en-GB"/>
          </a:p>
        </p:txBody>
      </p:sp>
      <p:cxnSp>
        <p:nvCxnSpPr>
          <p:cNvPr id="7" name="Straight Connector 6"/>
          <p:cNvCxnSpPr/>
          <p:nvPr userDrawn="1"/>
        </p:nvCxnSpPr>
        <p:spPr>
          <a:xfrm>
            <a:off x="250825" y="246185"/>
            <a:ext cx="8642350" cy="0"/>
          </a:xfrm>
          <a:prstGeom prst="line">
            <a:avLst/>
          </a:prstGeom>
          <a:ln w="25400">
            <a:solidFill>
              <a:srgbClr val="5587F6"/>
            </a:solidFill>
          </a:ln>
        </p:spPr>
        <p:style>
          <a:lnRef idx="1">
            <a:schemeClr val="accent1"/>
          </a:lnRef>
          <a:fillRef idx="0">
            <a:schemeClr val="accent1"/>
          </a:fillRef>
          <a:effectRef idx="0">
            <a:schemeClr val="accent1"/>
          </a:effectRef>
          <a:fontRef idx="minor">
            <a:schemeClr val="tx1"/>
          </a:fontRef>
        </p:style>
      </p:cxnSp>
      <p:pic>
        <p:nvPicPr>
          <p:cNvPr id="5" name="Picture 4" descr="A graphic of a mountain&#10;&#10;Description automatically generated">
            <a:extLst>
              <a:ext uri="{FF2B5EF4-FFF2-40B4-BE49-F238E27FC236}">
                <a16:creationId xmlns:a16="http://schemas.microsoft.com/office/drawing/2014/main" id="{FBA4E434-096E-3187-361E-14EA561A6DCF}"/>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387187" y="4761436"/>
            <a:ext cx="1505988" cy="271757"/>
          </a:xfrm>
          <a:prstGeom prst="rect">
            <a:avLst/>
          </a:prstGeom>
        </p:spPr>
      </p:pic>
    </p:spTree>
    <p:extLst>
      <p:ext uri="{BB962C8B-B14F-4D97-AF65-F5344CB8AC3E}">
        <p14:creationId xmlns:p14="http://schemas.microsoft.com/office/powerpoint/2010/main" val="1071066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 id="2147483658" r:id="rId5"/>
    <p:sldLayoutId id="2147483654" r:id="rId6"/>
    <p:sldLayoutId id="2147483659" r:id="rId7"/>
    <p:sldLayoutId id="2147483660" r:id="rId8"/>
    <p:sldLayoutId id="2147483655" r:id="rId9"/>
    <p:sldLayoutId id="2147483661" r:id="rId10"/>
  </p:sldLayoutIdLst>
  <p:hf hdr="0" ftr="0" dt="0"/>
  <p:txStyles>
    <p:titleStyle>
      <a:lvl1pPr algn="l" defTabSz="914400" rtl="0" eaLnBrk="1" latinLnBrk="0" hangingPunct="1">
        <a:spcBef>
          <a:spcPct val="0"/>
        </a:spcBef>
        <a:buNone/>
        <a:defRPr sz="2500" b="1" kern="1200">
          <a:solidFill>
            <a:schemeClr val="tx2"/>
          </a:solidFill>
          <a:latin typeface="+mj-lt"/>
          <a:ea typeface="+mj-ea"/>
          <a:cs typeface="+mj-cs"/>
        </a:defRPr>
      </a:lvl1pPr>
    </p:titleStyle>
    <p:bodyStyle>
      <a:lvl1pPr marL="0" indent="0" algn="l" defTabSz="914400" rtl="0" eaLnBrk="1" latinLnBrk="0" hangingPunct="1">
        <a:lnSpc>
          <a:spcPts val="1700"/>
        </a:lnSpc>
        <a:spcBef>
          <a:spcPts val="850"/>
        </a:spcBef>
        <a:buFont typeface="Arial" pitchFamily="34" charset="0"/>
        <a:buNone/>
        <a:defRPr sz="1400" kern="1200">
          <a:solidFill>
            <a:schemeClr val="tx1"/>
          </a:solidFill>
          <a:latin typeface="+mn-lt"/>
          <a:ea typeface="+mn-ea"/>
          <a:cs typeface="+mn-cs"/>
        </a:defRPr>
      </a:lvl1pPr>
      <a:lvl2pPr marL="896938" indent="-222250" algn="l" defTabSz="914400" rtl="0" eaLnBrk="1" latinLnBrk="0" hangingPunct="1">
        <a:lnSpc>
          <a:spcPts val="1700"/>
        </a:lnSpc>
        <a:spcBef>
          <a:spcPts val="1150"/>
        </a:spcBef>
        <a:buClr>
          <a:schemeClr val="tx2"/>
        </a:buClr>
        <a:buFont typeface="Brown" pitchFamily="50"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transitionpathwayinitiative.org/sectors" TargetMode="External"/><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23.xml"/><Relationship Id="rId5" Type="http://schemas.openxmlformats.org/officeDocument/2006/relationships/slide" Target="slide17.xml"/><Relationship Id="rId4" Type="http://schemas.openxmlformats.org/officeDocument/2006/relationships/slide" Target="slide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8" Type="http://schemas.openxmlformats.org/officeDocument/2006/relationships/chart" Target="../charts/chart7.xml"/><Relationship Id="rId3" Type="http://schemas.openxmlformats.org/officeDocument/2006/relationships/image" Target="../media/image17.svg"/><Relationship Id="rId7" Type="http://schemas.openxmlformats.org/officeDocument/2006/relationships/chart" Target="../charts/chart6.xml"/><Relationship Id="rId12" Type="http://schemas.openxmlformats.org/officeDocument/2006/relationships/chart" Target="../charts/chart10.xml"/><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chart" Target="../charts/chart5.xml"/><Relationship Id="rId11" Type="http://schemas.openxmlformats.org/officeDocument/2006/relationships/image" Target="../media/image18.png"/><Relationship Id="rId5" Type="http://schemas.openxmlformats.org/officeDocument/2006/relationships/chart" Target="../charts/chart4.xml"/><Relationship Id="rId10" Type="http://schemas.openxmlformats.org/officeDocument/2006/relationships/chart" Target="../charts/chart9.xml"/><Relationship Id="rId4" Type="http://schemas.openxmlformats.org/officeDocument/2006/relationships/chart" Target="../charts/chart3.xml"/><Relationship Id="rId9" Type="http://schemas.openxmlformats.org/officeDocument/2006/relationships/chart" Target="../charts/char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transitionpathwayinitiative.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www.transitionpathwayinitiative.org/publications/uploads/2021-tpi-explainer-interpreting-tpi-s-emissions-scenarios-and-benchmarks" TargetMode="External"/><Relationship Id="rId5" Type="http://schemas.openxmlformats.org/officeDocument/2006/relationships/hyperlink" Target="https://www.transitionpathwayinitiative.org/publications/uploads/2021-methodology-report-management-quality-and-carbon-performance-version-4-0" TargetMode="Externa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5794" y="1943357"/>
            <a:ext cx="4403622" cy="1976559"/>
          </a:xfrm>
        </p:spPr>
        <p:txBody>
          <a:bodyPr/>
          <a:lstStyle/>
          <a:p>
            <a:r>
              <a:rPr lang="en-US" sz="3600"/>
              <a:t>Raising the bar: </a:t>
            </a:r>
            <a:br>
              <a:rPr lang="en-US" sz="2800"/>
            </a:br>
            <a:r>
              <a:rPr lang="en-US" sz="2800"/>
              <a:t>TPI’s new Management Quality framework</a:t>
            </a:r>
            <a:br>
              <a:rPr lang="en-US" sz="2800"/>
            </a:br>
            <a:br>
              <a:rPr lang="en-US" sz="2800"/>
            </a:br>
            <a:r>
              <a:rPr lang="en-US" sz="2000" b="0" i="1">
                <a:solidFill>
                  <a:schemeClr val="accent1"/>
                </a:solidFill>
              </a:rPr>
              <a:t>An updated methodology and new assessment of 1,000+ companies</a:t>
            </a:r>
            <a:endParaRPr lang="en-GB" sz="2800">
              <a:solidFill>
                <a:schemeClr val="accent1"/>
              </a:solidFill>
            </a:endParaRPr>
          </a:p>
        </p:txBody>
      </p:sp>
      <p:pic>
        <p:nvPicPr>
          <p:cNvPr id="7" name="Picture 6" descr="A graphic of a mountain&#10;&#10;Description automatically generated">
            <a:extLst>
              <a:ext uri="{FF2B5EF4-FFF2-40B4-BE49-F238E27FC236}">
                <a16:creationId xmlns:a16="http://schemas.microsoft.com/office/drawing/2014/main" id="{4E3D0BE5-4BD9-B0D6-B0FC-907FE6E934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1893" y="352184"/>
            <a:ext cx="2901589" cy="523595"/>
          </a:xfrm>
          <a:prstGeom prst="rect">
            <a:avLst/>
          </a:prstGeom>
        </p:spPr>
      </p:pic>
      <p:sp>
        <p:nvSpPr>
          <p:cNvPr id="3" name="TextBox 2">
            <a:extLst>
              <a:ext uri="{FF2B5EF4-FFF2-40B4-BE49-F238E27FC236}">
                <a16:creationId xmlns:a16="http://schemas.microsoft.com/office/drawing/2014/main" id="{7EEF7E25-1558-6DAC-7C6D-78D518BB0CA0}"/>
              </a:ext>
            </a:extLst>
          </p:cNvPr>
          <p:cNvSpPr txBox="1"/>
          <p:nvPr/>
        </p:nvSpPr>
        <p:spPr>
          <a:xfrm>
            <a:off x="208708" y="4622801"/>
            <a:ext cx="1072730" cy="261610"/>
          </a:xfrm>
          <a:prstGeom prst="rect">
            <a:avLst/>
          </a:prstGeom>
          <a:noFill/>
        </p:spPr>
        <p:txBody>
          <a:bodyPr wrap="none" rtlCol="0">
            <a:spAutoFit/>
          </a:bodyPr>
          <a:lstStyle/>
          <a:p>
            <a:r>
              <a:rPr lang="en-GB" sz="1100">
                <a:latin typeface="+mj-lt"/>
              </a:rPr>
              <a:t>October 2023</a:t>
            </a:r>
          </a:p>
        </p:txBody>
      </p:sp>
    </p:spTree>
    <p:extLst>
      <p:ext uri="{BB962C8B-B14F-4D97-AF65-F5344CB8AC3E}">
        <p14:creationId xmlns:p14="http://schemas.microsoft.com/office/powerpoint/2010/main" val="1772792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2730A-B0DD-BE6D-D5E4-004751033365}"/>
              </a:ext>
            </a:extLst>
          </p:cNvPr>
          <p:cNvSpPr>
            <a:spLocks noGrp="1"/>
          </p:cNvSpPr>
          <p:nvPr>
            <p:ph type="title"/>
          </p:nvPr>
        </p:nvSpPr>
        <p:spPr>
          <a:xfrm>
            <a:off x="250824" y="410829"/>
            <a:ext cx="8359392" cy="433946"/>
          </a:xfrm>
        </p:spPr>
        <p:txBody>
          <a:bodyPr/>
          <a:lstStyle/>
          <a:p>
            <a:r>
              <a:rPr lang="en-GB"/>
              <a:t>The new companies: expansion to over 1,000</a:t>
            </a:r>
          </a:p>
        </p:txBody>
      </p:sp>
      <p:sp>
        <p:nvSpPr>
          <p:cNvPr id="6" name="TextBox 5">
            <a:extLst>
              <a:ext uri="{FF2B5EF4-FFF2-40B4-BE49-F238E27FC236}">
                <a16:creationId xmlns:a16="http://schemas.microsoft.com/office/drawing/2014/main" id="{1BD99830-0A87-CE93-0348-6F62AF6BEAA1}"/>
              </a:ext>
            </a:extLst>
          </p:cNvPr>
          <p:cNvSpPr txBox="1"/>
          <p:nvPr/>
        </p:nvSpPr>
        <p:spPr>
          <a:xfrm>
            <a:off x="864066" y="2390862"/>
            <a:ext cx="184731" cy="369332"/>
          </a:xfrm>
          <a:prstGeom prst="rect">
            <a:avLst/>
          </a:prstGeom>
          <a:noFill/>
        </p:spPr>
        <p:txBody>
          <a:bodyPr wrap="none" rtlCol="0">
            <a:spAutoFit/>
          </a:bodyPr>
          <a:lstStyle/>
          <a:p>
            <a:endParaRPr lang="en-GB"/>
          </a:p>
        </p:txBody>
      </p:sp>
      <p:graphicFrame>
        <p:nvGraphicFramePr>
          <p:cNvPr id="7" name="Content Placeholder 6">
            <a:extLst>
              <a:ext uri="{FF2B5EF4-FFF2-40B4-BE49-F238E27FC236}">
                <a16:creationId xmlns:a16="http://schemas.microsoft.com/office/drawing/2014/main" id="{5C5D0C8E-AAF8-6B10-3157-BA43501831C6}"/>
              </a:ext>
            </a:extLst>
          </p:cNvPr>
          <p:cNvGraphicFramePr>
            <a:graphicFrameLocks noGrp="1"/>
          </p:cNvGraphicFramePr>
          <p:nvPr>
            <p:ph idx="1"/>
            <p:extLst>
              <p:ext uri="{D42A27DB-BD31-4B8C-83A1-F6EECF244321}">
                <p14:modId xmlns:p14="http://schemas.microsoft.com/office/powerpoint/2010/main" val="106081807"/>
              </p:ext>
            </p:extLst>
          </p:nvPr>
        </p:nvGraphicFramePr>
        <p:xfrm>
          <a:off x="4468716" y="1005289"/>
          <a:ext cx="4428100" cy="3614813"/>
        </p:xfrm>
        <a:graphic>
          <a:graphicData uri="http://schemas.openxmlformats.org/drawingml/2006/table">
            <a:tbl>
              <a:tblPr>
                <a:tableStyleId>{EB344D84-9AFB-497E-A393-DC336BA19D2E}</a:tableStyleId>
              </a:tblPr>
              <a:tblGrid>
                <a:gridCol w="624824">
                  <a:extLst>
                    <a:ext uri="{9D8B030D-6E8A-4147-A177-3AD203B41FA5}">
                      <a16:colId xmlns:a16="http://schemas.microsoft.com/office/drawing/2014/main" val="902917499"/>
                    </a:ext>
                  </a:extLst>
                </a:gridCol>
                <a:gridCol w="1076255">
                  <a:extLst>
                    <a:ext uri="{9D8B030D-6E8A-4147-A177-3AD203B41FA5}">
                      <a16:colId xmlns:a16="http://schemas.microsoft.com/office/drawing/2014/main" val="1234788916"/>
                    </a:ext>
                  </a:extLst>
                </a:gridCol>
                <a:gridCol w="891755">
                  <a:extLst>
                    <a:ext uri="{9D8B030D-6E8A-4147-A177-3AD203B41FA5}">
                      <a16:colId xmlns:a16="http://schemas.microsoft.com/office/drawing/2014/main" val="195111211"/>
                    </a:ext>
                  </a:extLst>
                </a:gridCol>
                <a:gridCol w="711906">
                  <a:extLst>
                    <a:ext uri="{9D8B030D-6E8A-4147-A177-3AD203B41FA5}">
                      <a16:colId xmlns:a16="http://schemas.microsoft.com/office/drawing/2014/main" val="2969374581"/>
                    </a:ext>
                  </a:extLst>
                </a:gridCol>
                <a:gridCol w="1123360">
                  <a:extLst>
                    <a:ext uri="{9D8B030D-6E8A-4147-A177-3AD203B41FA5}">
                      <a16:colId xmlns:a16="http://schemas.microsoft.com/office/drawing/2014/main" val="1430832027"/>
                    </a:ext>
                  </a:extLst>
                </a:gridCol>
              </a:tblGrid>
              <a:tr h="298973">
                <a:tc>
                  <a:txBody>
                    <a:bodyPr/>
                    <a:lstStyle/>
                    <a:p>
                      <a:pPr algn="ctr" fontAlgn="b"/>
                      <a:r>
                        <a:rPr lang="en-GB" sz="900" b="1" u="none" strike="noStrike">
                          <a:effectLst/>
                          <a:latin typeface="+mj-lt"/>
                        </a:rPr>
                        <a:t>Cluster</a:t>
                      </a:r>
                      <a:endParaRPr lang="en-GB" sz="900" b="1"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GB" sz="900" b="1" u="none" strike="noStrike">
                          <a:effectLst/>
                          <a:latin typeface="+mj-lt"/>
                        </a:rPr>
                        <a:t>Sector</a:t>
                      </a:r>
                      <a:endParaRPr lang="en-GB" sz="900" b="1"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GB" sz="900" b="1" u="none" strike="noStrike">
                          <a:effectLst/>
                          <a:latin typeface="+mj-lt"/>
                        </a:rPr>
                        <a:t>New companies</a:t>
                      </a:r>
                      <a:endParaRPr lang="en-GB" sz="900" b="1"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algn="ctr" fontAlgn="b"/>
                      <a:r>
                        <a:rPr lang="en-GB" sz="900" b="1" u="none" strike="noStrike">
                          <a:effectLst/>
                          <a:latin typeface="+mj-lt"/>
                        </a:rPr>
                        <a:t>Total companies*</a:t>
                      </a:r>
                      <a:endParaRPr lang="en-GB" sz="900" b="1"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GB" sz="900" b="1" u="none" strike="noStrike">
                          <a:effectLst/>
                          <a:latin typeface="+mj-lt"/>
                        </a:rPr>
                        <a:t>Market Cap (Share of total sector)</a:t>
                      </a:r>
                      <a:endParaRPr lang="en-GB" sz="900" b="1"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41799365"/>
                  </a:ext>
                </a:extLst>
              </a:tr>
              <a:tr h="193928">
                <a:tc rowSpan="4">
                  <a:txBody>
                    <a:bodyPr/>
                    <a:lstStyle/>
                    <a:p>
                      <a:pPr algn="ctr" fontAlgn="ctr"/>
                      <a:r>
                        <a:rPr lang="en-GB" sz="800" b="1" u="none" strike="noStrike">
                          <a:effectLst/>
                          <a:latin typeface="+mj-lt"/>
                        </a:rPr>
                        <a:t>Energy</a:t>
                      </a:r>
                      <a:endParaRPr lang="en-GB" sz="800" b="1"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Electricity Utilities</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49</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124</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97%</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0889049"/>
                  </a:ext>
                </a:extLst>
              </a:tr>
              <a:tr h="193928">
                <a:tc vMerge="1">
                  <a:txBody>
                    <a:bodyPr/>
                    <a:lstStyle/>
                    <a:p>
                      <a:endParaRPr lang="en-GB"/>
                    </a:p>
                  </a:txBody>
                  <a:tcPr/>
                </a:tc>
                <a:tc>
                  <a:txBody>
                    <a:bodyPr/>
                    <a:lstStyle/>
                    <a:p>
                      <a:pPr lvl="0" algn="ctr">
                        <a:lnSpc>
                          <a:spcPct val="150000"/>
                        </a:lnSpc>
                        <a:spcBef>
                          <a:spcPts val="300"/>
                        </a:spcBef>
                        <a:spcAft>
                          <a:spcPts val="300"/>
                        </a:spcAft>
                        <a:buNone/>
                      </a:pPr>
                      <a:r>
                        <a:rPr lang="en-GB" sz="800" u="none" strike="noStrike">
                          <a:effectLst/>
                          <a:latin typeface="+mj-lt"/>
                        </a:rPr>
                        <a:t>Oil &amp; Gas</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34</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84</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97%</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9521007"/>
                  </a:ext>
                </a:extLst>
              </a:tr>
              <a:tr h="193928">
                <a:tc vMerge="1">
                  <a:txBody>
                    <a:bodyPr/>
                    <a:lstStyle/>
                    <a:p>
                      <a:endParaRPr lang="en-GB"/>
                    </a:p>
                  </a:txBody>
                  <a:tcPr/>
                </a:tc>
                <a:tc>
                  <a:txBody>
                    <a:bodyPr/>
                    <a:lstStyle/>
                    <a:p>
                      <a:pPr lvl="0" algn="ctr">
                        <a:lnSpc>
                          <a:spcPct val="150000"/>
                        </a:lnSpc>
                        <a:spcBef>
                          <a:spcPts val="300"/>
                        </a:spcBef>
                        <a:spcAft>
                          <a:spcPts val="300"/>
                        </a:spcAft>
                        <a:buNone/>
                      </a:pPr>
                      <a:r>
                        <a:rPr lang="en-GB" sz="800" u="none" strike="noStrike">
                          <a:effectLst/>
                          <a:latin typeface="+mj-lt"/>
                        </a:rPr>
                        <a:t>Coal Mining</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11</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54</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100%</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6212829"/>
                  </a:ext>
                </a:extLst>
              </a:tr>
              <a:tr h="193928">
                <a:tc vMerge="1">
                  <a:txBody>
                    <a:bodyPr/>
                    <a:lstStyle/>
                    <a:p>
                      <a:endParaRPr lang="en-GB"/>
                    </a:p>
                  </a:txBody>
                  <a:tcPr/>
                </a:tc>
                <a:tc>
                  <a:txBody>
                    <a:bodyPr/>
                    <a:lstStyle/>
                    <a:p>
                      <a:pPr algn="ctr" fontAlgn="b">
                        <a:lnSpc>
                          <a:spcPct val="150000"/>
                        </a:lnSpc>
                        <a:spcBef>
                          <a:spcPts val="300"/>
                        </a:spcBef>
                        <a:spcAft>
                          <a:spcPts val="300"/>
                        </a:spcAft>
                      </a:pPr>
                      <a:r>
                        <a:rPr lang="en-GB" sz="800" u="none" strike="noStrike" dirty="0">
                          <a:effectLst/>
                          <a:latin typeface="+mj-lt"/>
                        </a:rPr>
                        <a:t>Oil &amp; Gas Distribution</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800" u="none" strike="noStrike" dirty="0">
                          <a:effectLst/>
                          <a:latin typeface="+mj-lt"/>
                        </a:rPr>
                        <a:t>8</a:t>
                      </a:r>
                      <a:endParaRPr lang="en-GB" sz="8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algn="ctr" fontAlgn="b">
                        <a:lnSpc>
                          <a:spcPct val="150000"/>
                        </a:lnSpc>
                        <a:spcBef>
                          <a:spcPts val="300"/>
                        </a:spcBef>
                        <a:spcAft>
                          <a:spcPts val="300"/>
                        </a:spcAft>
                      </a:pPr>
                      <a:r>
                        <a:rPr lang="en-GB" sz="800" u="none" strike="noStrike" dirty="0">
                          <a:effectLst/>
                          <a:latin typeface="+mj-lt"/>
                        </a:rPr>
                        <a:t>25</a:t>
                      </a:r>
                      <a:endParaRPr lang="en-GB" sz="8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800" u="none" strike="noStrike">
                          <a:effectLst/>
                          <a:latin typeface="+mj-lt"/>
                        </a:rPr>
                        <a:t>100%</a:t>
                      </a:r>
                      <a:endParaRPr lang="en-GB" sz="8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7275961"/>
                  </a:ext>
                </a:extLst>
              </a:tr>
              <a:tr h="193928">
                <a:tc rowSpan="3">
                  <a:txBody>
                    <a:bodyPr/>
                    <a:lstStyle/>
                    <a:p>
                      <a:pPr algn="ctr" fontAlgn="ctr"/>
                      <a:r>
                        <a:rPr lang="en-GB" sz="800" b="1" u="none" strike="noStrike">
                          <a:effectLst/>
                          <a:latin typeface="+mj-lt"/>
                        </a:rPr>
                        <a:t>Transport</a:t>
                      </a:r>
                      <a:endParaRPr lang="en-GB" sz="800" b="1"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800" u="none" strike="noStrike">
                          <a:effectLst/>
                          <a:latin typeface="+mj-lt"/>
                        </a:rPr>
                        <a:t>Airlines</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800" u="none" strike="noStrike" dirty="0">
                          <a:effectLst/>
                          <a:latin typeface="+mj-lt"/>
                        </a:rPr>
                        <a:t>5</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algn="ctr" fontAlgn="b">
                        <a:lnSpc>
                          <a:spcPct val="150000"/>
                        </a:lnSpc>
                        <a:spcBef>
                          <a:spcPts val="300"/>
                        </a:spcBef>
                        <a:spcAft>
                          <a:spcPts val="300"/>
                        </a:spcAft>
                      </a:pPr>
                      <a:r>
                        <a:rPr lang="en-GB" sz="800" u="none" strike="noStrike" dirty="0">
                          <a:effectLst/>
                          <a:latin typeface="+mj-lt"/>
                        </a:rPr>
                        <a:t>38</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800" u="none" strike="noStrike">
                          <a:effectLst/>
                          <a:latin typeface="+mj-lt"/>
                        </a:rPr>
                        <a:t>100%</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8771192"/>
                  </a:ext>
                </a:extLst>
              </a:tr>
              <a:tr h="193928">
                <a:tc vMerge="1">
                  <a:txBody>
                    <a:bodyPr/>
                    <a:lstStyle/>
                    <a:p>
                      <a:endParaRPr lang="en-GB"/>
                    </a:p>
                  </a:txBody>
                  <a:tcPr/>
                </a:tc>
                <a:tc>
                  <a:txBody>
                    <a:bodyPr/>
                    <a:lstStyle/>
                    <a:p>
                      <a:pPr algn="ctr" fontAlgn="b">
                        <a:lnSpc>
                          <a:spcPct val="150000"/>
                        </a:lnSpc>
                        <a:spcBef>
                          <a:spcPts val="300"/>
                        </a:spcBef>
                        <a:spcAft>
                          <a:spcPts val="300"/>
                        </a:spcAft>
                      </a:pPr>
                      <a:r>
                        <a:rPr lang="en-GB" sz="800" u="none" strike="noStrike">
                          <a:effectLst/>
                          <a:latin typeface="+mj-lt"/>
                        </a:rPr>
                        <a:t>Autos</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800" u="none" strike="noStrike" dirty="0">
                          <a:effectLst/>
                          <a:latin typeface="+mj-lt"/>
                        </a:rPr>
                        <a:t>4</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algn="ctr" fontAlgn="b">
                        <a:lnSpc>
                          <a:spcPct val="150000"/>
                        </a:lnSpc>
                        <a:spcBef>
                          <a:spcPts val="300"/>
                        </a:spcBef>
                        <a:spcAft>
                          <a:spcPts val="300"/>
                        </a:spcAft>
                      </a:pPr>
                      <a:r>
                        <a:rPr lang="en-GB" sz="800" u="none" strike="noStrike" dirty="0">
                          <a:effectLst/>
                          <a:latin typeface="+mj-lt"/>
                        </a:rPr>
                        <a:t>37</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800" u="none" strike="noStrike">
                          <a:effectLst/>
                          <a:latin typeface="+mj-lt"/>
                        </a:rPr>
                        <a:t>100%</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261426"/>
                  </a:ext>
                </a:extLst>
              </a:tr>
              <a:tr h="193928">
                <a:tc vMerge="1">
                  <a:txBody>
                    <a:bodyPr/>
                    <a:lstStyle/>
                    <a:p>
                      <a:endParaRPr lang="en-GB"/>
                    </a:p>
                  </a:txBody>
                  <a:tcPr/>
                </a:tc>
                <a:tc>
                  <a:txBody>
                    <a:bodyPr/>
                    <a:lstStyle/>
                    <a:p>
                      <a:pPr algn="ctr" fontAlgn="b">
                        <a:lnSpc>
                          <a:spcPct val="150000"/>
                        </a:lnSpc>
                        <a:spcBef>
                          <a:spcPts val="300"/>
                        </a:spcBef>
                        <a:spcAft>
                          <a:spcPts val="300"/>
                        </a:spcAft>
                      </a:pPr>
                      <a:r>
                        <a:rPr lang="en-GB" sz="800" u="none" strike="noStrike">
                          <a:effectLst/>
                          <a:latin typeface="+mj-lt"/>
                        </a:rPr>
                        <a:t>Shipping</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800" u="none" strike="noStrike" dirty="0">
                          <a:effectLst/>
                          <a:latin typeface="+mj-lt"/>
                        </a:rPr>
                        <a:t>5</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algn="ctr" fontAlgn="b">
                        <a:lnSpc>
                          <a:spcPct val="150000"/>
                        </a:lnSpc>
                        <a:spcBef>
                          <a:spcPts val="300"/>
                        </a:spcBef>
                        <a:spcAft>
                          <a:spcPts val="300"/>
                        </a:spcAft>
                      </a:pPr>
                      <a:r>
                        <a:rPr lang="en-GB" sz="800" u="none" strike="noStrike" dirty="0">
                          <a:effectLst/>
                          <a:latin typeface="+mj-lt"/>
                        </a:rPr>
                        <a:t>31</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800" u="none" strike="noStrike">
                          <a:effectLst/>
                          <a:latin typeface="+mj-lt"/>
                        </a:rPr>
                        <a:t>100%</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3781431"/>
                  </a:ext>
                </a:extLst>
              </a:tr>
              <a:tr h="193928">
                <a:tc rowSpan="7">
                  <a:txBody>
                    <a:bodyPr/>
                    <a:lstStyle/>
                    <a:p>
                      <a:pPr algn="ctr" fontAlgn="ctr"/>
                      <a:r>
                        <a:rPr lang="en-GB" sz="800" b="1" u="none" strike="noStrike">
                          <a:effectLst/>
                          <a:latin typeface="+mj-lt"/>
                        </a:rPr>
                        <a:t>Industrials / Materials</a:t>
                      </a:r>
                      <a:endParaRPr lang="en-GB" sz="800" b="1"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Other Industrials</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82</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116</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Not Applicable</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3513959"/>
                  </a:ext>
                </a:extLst>
              </a:tr>
              <a:tr h="193928">
                <a:tc vMerge="1">
                  <a:txBody>
                    <a:bodyPr/>
                    <a:lstStyle/>
                    <a:p>
                      <a:endParaRPr lang="en-GB"/>
                    </a:p>
                  </a:txBody>
                  <a:tcPr/>
                </a:tc>
                <a:tc>
                  <a:txBody>
                    <a:bodyPr/>
                    <a:lstStyle/>
                    <a:p>
                      <a:pPr lvl="0" algn="ctr">
                        <a:lnSpc>
                          <a:spcPct val="150000"/>
                        </a:lnSpc>
                        <a:spcBef>
                          <a:spcPts val="300"/>
                        </a:spcBef>
                        <a:spcAft>
                          <a:spcPts val="300"/>
                        </a:spcAft>
                        <a:buNone/>
                      </a:pPr>
                      <a:r>
                        <a:rPr lang="en-GB" sz="800" u="none" strike="noStrike">
                          <a:effectLst/>
                          <a:latin typeface="+mj-lt"/>
                        </a:rPr>
                        <a:t>Chemicals</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42</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99</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90%</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7299416"/>
                  </a:ext>
                </a:extLst>
              </a:tr>
              <a:tr h="193928">
                <a:tc vMerge="1">
                  <a:txBody>
                    <a:bodyPr/>
                    <a:lstStyle/>
                    <a:p>
                      <a:endParaRPr lang="en-GB"/>
                    </a:p>
                  </a:txBody>
                  <a:tcPr/>
                </a:tc>
                <a:tc>
                  <a:txBody>
                    <a:bodyPr/>
                    <a:lstStyle/>
                    <a:p>
                      <a:pPr lvl="0" algn="ctr">
                        <a:lnSpc>
                          <a:spcPct val="150000"/>
                        </a:lnSpc>
                        <a:spcBef>
                          <a:spcPts val="300"/>
                        </a:spcBef>
                        <a:spcAft>
                          <a:spcPts val="300"/>
                        </a:spcAft>
                        <a:buNone/>
                      </a:pPr>
                      <a:r>
                        <a:rPr lang="en-GB" sz="800" u="none" strike="noStrike">
                          <a:effectLst/>
                          <a:latin typeface="+mj-lt"/>
                        </a:rPr>
                        <a:t>Steel</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25</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65</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97%</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7433518"/>
                  </a:ext>
                </a:extLst>
              </a:tr>
              <a:tr h="193928">
                <a:tc vMerge="1">
                  <a:txBody>
                    <a:bodyPr/>
                    <a:lstStyle/>
                    <a:p>
                      <a:endParaRPr lang="en-GB"/>
                    </a:p>
                  </a:txBody>
                  <a:tcPr/>
                </a:tc>
                <a:tc>
                  <a:txBody>
                    <a:bodyPr/>
                    <a:lstStyle/>
                    <a:p>
                      <a:pPr lvl="0" algn="ctr">
                        <a:lnSpc>
                          <a:spcPct val="150000"/>
                        </a:lnSpc>
                        <a:spcBef>
                          <a:spcPts val="300"/>
                        </a:spcBef>
                        <a:spcAft>
                          <a:spcPts val="300"/>
                        </a:spcAft>
                        <a:buNone/>
                      </a:pPr>
                      <a:r>
                        <a:rPr lang="en-GB" sz="800" u="none" strike="noStrike">
                          <a:effectLst/>
                          <a:latin typeface="+mj-lt"/>
                        </a:rPr>
                        <a:t>Cement</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17</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60</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100%</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9336166"/>
                  </a:ext>
                </a:extLst>
              </a:tr>
              <a:tr h="193928">
                <a:tc vMerge="1">
                  <a:txBody>
                    <a:bodyPr/>
                    <a:lstStyle/>
                    <a:p>
                      <a:endParaRPr lang="en-GB"/>
                    </a:p>
                  </a:txBody>
                  <a:tcPr/>
                </a:tc>
                <a:tc>
                  <a:txBody>
                    <a:bodyPr/>
                    <a:lstStyle/>
                    <a:p>
                      <a:pPr lvl="0" algn="ctr">
                        <a:lnSpc>
                          <a:spcPct val="150000"/>
                        </a:lnSpc>
                        <a:spcBef>
                          <a:spcPts val="300"/>
                        </a:spcBef>
                        <a:spcAft>
                          <a:spcPts val="300"/>
                        </a:spcAft>
                        <a:buNone/>
                      </a:pPr>
                      <a:r>
                        <a:rPr lang="en-GB" sz="800" u="none" strike="noStrike">
                          <a:effectLst/>
                          <a:latin typeface="+mj-lt"/>
                        </a:rPr>
                        <a:t>Paper</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2</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36</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100%</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099397"/>
                  </a:ext>
                </a:extLst>
              </a:tr>
              <a:tr h="193928">
                <a:tc vMerge="1">
                  <a:txBody>
                    <a:bodyPr/>
                    <a:lstStyle/>
                    <a:p>
                      <a:endParaRPr lang="en-GB"/>
                    </a:p>
                  </a:txBody>
                  <a:tcPr/>
                </a:tc>
                <a:tc>
                  <a:txBody>
                    <a:bodyPr/>
                    <a:lstStyle/>
                    <a:p>
                      <a:pPr lvl="0" algn="ctr">
                        <a:lnSpc>
                          <a:spcPct val="150000"/>
                        </a:lnSpc>
                        <a:spcBef>
                          <a:spcPts val="300"/>
                        </a:spcBef>
                        <a:spcAft>
                          <a:spcPts val="300"/>
                        </a:spcAft>
                        <a:buNone/>
                      </a:pPr>
                      <a:r>
                        <a:rPr lang="en-GB" sz="800" u="none" strike="noStrike">
                          <a:effectLst/>
                          <a:latin typeface="+mj-lt"/>
                        </a:rPr>
                        <a:t>Aluminium</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8</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31</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100%</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4030910"/>
                  </a:ext>
                </a:extLst>
              </a:tr>
              <a:tr h="193928">
                <a:tc vMerge="1">
                  <a:txBody>
                    <a:bodyPr/>
                    <a:lstStyle/>
                    <a:p>
                      <a:endParaRPr lang="en-GB"/>
                    </a:p>
                  </a:txBody>
                  <a:tcPr/>
                </a:tc>
                <a:tc>
                  <a:txBody>
                    <a:bodyPr/>
                    <a:lstStyle/>
                    <a:p>
                      <a:pPr lvl="0" algn="ctr">
                        <a:lnSpc>
                          <a:spcPct val="150000"/>
                        </a:lnSpc>
                        <a:spcBef>
                          <a:spcPts val="300"/>
                        </a:spcBef>
                        <a:spcAft>
                          <a:spcPts val="300"/>
                        </a:spcAft>
                        <a:buNone/>
                      </a:pPr>
                      <a:r>
                        <a:rPr lang="en-GB" sz="800" u="none" strike="noStrike">
                          <a:effectLst/>
                          <a:latin typeface="+mj-lt"/>
                        </a:rPr>
                        <a:t>Diversified Mining</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14</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27</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97%</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4829541"/>
                  </a:ext>
                </a:extLst>
              </a:tr>
              <a:tr h="212992">
                <a:tc rowSpan="3">
                  <a:txBody>
                    <a:bodyPr/>
                    <a:lstStyle/>
                    <a:p>
                      <a:pPr algn="ctr" fontAlgn="ctr"/>
                      <a:r>
                        <a:rPr lang="en-GB" sz="800" b="1" u="none" strike="noStrike">
                          <a:effectLst/>
                          <a:latin typeface="+mj-lt"/>
                        </a:rPr>
                        <a:t>Consumer goods and Services</a:t>
                      </a:r>
                      <a:endParaRPr lang="en-GB" sz="800" b="1"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Services</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82</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88</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Not Applicable</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5851454"/>
                  </a:ext>
                </a:extLst>
              </a:tr>
              <a:tr h="193928">
                <a:tc vMerge="1">
                  <a:txBody>
                    <a:bodyPr/>
                    <a:lstStyle/>
                    <a:p>
                      <a:endParaRPr lang="en-GB"/>
                    </a:p>
                  </a:txBody>
                  <a:tcPr/>
                </a:tc>
                <a:tc>
                  <a:txBody>
                    <a:bodyPr/>
                    <a:lstStyle/>
                    <a:p>
                      <a:pPr lvl="0" algn="ctr">
                        <a:lnSpc>
                          <a:spcPct val="150000"/>
                        </a:lnSpc>
                        <a:spcBef>
                          <a:spcPts val="300"/>
                        </a:spcBef>
                        <a:spcAft>
                          <a:spcPts val="300"/>
                        </a:spcAft>
                        <a:buNone/>
                      </a:pPr>
                      <a:r>
                        <a:rPr lang="en-GB" sz="800" u="none" strike="noStrike">
                          <a:effectLst/>
                          <a:latin typeface="+mj-lt"/>
                        </a:rPr>
                        <a:t>Food</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33</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58</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a:effectLst/>
                          <a:latin typeface="+mj-lt"/>
                        </a:rPr>
                        <a:t>90%</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0411244"/>
                  </a:ext>
                </a:extLst>
              </a:tr>
              <a:tr h="193928">
                <a:tc vMerge="1">
                  <a:txBody>
                    <a:bodyPr/>
                    <a:lstStyle/>
                    <a:p>
                      <a:endParaRPr lang="en-GB"/>
                    </a:p>
                  </a:txBody>
                  <a:tcPr/>
                </a:tc>
                <a:tc>
                  <a:txBody>
                    <a:bodyPr/>
                    <a:lstStyle/>
                    <a:p>
                      <a:pPr lvl="0" algn="ctr">
                        <a:lnSpc>
                          <a:spcPct val="150000"/>
                        </a:lnSpc>
                        <a:spcBef>
                          <a:spcPts val="300"/>
                        </a:spcBef>
                        <a:spcAft>
                          <a:spcPts val="300"/>
                        </a:spcAft>
                        <a:buNone/>
                      </a:pPr>
                      <a:r>
                        <a:rPr lang="en-GB" sz="800" u="none" strike="noStrike">
                          <a:effectLst/>
                          <a:latin typeface="+mj-lt"/>
                        </a:rPr>
                        <a:t>Consumer Goods</a:t>
                      </a:r>
                      <a:endParaRPr lang="en-GB" sz="800" b="0" i="0" u="none" strike="noStrike">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48</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747FF">
                        <a:alpha val="50000"/>
                      </a:srgbClr>
                    </a:solidFill>
                  </a:tcPr>
                </a:tc>
                <a:tc>
                  <a:txBody>
                    <a:bodyPr/>
                    <a:lstStyle/>
                    <a:p>
                      <a:pPr lvl="0" algn="ctr">
                        <a:lnSpc>
                          <a:spcPct val="150000"/>
                        </a:lnSpc>
                        <a:spcBef>
                          <a:spcPts val="300"/>
                        </a:spcBef>
                        <a:spcAft>
                          <a:spcPts val="300"/>
                        </a:spcAft>
                        <a:buNone/>
                      </a:pPr>
                      <a:r>
                        <a:rPr lang="en-GB" sz="800" u="none" strike="noStrike" dirty="0">
                          <a:effectLst/>
                          <a:latin typeface="+mj-lt"/>
                        </a:rPr>
                        <a:t>54</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lvl="0" algn="ctr">
                        <a:lnSpc>
                          <a:spcPct val="150000"/>
                        </a:lnSpc>
                        <a:spcBef>
                          <a:spcPts val="300"/>
                        </a:spcBef>
                        <a:spcAft>
                          <a:spcPts val="300"/>
                        </a:spcAft>
                        <a:buNone/>
                      </a:pPr>
                      <a:r>
                        <a:rPr lang="en-GB" sz="800" u="none" strike="noStrike" dirty="0">
                          <a:effectLst/>
                          <a:latin typeface="+mj-lt"/>
                        </a:rPr>
                        <a:t>Not Applicable</a:t>
                      </a:r>
                      <a:endParaRPr lang="en-GB" sz="800" b="0" i="0" u="none" strike="noStrike" dirty="0">
                        <a:solidFill>
                          <a:srgbClr val="000000"/>
                        </a:solidFill>
                        <a:effectLst/>
                        <a:latin typeface="+mj-lt"/>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5534780"/>
                  </a:ext>
                </a:extLst>
              </a:tr>
            </a:tbl>
          </a:graphicData>
        </a:graphic>
      </p:graphicFrame>
      <p:sp>
        <p:nvSpPr>
          <p:cNvPr id="3" name="Content Placeholder 2">
            <a:extLst>
              <a:ext uri="{FF2B5EF4-FFF2-40B4-BE49-F238E27FC236}">
                <a16:creationId xmlns:a16="http://schemas.microsoft.com/office/drawing/2014/main" id="{FE4B0261-B95E-0A89-6CEC-FD298AB8F7B3}"/>
              </a:ext>
            </a:extLst>
          </p:cNvPr>
          <p:cNvSpPr txBox="1">
            <a:spLocks/>
          </p:cNvSpPr>
          <p:nvPr/>
        </p:nvSpPr>
        <p:spPr>
          <a:xfrm>
            <a:off x="250824" y="951353"/>
            <a:ext cx="4040416" cy="3777429"/>
          </a:xfrm>
          <a:prstGeom prst="rect">
            <a:avLst/>
          </a:prstGeom>
        </p:spPr>
        <p:txBody>
          <a:bodyPr vert="horz" lIns="0" tIns="0" rIns="0" bIns="0" rtlCol="0" anchor="t">
            <a:noAutofit/>
          </a:bodyPr>
          <a:lstStyle>
            <a:lvl1pPr marL="0" indent="0" algn="l" defTabSz="914400" rtl="0" eaLnBrk="1" latinLnBrk="0" hangingPunct="1">
              <a:lnSpc>
                <a:spcPts val="1700"/>
              </a:lnSpc>
              <a:spcBef>
                <a:spcPts val="850"/>
              </a:spcBef>
              <a:buFont typeface="Arial" pitchFamily="34" charset="0"/>
              <a:buNone/>
              <a:defRPr sz="1400" kern="1200">
                <a:solidFill>
                  <a:schemeClr val="tx1"/>
                </a:solidFill>
                <a:latin typeface="+mn-lt"/>
                <a:ea typeface="+mn-ea"/>
                <a:cs typeface="+mn-cs"/>
              </a:defRPr>
            </a:lvl1pPr>
            <a:lvl2pPr marL="896938" indent="-222250" algn="l" defTabSz="914400" rtl="0" eaLnBrk="1" latinLnBrk="0" hangingPunct="1">
              <a:lnSpc>
                <a:spcPts val="1700"/>
              </a:lnSpc>
              <a:spcBef>
                <a:spcPts val="1150"/>
              </a:spcBef>
              <a:buClr>
                <a:schemeClr val="tx2"/>
              </a:buClr>
              <a:buFont typeface="Brown" pitchFamily="50"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nSpc>
                <a:spcPct val="100000"/>
              </a:lnSpc>
              <a:buClr>
                <a:srgbClr val="2465F5"/>
              </a:buClr>
              <a:buSzPct val="150000"/>
              <a:buFont typeface="Arial" pitchFamily="34" charset="0"/>
              <a:buChar char="•"/>
            </a:pPr>
            <a:r>
              <a:rPr lang="en-GB" sz="1200" dirty="0">
                <a:solidFill>
                  <a:schemeClr val="tx2"/>
                </a:solidFill>
                <a:latin typeface="BrownTT" panose="020B0504020101010102" pitchFamily="34" charset="0"/>
                <a:cs typeface="BrownTT" panose="020B0504020101010102" pitchFamily="34" charset="0"/>
              </a:rPr>
              <a:t>Added companies: </a:t>
            </a:r>
            <a:r>
              <a:rPr lang="en-GB" sz="1200" dirty="0"/>
              <a:t>469 companies have been added to the TPI company universe, taking the total number of listed companies covered by TPI’s MQ framework to 1,010. This is the largest ever expansion of the TPI company universe.</a:t>
            </a:r>
          </a:p>
          <a:p>
            <a:pPr marL="285750" indent="-285750">
              <a:lnSpc>
                <a:spcPct val="100000"/>
              </a:lnSpc>
              <a:buClr>
                <a:srgbClr val="2465F5"/>
              </a:buClr>
              <a:buSzPct val="150000"/>
              <a:buFont typeface="Arial,Sans-Serif" pitchFamily="34" charset="0"/>
              <a:buChar char="•"/>
            </a:pPr>
            <a:r>
              <a:rPr lang="en-GB" sz="1200" dirty="0">
                <a:solidFill>
                  <a:schemeClr val="tx2"/>
                </a:solidFill>
                <a:latin typeface="+mj-lt"/>
              </a:rPr>
              <a:t>Added sector: </a:t>
            </a:r>
            <a:r>
              <a:rPr lang="en-GB" sz="1200" dirty="0"/>
              <a:t>We have added a new sector, Food Producers, following the successful trialling of a Carbon Performance methodology for the sector. It consists of 58 companies, 25 of which were previously covered by the TPI Consumer Goods sector.</a:t>
            </a:r>
            <a:endParaRPr lang="en-US" sz="1200" dirty="0"/>
          </a:p>
          <a:p>
            <a:pPr marL="285750" indent="-285750">
              <a:lnSpc>
                <a:spcPct val="100000"/>
              </a:lnSpc>
              <a:buClr>
                <a:srgbClr val="2465F5"/>
              </a:buClr>
              <a:buSzPct val="150000"/>
              <a:buFont typeface="Arial" pitchFamily="34" charset="0"/>
              <a:buChar char="•"/>
            </a:pPr>
            <a:r>
              <a:rPr lang="en-GB" sz="1200" dirty="0">
                <a:solidFill>
                  <a:schemeClr val="tx2"/>
                </a:solidFill>
                <a:latin typeface="+mj-lt"/>
              </a:rPr>
              <a:t>High-emitting sectors: </a:t>
            </a:r>
            <a:r>
              <a:rPr lang="en-GB" sz="1200" dirty="0"/>
              <a:t>For each of the highest-emitting sectors, the TPI Centre now covers companies which together represent at least 90% of the total market capitalisation of that sector.</a:t>
            </a:r>
          </a:p>
          <a:p>
            <a:pPr marL="285750" indent="-285750">
              <a:lnSpc>
                <a:spcPct val="100000"/>
              </a:lnSpc>
              <a:buClr>
                <a:srgbClr val="2465F5"/>
              </a:buClr>
              <a:buSzPct val="150000"/>
              <a:buFont typeface="Arial" pitchFamily="34" charset="0"/>
              <a:buChar char="•"/>
            </a:pPr>
            <a:r>
              <a:rPr lang="en-GB" sz="1200" dirty="0">
                <a:solidFill>
                  <a:schemeClr val="tx2"/>
                </a:solidFill>
                <a:latin typeface="+mj-lt"/>
              </a:rPr>
              <a:t>Size of companies: </a:t>
            </a:r>
            <a:r>
              <a:rPr lang="en-GB" sz="1200" dirty="0"/>
              <a:t>Within the high-emitting TPI sectors, where coverage is relatively saturated, new companies tend to be small- and mid-cap, while in the Other Industrials, Consumer Goods, and Services sectors, new companies are mainly large-cap.</a:t>
            </a:r>
            <a:endParaRPr lang="en-GB" sz="800" dirty="0"/>
          </a:p>
        </p:txBody>
      </p:sp>
      <p:sp>
        <p:nvSpPr>
          <p:cNvPr id="4" name="TextBox 3">
            <a:extLst>
              <a:ext uri="{FF2B5EF4-FFF2-40B4-BE49-F238E27FC236}">
                <a16:creationId xmlns:a16="http://schemas.microsoft.com/office/drawing/2014/main" id="{BC97B7BE-EEB5-7C62-73A6-289B916BD39C}"/>
              </a:ext>
            </a:extLst>
          </p:cNvPr>
          <p:cNvSpPr txBox="1"/>
          <p:nvPr/>
        </p:nvSpPr>
        <p:spPr>
          <a:xfrm>
            <a:off x="423183" y="4804946"/>
            <a:ext cx="4823731" cy="338554"/>
          </a:xfrm>
          <a:prstGeom prst="rect">
            <a:avLst/>
          </a:prstGeom>
          <a:noFill/>
        </p:spPr>
        <p:txBody>
          <a:bodyPr wrap="square" rtlCol="0">
            <a:spAutoFit/>
          </a:bodyPr>
          <a:lstStyle/>
          <a:p>
            <a:r>
              <a:rPr lang="en-GB" sz="800" i="1" dirty="0"/>
              <a:t>*14 companies are assessed in more than one sector, so while TPI’s MQ framework covers 1,010 companies, there are 1,027 assessments</a:t>
            </a:r>
          </a:p>
        </p:txBody>
      </p:sp>
    </p:spTree>
    <p:extLst>
      <p:ext uri="{BB962C8B-B14F-4D97-AF65-F5344CB8AC3E}">
        <p14:creationId xmlns:p14="http://schemas.microsoft.com/office/powerpoint/2010/main" val="4080219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F0600-3799-D98B-C63B-0FBCFBB8F020}"/>
              </a:ext>
            </a:extLst>
          </p:cNvPr>
          <p:cNvSpPr>
            <a:spLocks noGrp="1"/>
          </p:cNvSpPr>
          <p:nvPr>
            <p:ph type="title"/>
          </p:nvPr>
        </p:nvSpPr>
        <p:spPr>
          <a:xfrm>
            <a:off x="250825" y="410829"/>
            <a:ext cx="7947025" cy="820094"/>
          </a:xfrm>
        </p:spPr>
        <p:txBody>
          <a:bodyPr/>
          <a:lstStyle/>
          <a:p>
            <a:r>
              <a:rPr lang="en-GB"/>
              <a:t> Scope 3 applicability and changes to Level 4</a:t>
            </a:r>
          </a:p>
        </p:txBody>
      </p:sp>
      <p:graphicFrame>
        <p:nvGraphicFramePr>
          <p:cNvPr id="5" name="Content Placeholder 6">
            <a:extLst>
              <a:ext uri="{FF2B5EF4-FFF2-40B4-BE49-F238E27FC236}">
                <a16:creationId xmlns:a16="http://schemas.microsoft.com/office/drawing/2014/main" id="{09710EFD-4BB2-6547-AAE9-CF1A53920592}"/>
              </a:ext>
            </a:extLst>
          </p:cNvPr>
          <p:cNvGraphicFramePr>
            <a:graphicFrameLocks/>
          </p:cNvGraphicFramePr>
          <p:nvPr>
            <p:extLst>
              <p:ext uri="{D42A27DB-BD31-4B8C-83A1-F6EECF244321}">
                <p14:modId xmlns:p14="http://schemas.microsoft.com/office/powerpoint/2010/main" val="158506881"/>
              </p:ext>
            </p:extLst>
          </p:nvPr>
        </p:nvGraphicFramePr>
        <p:xfrm>
          <a:off x="359119" y="1907295"/>
          <a:ext cx="4086344" cy="2952611"/>
        </p:xfrm>
        <a:graphic>
          <a:graphicData uri="http://schemas.openxmlformats.org/drawingml/2006/table">
            <a:tbl>
              <a:tblPr>
                <a:tableStyleId>{EB344D84-9AFB-497E-A393-DC336BA19D2E}</a:tableStyleId>
              </a:tblPr>
              <a:tblGrid>
                <a:gridCol w="723185">
                  <a:extLst>
                    <a:ext uri="{9D8B030D-6E8A-4147-A177-3AD203B41FA5}">
                      <a16:colId xmlns:a16="http://schemas.microsoft.com/office/drawing/2014/main" val="902917499"/>
                    </a:ext>
                  </a:extLst>
                </a:gridCol>
                <a:gridCol w="1245681">
                  <a:extLst>
                    <a:ext uri="{9D8B030D-6E8A-4147-A177-3AD203B41FA5}">
                      <a16:colId xmlns:a16="http://schemas.microsoft.com/office/drawing/2014/main" val="1234788916"/>
                    </a:ext>
                  </a:extLst>
                </a:gridCol>
                <a:gridCol w="2117478">
                  <a:extLst>
                    <a:ext uri="{9D8B030D-6E8A-4147-A177-3AD203B41FA5}">
                      <a16:colId xmlns:a16="http://schemas.microsoft.com/office/drawing/2014/main" val="2969374581"/>
                    </a:ext>
                  </a:extLst>
                </a:gridCol>
              </a:tblGrid>
              <a:tr h="155177">
                <a:tc>
                  <a:txBody>
                    <a:bodyPr/>
                    <a:lstStyle/>
                    <a:p>
                      <a:pPr algn="ctr" fontAlgn="b"/>
                      <a:r>
                        <a:rPr lang="en-GB" sz="900" b="0" u="none" strike="noStrike">
                          <a:effectLst/>
                          <a:latin typeface="+mj-lt"/>
                        </a:rPr>
                        <a:t>Cluster</a:t>
                      </a:r>
                      <a:endParaRPr lang="en-GB" sz="9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GB" sz="900" b="0" u="none" strike="noStrike">
                          <a:effectLst/>
                          <a:latin typeface="+mj-lt"/>
                        </a:rPr>
                        <a:t>Sector</a:t>
                      </a:r>
                      <a:endParaRPr lang="en-GB" sz="9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fontAlgn="b"/>
                      <a:r>
                        <a:rPr lang="en-GB" sz="900" b="0" u="none" strike="noStrike">
                          <a:effectLst/>
                          <a:latin typeface="+mj-lt"/>
                        </a:rPr>
                        <a:t>Scope 3 Applicability</a:t>
                      </a:r>
                      <a:endParaRPr lang="en-GB" sz="9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041799365"/>
                  </a:ext>
                </a:extLst>
              </a:tr>
              <a:tr h="152527">
                <a:tc rowSpan="4">
                  <a:txBody>
                    <a:bodyPr/>
                    <a:lstStyle/>
                    <a:p>
                      <a:pPr algn="ctr" fontAlgn="ctr"/>
                      <a:r>
                        <a:rPr lang="en-GB" sz="800" b="0" u="none" strike="noStrike">
                          <a:effectLst/>
                          <a:latin typeface="+mj-lt"/>
                        </a:rPr>
                        <a:t>Energy</a:t>
                      </a:r>
                      <a:endParaRPr lang="en-GB" sz="8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u="none" strike="noStrike">
                          <a:effectLst/>
                          <a:latin typeface="+mj-lt"/>
                        </a:rPr>
                        <a:t>Coal Mining</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a:effectLst/>
                          <a:latin typeface="+mj-lt"/>
                        </a:rPr>
                        <a:t>Yes (use of sold products)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0889049"/>
                  </a:ext>
                </a:extLst>
              </a:tr>
              <a:tr h="152527">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Electricity Utilities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50000"/>
                        </a:lnSpc>
                        <a:spcBef>
                          <a:spcPts val="300"/>
                        </a:spcBef>
                        <a:spcAft>
                          <a:spcPts val="300"/>
                        </a:spcAft>
                        <a:buClrTx/>
                        <a:buSzTx/>
                        <a:buFontTx/>
                        <a:buNone/>
                        <a:tabLst/>
                        <a:defRPr/>
                      </a:pPr>
                      <a:r>
                        <a:rPr lang="en-GB" sz="700" b="0">
                          <a:effectLst/>
                          <a:latin typeface="+mj-lt"/>
                        </a:rPr>
                        <a:t>None</a:t>
                      </a:r>
                      <a:endParaRPr lang="en-GB" sz="700" b="0">
                        <a:solidFill>
                          <a:srgbClr val="2D2D2D"/>
                        </a:solidFill>
                        <a:effectLst/>
                        <a:latin typeface="+mj-lt"/>
                        <a:ea typeface="Calibri"/>
                        <a:cs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9521007"/>
                  </a:ext>
                </a:extLst>
              </a:tr>
              <a:tr h="152527">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Oil &amp; Gas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a:effectLst/>
                          <a:latin typeface="+mj-lt"/>
                        </a:rPr>
                        <a:t>Yes (use of sold products)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6212829"/>
                  </a:ext>
                </a:extLst>
              </a:tr>
              <a:tr h="152527">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O&amp;G Distribution</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a:effectLst/>
                          <a:latin typeface="+mj-lt"/>
                        </a:rPr>
                        <a:t>Yes (use of sold products)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7275961"/>
                  </a:ext>
                </a:extLst>
              </a:tr>
              <a:tr h="152527">
                <a:tc rowSpan="3">
                  <a:txBody>
                    <a:bodyPr/>
                    <a:lstStyle/>
                    <a:p>
                      <a:pPr algn="ctr" fontAlgn="ctr"/>
                      <a:r>
                        <a:rPr lang="en-GB" sz="800" b="0" u="none" strike="noStrike">
                          <a:effectLst/>
                          <a:latin typeface="+mj-lt"/>
                        </a:rPr>
                        <a:t>Transport</a:t>
                      </a:r>
                      <a:endParaRPr lang="en-GB" sz="8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u="none" strike="noStrike">
                          <a:effectLst/>
                          <a:latin typeface="+mj-lt"/>
                        </a:rPr>
                        <a:t>Airlines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50000"/>
                        </a:lnSpc>
                        <a:spcBef>
                          <a:spcPts val="300"/>
                        </a:spcBef>
                        <a:spcAft>
                          <a:spcPts val="300"/>
                        </a:spcAft>
                        <a:buClrTx/>
                        <a:buSzTx/>
                        <a:buFontTx/>
                        <a:buNone/>
                        <a:tabLst/>
                        <a:defRPr/>
                      </a:pPr>
                      <a:r>
                        <a:rPr lang="en-GB" sz="700" b="0">
                          <a:effectLst/>
                          <a:latin typeface="+mj-lt"/>
                        </a:rPr>
                        <a:t>None</a:t>
                      </a:r>
                      <a:endParaRPr lang="en-GB" sz="700" b="0">
                        <a:solidFill>
                          <a:srgbClr val="2D2D2D"/>
                        </a:solidFill>
                        <a:effectLst/>
                        <a:latin typeface="+mj-lt"/>
                        <a:ea typeface="Calibri"/>
                        <a:cs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8771192"/>
                  </a:ext>
                </a:extLst>
              </a:tr>
              <a:tr h="171148">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Autos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ts val="1500"/>
                        </a:lnSpc>
                        <a:spcAft>
                          <a:spcPts val="400"/>
                        </a:spcAft>
                      </a:pPr>
                      <a:r>
                        <a:rPr lang="en-GB" sz="700" b="0">
                          <a:effectLst/>
                          <a:latin typeface="+mj-lt"/>
                        </a:rPr>
                        <a:t>Yes (use of sold products)</a:t>
                      </a:r>
                      <a:endParaRPr lang="en-GB" sz="700" b="0">
                        <a:solidFill>
                          <a:srgbClr val="2D2D2D"/>
                        </a:solidFill>
                        <a:effectLst/>
                        <a:latin typeface="+mj-lt"/>
                        <a:ea typeface="Calibri"/>
                        <a:cs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261426"/>
                  </a:ext>
                </a:extLst>
              </a:tr>
              <a:tr h="152527">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Shipping</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a:effectLst/>
                          <a:latin typeface="+mj-lt"/>
                        </a:rPr>
                        <a:t>None</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3781431"/>
                  </a:ext>
                </a:extLst>
              </a:tr>
              <a:tr h="152527">
                <a:tc rowSpan="7">
                  <a:txBody>
                    <a:bodyPr/>
                    <a:lstStyle/>
                    <a:p>
                      <a:pPr algn="ctr" fontAlgn="ctr"/>
                      <a:r>
                        <a:rPr lang="en-GB" sz="800" b="0" u="none" strike="noStrike">
                          <a:effectLst/>
                          <a:latin typeface="+mj-lt"/>
                        </a:rPr>
                        <a:t>Industrials / Materials</a:t>
                      </a:r>
                      <a:endParaRPr lang="en-GB" sz="8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u="none" strike="noStrike">
                          <a:effectLst/>
                          <a:latin typeface="+mj-lt"/>
                        </a:rPr>
                        <a:t>Aluminium</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a:effectLst/>
                          <a:latin typeface="+mj-lt"/>
                        </a:rPr>
                        <a:t>None</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3513959"/>
                  </a:ext>
                </a:extLst>
              </a:tr>
              <a:tr h="152527">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Cement</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a:effectLst/>
                          <a:latin typeface="+mj-lt"/>
                        </a:rPr>
                        <a:t>None</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7299416"/>
                  </a:ext>
                </a:extLst>
              </a:tr>
              <a:tr h="248284">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Chemicals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300"/>
                        </a:spcBef>
                        <a:spcAft>
                          <a:spcPts val="300"/>
                        </a:spcAft>
                        <a:buClrTx/>
                        <a:buSzTx/>
                        <a:buFontTx/>
                        <a:buNone/>
                        <a:tabLst/>
                        <a:defRPr/>
                      </a:pPr>
                      <a:r>
                        <a:rPr lang="en-GB" sz="700" b="0">
                          <a:effectLst/>
                          <a:latin typeface="+mj-lt"/>
                        </a:rPr>
                        <a:t>Yes (purchased goods and services and use of sold products)</a:t>
                      </a:r>
                      <a:endParaRPr lang="en-GB" sz="700" b="0">
                        <a:solidFill>
                          <a:srgbClr val="2D2D2D"/>
                        </a:solidFill>
                        <a:effectLst/>
                        <a:latin typeface="+mj-lt"/>
                        <a:ea typeface="Calibri"/>
                        <a:cs typeface="Aria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A3FF"/>
                    </a:solidFill>
                  </a:tcPr>
                </a:tc>
                <a:extLst>
                  <a:ext uri="{0D108BD9-81ED-4DB2-BD59-A6C34878D82A}">
                    <a16:rowId xmlns:a16="http://schemas.microsoft.com/office/drawing/2014/main" val="1807433518"/>
                  </a:ext>
                </a:extLst>
              </a:tr>
              <a:tr h="152527">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Diversified Mining</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a:effectLst/>
                          <a:latin typeface="+mj-lt"/>
                        </a:rPr>
                        <a:t>Yes (processing of sold products)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A3FF"/>
                    </a:solidFill>
                  </a:tcPr>
                </a:tc>
                <a:extLst>
                  <a:ext uri="{0D108BD9-81ED-4DB2-BD59-A6C34878D82A}">
                    <a16:rowId xmlns:a16="http://schemas.microsoft.com/office/drawing/2014/main" val="589336166"/>
                  </a:ext>
                </a:extLst>
              </a:tr>
              <a:tr h="152527">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Other Industrials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a:effectLst/>
                          <a:latin typeface="+mj-lt"/>
                        </a:rPr>
                        <a:t>None</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43099397"/>
                  </a:ext>
                </a:extLst>
              </a:tr>
              <a:tr h="152527">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Paper</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a:effectLst/>
                          <a:latin typeface="+mj-lt"/>
                        </a:rPr>
                        <a:t>None</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4030910"/>
                  </a:ext>
                </a:extLst>
              </a:tr>
              <a:tr h="152527">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Steel</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a:effectLst/>
                          <a:latin typeface="+mj-lt"/>
                        </a:rPr>
                        <a:t>None</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44829541"/>
                  </a:ext>
                </a:extLst>
              </a:tr>
              <a:tr h="242624">
                <a:tc rowSpan="3">
                  <a:txBody>
                    <a:bodyPr/>
                    <a:lstStyle/>
                    <a:p>
                      <a:pPr algn="ctr" fontAlgn="ctr"/>
                      <a:r>
                        <a:rPr lang="en-GB" sz="800" b="0" u="none" strike="noStrike">
                          <a:effectLst/>
                          <a:latin typeface="+mj-lt"/>
                        </a:rPr>
                        <a:t>Consumer goods and Services</a:t>
                      </a:r>
                      <a:endParaRPr lang="en-GB" sz="8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u="none" strike="noStrike" dirty="0">
                          <a:effectLst/>
                          <a:latin typeface="+mj-lt"/>
                        </a:rPr>
                        <a:t>Food Producers</a:t>
                      </a:r>
                      <a:endParaRPr lang="en-GB" sz="700" b="0" i="0" u="none" strike="noStrike" dirty="0">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lnSpc>
                          <a:spcPct val="150000"/>
                        </a:lnSpc>
                        <a:spcBef>
                          <a:spcPts val="300"/>
                        </a:spcBef>
                        <a:spcAft>
                          <a:spcPts val="300"/>
                        </a:spcAft>
                      </a:pPr>
                      <a:r>
                        <a:rPr lang="en-GB" sz="700" b="0">
                          <a:effectLst/>
                          <a:latin typeface="+mj-lt"/>
                        </a:rPr>
                        <a:t>Yes (purchased goods and services)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BA3FF"/>
                    </a:solidFill>
                  </a:tcPr>
                </a:tc>
                <a:extLst>
                  <a:ext uri="{0D108BD9-81ED-4DB2-BD59-A6C34878D82A}">
                    <a16:rowId xmlns:a16="http://schemas.microsoft.com/office/drawing/2014/main" val="3015851454"/>
                  </a:ext>
                </a:extLst>
              </a:tr>
              <a:tr h="152527">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Consumer Goods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50000"/>
                        </a:lnSpc>
                        <a:spcBef>
                          <a:spcPts val="300"/>
                        </a:spcBef>
                        <a:spcAft>
                          <a:spcPts val="300"/>
                        </a:spcAft>
                        <a:buClrTx/>
                        <a:buSzTx/>
                        <a:buFontTx/>
                        <a:buNone/>
                        <a:tabLst/>
                        <a:defRPr/>
                      </a:pPr>
                      <a:r>
                        <a:rPr lang="en-GB" sz="700" b="0">
                          <a:effectLst/>
                          <a:latin typeface="+mj-lt"/>
                        </a:rPr>
                        <a:t>None</a:t>
                      </a:r>
                      <a:endParaRPr lang="en-GB" sz="700" b="0" i="0" u="none" strike="noStrike" kern="1200">
                        <a:solidFill>
                          <a:srgbClr val="000000"/>
                        </a:solidFill>
                        <a:effectLst/>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0411244"/>
                  </a:ext>
                </a:extLst>
              </a:tr>
              <a:tr h="152527">
                <a:tc vMerge="1">
                  <a:txBody>
                    <a:bodyPr/>
                    <a:lstStyle/>
                    <a:p>
                      <a:endParaRPr lang="en-GB"/>
                    </a:p>
                  </a:txBody>
                  <a:tcPr/>
                </a:tc>
                <a:tc>
                  <a:txBody>
                    <a:bodyPr/>
                    <a:lstStyle/>
                    <a:p>
                      <a:pPr algn="ctr" fontAlgn="b">
                        <a:lnSpc>
                          <a:spcPct val="150000"/>
                        </a:lnSpc>
                        <a:spcBef>
                          <a:spcPts val="300"/>
                        </a:spcBef>
                        <a:spcAft>
                          <a:spcPts val="300"/>
                        </a:spcAft>
                      </a:pPr>
                      <a:r>
                        <a:rPr lang="en-GB" sz="700" b="0" u="none" strike="noStrike">
                          <a:effectLst/>
                          <a:latin typeface="+mj-lt"/>
                        </a:rPr>
                        <a:t>Services</a:t>
                      </a:r>
                      <a:endParaRPr lang="en-GB" sz="700" b="0" i="0" u="none" strike="noStrike">
                        <a:solidFill>
                          <a:srgbClr val="000000"/>
                        </a:solidFill>
                        <a:effectLst/>
                        <a:latin typeface="+mj-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 latinLnBrk="0" hangingPunct="1">
                        <a:lnSpc>
                          <a:spcPct val="150000"/>
                        </a:lnSpc>
                        <a:spcBef>
                          <a:spcPts val="300"/>
                        </a:spcBef>
                        <a:spcAft>
                          <a:spcPts val="300"/>
                        </a:spcAft>
                        <a:buClrTx/>
                        <a:buSzTx/>
                        <a:buFontTx/>
                        <a:buNone/>
                        <a:tabLst/>
                        <a:defRPr/>
                      </a:pPr>
                      <a:r>
                        <a:rPr lang="en-GB" sz="700" b="0" dirty="0">
                          <a:effectLst/>
                          <a:latin typeface="+mj-lt"/>
                        </a:rPr>
                        <a:t>None</a:t>
                      </a:r>
                      <a:endParaRPr lang="en-GB" sz="700" b="0" i="0" u="none" strike="noStrike" kern="1200" dirty="0">
                        <a:solidFill>
                          <a:srgbClr val="000000"/>
                        </a:solidFill>
                        <a:effectLst/>
                        <a:latin typeface="+mj-lt"/>
                        <a:ea typeface="+mn-ea"/>
                        <a:cs typeface="+mn-cs"/>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5534780"/>
                  </a:ext>
                </a:extLst>
              </a:tr>
            </a:tbl>
          </a:graphicData>
        </a:graphic>
      </p:graphicFrame>
      <p:graphicFrame>
        <p:nvGraphicFramePr>
          <p:cNvPr id="11" name="Table 10">
            <a:extLst>
              <a:ext uri="{FF2B5EF4-FFF2-40B4-BE49-F238E27FC236}">
                <a16:creationId xmlns:a16="http://schemas.microsoft.com/office/drawing/2014/main" id="{860A06AE-7A31-5132-C146-D0839CE5B07B}"/>
              </a:ext>
            </a:extLst>
          </p:cNvPr>
          <p:cNvGraphicFramePr>
            <a:graphicFrameLocks noGrp="1"/>
          </p:cNvGraphicFramePr>
          <p:nvPr>
            <p:extLst>
              <p:ext uri="{D42A27DB-BD31-4B8C-83A1-F6EECF244321}">
                <p14:modId xmlns:p14="http://schemas.microsoft.com/office/powerpoint/2010/main" val="3756639556"/>
              </p:ext>
            </p:extLst>
          </p:nvPr>
        </p:nvGraphicFramePr>
        <p:xfrm>
          <a:off x="4943819" y="2003157"/>
          <a:ext cx="3941693" cy="2632343"/>
        </p:xfrm>
        <a:graphic>
          <a:graphicData uri="http://schemas.openxmlformats.org/drawingml/2006/table">
            <a:tbl>
              <a:tblPr firstRow="1" bandRow="1"/>
              <a:tblGrid>
                <a:gridCol w="3941693">
                  <a:extLst>
                    <a:ext uri="{9D8B030D-6E8A-4147-A177-3AD203B41FA5}">
                      <a16:colId xmlns:a16="http://schemas.microsoft.com/office/drawing/2014/main" val="3271706205"/>
                    </a:ext>
                  </a:extLst>
                </a:gridCol>
              </a:tblGrid>
              <a:tr h="354454">
                <a:tc>
                  <a:txBody>
                    <a:bodyPr/>
                    <a:lstStyle/>
                    <a:p>
                      <a:pPr>
                        <a:spcAft>
                          <a:spcPts val="600"/>
                        </a:spcAft>
                      </a:pPr>
                      <a:r>
                        <a:rPr lang="en-GB" sz="1200" b="1">
                          <a:solidFill>
                            <a:schemeClr val="accent1">
                              <a:lumMod val="75000"/>
                            </a:schemeClr>
                          </a:solidFill>
                          <a:latin typeface="+mn-lt"/>
                        </a:rPr>
                        <a:t>Level 4: </a:t>
                      </a:r>
                      <a:r>
                        <a:rPr lang="en-GB" sz="1200" b="1" u="none">
                          <a:solidFill>
                            <a:schemeClr val="accent1">
                              <a:lumMod val="75000"/>
                            </a:schemeClr>
                          </a:solidFill>
                          <a:latin typeface="+mn-lt"/>
                        </a:rPr>
                        <a:t>Strategic assessment</a:t>
                      </a:r>
                    </a:p>
                  </a:txBody>
                  <a:tcPr marL="162560" marR="162560" marT="81280" marB="8128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0521141"/>
                  </a:ext>
                </a:extLst>
              </a:tr>
              <a:tr h="2277889">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rtl="0" eaLnBrk="1" fontAlgn="auto" latinLnBrk="0" hangingPunct="1">
                        <a:lnSpc>
                          <a:spcPct val="100000"/>
                        </a:lnSpc>
                        <a:spcBef>
                          <a:spcPts val="0"/>
                        </a:spcBef>
                        <a:spcAft>
                          <a:spcPts val="0"/>
                        </a:spcAft>
                        <a:buClrTx/>
                        <a:buSzTx/>
                        <a:buFontTx/>
                        <a:buNone/>
                      </a:pPr>
                      <a:r>
                        <a:rPr lang="en-GB" sz="900" b="0" err="1">
                          <a:solidFill>
                            <a:schemeClr val="bg1"/>
                          </a:solidFill>
                          <a:latin typeface="+mn-lt"/>
                        </a:rPr>
                        <a:t>MQ13</a:t>
                      </a:r>
                      <a:r>
                        <a:rPr lang="en-GB" sz="900" b="0">
                          <a:solidFill>
                            <a:schemeClr val="bg1"/>
                          </a:solidFill>
                          <a:latin typeface="+mn-lt"/>
                        </a:rPr>
                        <a:t>. Company has set long-term quantitative targets (&gt;5 years) for reducing its GHG emissions</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900" b="0">
                        <a:solidFill>
                          <a:schemeClr val="bg1"/>
                        </a:solidFill>
                        <a:latin typeface="+mn-lt"/>
                      </a:endParaRPr>
                    </a:p>
                    <a:p>
                      <a:pPr marL="0" marR="0" lvl="0" indent="0" algn="l" rtl="0" eaLnBrk="1" fontAlgn="auto" latinLnBrk="0" hangingPunct="1">
                        <a:lnSpc>
                          <a:spcPct val="100000"/>
                        </a:lnSpc>
                        <a:spcBef>
                          <a:spcPts val="0"/>
                        </a:spcBef>
                        <a:spcAft>
                          <a:spcPts val="0"/>
                        </a:spcAft>
                        <a:buClrTx/>
                        <a:buSzTx/>
                        <a:buFontTx/>
                        <a:buNone/>
                      </a:pPr>
                      <a:r>
                        <a:rPr lang="en-GB" sz="900" b="0" kern="1200" err="1">
                          <a:solidFill>
                            <a:schemeClr val="bg1"/>
                          </a:solidFill>
                          <a:latin typeface="+mn-lt"/>
                          <a:ea typeface="+mn-ea"/>
                          <a:cs typeface="+mn-cs"/>
                        </a:rPr>
                        <a:t>MQ14</a:t>
                      </a:r>
                      <a:r>
                        <a:rPr lang="en-GB" sz="900" b="0" kern="1200">
                          <a:solidFill>
                            <a:schemeClr val="bg1"/>
                          </a:solidFill>
                          <a:latin typeface="+mn-lt"/>
                          <a:ea typeface="+mn-ea"/>
                          <a:cs typeface="+mn-cs"/>
                        </a:rPr>
                        <a:t>. Company has incorporated climate change performance into executive remuneration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900" b="0">
                        <a:solidFill>
                          <a:schemeClr val="bg1"/>
                        </a:solidFill>
                        <a:latin typeface="+mn-lt"/>
                      </a:endParaRPr>
                    </a:p>
                    <a:p>
                      <a:pPr marL="0" marR="0" indent="0" algn="l" rtl="0" eaLnBrk="1" fontAlgn="auto" latinLnBrk="0" hangingPunct="1">
                        <a:lnSpc>
                          <a:spcPct val="100000"/>
                        </a:lnSpc>
                        <a:spcBef>
                          <a:spcPts val="0"/>
                        </a:spcBef>
                        <a:spcAft>
                          <a:spcPts val="0"/>
                        </a:spcAft>
                        <a:buClrTx/>
                        <a:buSzTx/>
                        <a:buFontTx/>
                        <a:buNone/>
                      </a:pPr>
                      <a:r>
                        <a:rPr lang="en-GB" sz="900" b="0" err="1">
                          <a:solidFill>
                            <a:schemeClr val="bg1"/>
                          </a:solidFill>
                          <a:latin typeface="+mn-lt"/>
                        </a:rPr>
                        <a:t>MQ15</a:t>
                      </a:r>
                      <a:r>
                        <a:rPr lang="en-GB" sz="900" b="0">
                          <a:solidFill>
                            <a:schemeClr val="bg1"/>
                          </a:solidFill>
                          <a:latin typeface="+mn-lt"/>
                        </a:rPr>
                        <a:t>. Company has incorporated</a:t>
                      </a:r>
                      <a:r>
                        <a:rPr lang="en-GB" sz="900" b="0" baseline="0">
                          <a:solidFill>
                            <a:schemeClr val="bg1"/>
                          </a:solidFill>
                          <a:latin typeface="+mn-lt"/>
                        </a:rPr>
                        <a:t> climate change risks and opportunities in its strategy</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900" b="0">
                        <a:solidFill>
                          <a:schemeClr val="bg1"/>
                        </a:solidFill>
                        <a:latin typeface="+mn-lt"/>
                      </a:endParaRPr>
                    </a:p>
                    <a:p>
                      <a:pPr marL="0" marR="0" indent="0" algn="l" rtl="0" eaLnBrk="1" fontAlgn="auto" latinLnBrk="0" hangingPunct="1">
                        <a:lnSpc>
                          <a:spcPct val="100000"/>
                        </a:lnSpc>
                        <a:spcBef>
                          <a:spcPts val="0"/>
                        </a:spcBef>
                        <a:spcAft>
                          <a:spcPts val="0"/>
                        </a:spcAft>
                        <a:buClrTx/>
                        <a:buSzTx/>
                        <a:buFontTx/>
                        <a:buNone/>
                      </a:pPr>
                      <a:r>
                        <a:rPr lang="en-GB" sz="900" b="0" err="1">
                          <a:solidFill>
                            <a:schemeClr val="bg1"/>
                          </a:solidFill>
                          <a:latin typeface="+mn-lt"/>
                        </a:rPr>
                        <a:t>MQ16</a:t>
                      </a:r>
                      <a:r>
                        <a:rPr lang="en-GB" sz="900" b="0">
                          <a:solidFill>
                            <a:schemeClr val="bg1"/>
                          </a:solidFill>
                          <a:latin typeface="+mn-lt"/>
                        </a:rPr>
                        <a:t>. Company undertakes climate scenario planning</a:t>
                      </a:r>
                    </a:p>
                    <a:p>
                      <a:endParaRPr lang="en-GB" sz="900" b="0">
                        <a:solidFill>
                          <a:schemeClr val="bg1"/>
                        </a:solidFill>
                        <a:latin typeface="+mn-lt"/>
                      </a:endParaRPr>
                    </a:p>
                    <a:p>
                      <a:r>
                        <a:rPr lang="en-GB" sz="900" b="0" err="1">
                          <a:solidFill>
                            <a:schemeClr val="bg1"/>
                          </a:solidFill>
                          <a:latin typeface="+mn-lt"/>
                        </a:rPr>
                        <a:t>MQ17</a:t>
                      </a:r>
                      <a:r>
                        <a:rPr lang="en-GB" sz="900" b="0">
                          <a:solidFill>
                            <a:schemeClr val="bg1"/>
                          </a:solidFill>
                          <a:latin typeface="+mn-lt"/>
                        </a:rPr>
                        <a:t>. Company</a:t>
                      </a:r>
                      <a:r>
                        <a:rPr lang="en-GB" sz="900" b="0" baseline="0">
                          <a:solidFill>
                            <a:schemeClr val="bg1"/>
                          </a:solidFill>
                          <a:latin typeface="+mn-lt"/>
                        </a:rPr>
                        <a:t> discloses an internal carbon price</a:t>
                      </a:r>
                    </a:p>
                    <a:p>
                      <a:endParaRPr lang="en-GB" sz="900" b="0">
                        <a:solidFill>
                          <a:schemeClr val="bg1"/>
                        </a:solidFill>
                        <a:latin typeface="+mn-lt"/>
                      </a:endParaRPr>
                    </a:p>
                    <a:p>
                      <a:r>
                        <a:rPr lang="en-GB" sz="900" b="0" err="1">
                          <a:solidFill>
                            <a:schemeClr val="bg1"/>
                          </a:solidFill>
                          <a:latin typeface="+mn-lt"/>
                        </a:rPr>
                        <a:t>MQ18</a:t>
                      </a:r>
                      <a:r>
                        <a:rPr lang="en-GB" sz="900" b="0">
                          <a:solidFill>
                            <a:schemeClr val="bg1"/>
                          </a:solidFill>
                          <a:latin typeface="+mn-lt"/>
                        </a:rPr>
                        <a:t>. Company </a:t>
                      </a:r>
                      <a:r>
                        <a:rPr lang="en-GB" sz="900" b="0" kern="1200" baseline="0">
                          <a:solidFill>
                            <a:schemeClr val="bg1"/>
                          </a:solidFill>
                          <a:latin typeface="+mn-lt"/>
                          <a:ea typeface="+mn-ea"/>
                          <a:cs typeface="+mn-cs"/>
                        </a:rPr>
                        <a:t>discloses the actions necessary to meet its emissions-reduction targets</a:t>
                      </a:r>
                    </a:p>
                  </a:txBody>
                  <a:tcPr marL="162560" marR="162560" marT="81280" marB="81280">
                    <a:lnL w="12700" cap="flat" cmpd="sng" algn="ctr">
                      <a:noFill/>
                      <a:prstDash val="solid"/>
                      <a:round/>
                      <a:headEnd type="none" w="med" len="med"/>
                      <a:tailEnd type="none" w="med" len="med"/>
                    </a:lnL>
                    <a:lnR w="12700" cap="flat" cmpd="sng" algn="ctr">
                      <a:no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83AAB"/>
                    </a:solidFill>
                  </a:tcPr>
                </a:tc>
                <a:extLst>
                  <a:ext uri="{0D108BD9-81ED-4DB2-BD59-A6C34878D82A}">
                    <a16:rowId xmlns:a16="http://schemas.microsoft.com/office/drawing/2014/main" val="1478215618"/>
                  </a:ext>
                </a:extLst>
              </a:tr>
            </a:tbl>
          </a:graphicData>
        </a:graphic>
      </p:graphicFrame>
      <p:sp>
        <p:nvSpPr>
          <p:cNvPr id="16" name="TextBox 15">
            <a:extLst>
              <a:ext uri="{FF2B5EF4-FFF2-40B4-BE49-F238E27FC236}">
                <a16:creationId xmlns:a16="http://schemas.microsoft.com/office/drawing/2014/main" id="{2CAE1089-E6FD-4E55-E4C8-402F5CC6B996}"/>
              </a:ext>
            </a:extLst>
          </p:cNvPr>
          <p:cNvSpPr txBox="1"/>
          <p:nvPr/>
        </p:nvSpPr>
        <p:spPr>
          <a:xfrm>
            <a:off x="4837528" y="935790"/>
            <a:ext cx="4137856" cy="1200329"/>
          </a:xfrm>
          <a:prstGeom prst="rect">
            <a:avLst/>
          </a:prstGeom>
          <a:noFill/>
        </p:spPr>
        <p:txBody>
          <a:bodyPr wrap="square" lIns="91440" tIns="45720" rIns="91440" bIns="45720" anchor="t">
            <a:spAutoFit/>
          </a:bodyPr>
          <a:lstStyle/>
          <a:p>
            <a:r>
              <a:rPr lang="en-GB" sz="1000" b="1"/>
              <a:t>MQ methodology v.5.0 also includes modifications to Level 4. </a:t>
            </a:r>
          </a:p>
          <a:p>
            <a:r>
              <a:rPr lang="en-GB" sz="1000"/>
              <a:t>These are:</a:t>
            </a:r>
            <a:r>
              <a:rPr lang="en-GB" sz="1000" b="1"/>
              <a:t> </a:t>
            </a:r>
            <a:r>
              <a:rPr lang="en-GB" sz="1000" err="1"/>
              <a:t>i</a:t>
            </a:r>
            <a:r>
              <a:rPr lang="en-GB" sz="1000"/>
              <a:t>)</a:t>
            </a:r>
            <a:r>
              <a:rPr lang="en-GB" sz="1000" b="1"/>
              <a:t> </a:t>
            </a:r>
            <a:r>
              <a:rPr lang="en-GB" sz="1000"/>
              <a:t>a new indicator, MQ18, focusing on disclosure around emissions targets; ii) removal of an indicator on company membership of climate organisations/coalitions due to measurement challenges; and iii) moving a challenging indicator addressing trade association policy alignment to Level 5.</a:t>
            </a:r>
            <a:br>
              <a:rPr lang="en-US"/>
            </a:br>
            <a:endParaRPr lang="en-GB" sz="1200">
              <a:solidFill>
                <a:srgbClr val="191919"/>
              </a:solidFill>
              <a:latin typeface="BrownTT Regular"/>
            </a:endParaRPr>
          </a:p>
        </p:txBody>
      </p:sp>
      <p:sp>
        <p:nvSpPr>
          <p:cNvPr id="17" name="TextBox 16">
            <a:extLst>
              <a:ext uri="{FF2B5EF4-FFF2-40B4-BE49-F238E27FC236}">
                <a16:creationId xmlns:a16="http://schemas.microsoft.com/office/drawing/2014/main" id="{9250B69F-2034-7265-286B-AE0F53D4E341}"/>
              </a:ext>
            </a:extLst>
          </p:cNvPr>
          <p:cNvSpPr txBox="1"/>
          <p:nvPr/>
        </p:nvSpPr>
        <p:spPr>
          <a:xfrm>
            <a:off x="258128" y="935046"/>
            <a:ext cx="4136886" cy="868659"/>
          </a:xfrm>
          <a:prstGeom prst="rect">
            <a:avLst/>
          </a:prstGeom>
          <a:noFill/>
        </p:spPr>
        <p:txBody>
          <a:bodyPr wrap="square" lIns="91440" tIns="45720" rIns="91440" bIns="45720" anchor="t">
            <a:spAutoFit/>
          </a:bodyPr>
          <a:lstStyle/>
          <a:p>
            <a:r>
              <a:rPr lang="en-GB" sz="1000" b="1"/>
              <a:t>MQ12, on Scope 3 emissions disclosure, has been expanded. </a:t>
            </a:r>
            <a:r>
              <a:rPr lang="en-GB" sz="1000"/>
              <a:t>Before, it asked about use of sold product emissions only; now, it asks about materially important Scope 3 emissions more broadly. This indicator has thus been expanded to include more Scope 3 categories and to apply to more sectors, as highlighted in the table below.</a:t>
            </a:r>
          </a:p>
        </p:txBody>
      </p:sp>
      <p:cxnSp>
        <p:nvCxnSpPr>
          <p:cNvPr id="3" name="Straight Connector 2">
            <a:extLst>
              <a:ext uri="{FF2B5EF4-FFF2-40B4-BE49-F238E27FC236}">
                <a16:creationId xmlns:a16="http://schemas.microsoft.com/office/drawing/2014/main" id="{8C54657A-3DAE-F75F-DB1B-BB0B4E71EE38}"/>
              </a:ext>
            </a:extLst>
          </p:cNvPr>
          <p:cNvCxnSpPr>
            <a:cxnSpLocks/>
          </p:cNvCxnSpPr>
          <p:nvPr/>
        </p:nvCxnSpPr>
        <p:spPr>
          <a:xfrm>
            <a:off x="4622800" y="1041400"/>
            <a:ext cx="0" cy="3987800"/>
          </a:xfrm>
          <a:prstGeom prst="line">
            <a:avLst/>
          </a:prstGeom>
          <a:ln>
            <a:solidFill>
              <a:srgbClr val="083AAB"/>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12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25423" y="2181585"/>
            <a:ext cx="7293154" cy="780331"/>
          </a:xfrm>
        </p:spPr>
        <p:txBody>
          <a:bodyPr/>
          <a:lstStyle/>
          <a:p>
            <a:r>
              <a:rPr lang="en-GB" sz="4400">
                <a:latin typeface="BrownTT "/>
                <a:cs typeface="BrownTT Light" panose="020B0404020101010102" pitchFamily="34" charset="0"/>
              </a:rPr>
              <a:t>Headline results</a:t>
            </a:r>
          </a:p>
        </p:txBody>
      </p:sp>
    </p:spTree>
    <p:extLst>
      <p:ext uri="{BB962C8B-B14F-4D97-AF65-F5344CB8AC3E}">
        <p14:creationId xmlns:p14="http://schemas.microsoft.com/office/powerpoint/2010/main" val="2746510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DC7E2-540E-7F4A-B7CF-77643AD95008}"/>
              </a:ext>
            </a:extLst>
          </p:cNvPr>
          <p:cNvSpPr>
            <a:spLocks noGrp="1"/>
          </p:cNvSpPr>
          <p:nvPr>
            <p:ph type="title"/>
          </p:nvPr>
        </p:nvSpPr>
        <p:spPr>
          <a:xfrm>
            <a:off x="237240" y="258429"/>
            <a:ext cx="5130497" cy="374031"/>
          </a:xfrm>
        </p:spPr>
        <p:txBody>
          <a:bodyPr/>
          <a:lstStyle/>
          <a:p>
            <a:r>
              <a:rPr lang="en-GB"/>
              <a:t>2023 results for the TPI universe</a:t>
            </a:r>
          </a:p>
        </p:txBody>
      </p:sp>
      <p:grpSp>
        <p:nvGrpSpPr>
          <p:cNvPr id="3" name="Group 2">
            <a:extLst>
              <a:ext uri="{FF2B5EF4-FFF2-40B4-BE49-F238E27FC236}">
                <a16:creationId xmlns:a16="http://schemas.microsoft.com/office/drawing/2014/main" id="{3A8DDADD-102A-67FC-67F9-F9EE2B358BB3}"/>
              </a:ext>
            </a:extLst>
          </p:cNvPr>
          <p:cNvGrpSpPr/>
          <p:nvPr/>
        </p:nvGrpSpPr>
        <p:grpSpPr>
          <a:xfrm>
            <a:off x="156400" y="688015"/>
            <a:ext cx="8831200" cy="3941009"/>
            <a:chOff x="75560" y="820876"/>
            <a:chExt cx="8831200" cy="3941009"/>
          </a:xfrm>
        </p:grpSpPr>
        <p:graphicFrame>
          <p:nvGraphicFramePr>
            <p:cNvPr id="4" name="Content Placeholder 9">
              <a:extLst>
                <a:ext uri="{FF2B5EF4-FFF2-40B4-BE49-F238E27FC236}">
                  <a16:creationId xmlns:a16="http://schemas.microsoft.com/office/drawing/2014/main" id="{2FAA2C51-612B-98C7-21AC-9A7CAE8B6216}"/>
                </a:ext>
              </a:extLst>
            </p:cNvPr>
            <p:cNvGraphicFramePr>
              <a:graphicFrameLocks/>
            </p:cNvGraphicFramePr>
            <p:nvPr>
              <p:extLst>
                <p:ext uri="{D42A27DB-BD31-4B8C-83A1-F6EECF244321}">
                  <p14:modId xmlns:p14="http://schemas.microsoft.com/office/powerpoint/2010/main" val="8251415"/>
                </p:ext>
              </p:extLst>
            </p:nvPr>
          </p:nvGraphicFramePr>
          <p:xfrm>
            <a:off x="75560" y="820876"/>
            <a:ext cx="8831200" cy="3941009"/>
          </p:xfrm>
          <a:graphic>
            <a:graphicData uri="http://schemas.openxmlformats.org/drawingml/2006/table">
              <a:tbl>
                <a:tblPr firstRow="1" bandRow="1"/>
                <a:tblGrid>
                  <a:gridCol w="1296000">
                    <a:extLst>
                      <a:ext uri="{9D8B030D-6E8A-4147-A177-3AD203B41FA5}">
                        <a16:colId xmlns:a16="http://schemas.microsoft.com/office/drawing/2014/main" val="20000"/>
                      </a:ext>
                    </a:extLst>
                  </a:gridCol>
                  <a:gridCol w="208280">
                    <a:extLst>
                      <a:ext uri="{9D8B030D-6E8A-4147-A177-3AD203B41FA5}">
                        <a16:colId xmlns:a16="http://schemas.microsoft.com/office/drawing/2014/main" val="1598268690"/>
                      </a:ext>
                    </a:extLst>
                  </a:gridCol>
                  <a:gridCol w="1296000">
                    <a:extLst>
                      <a:ext uri="{9D8B030D-6E8A-4147-A177-3AD203B41FA5}">
                        <a16:colId xmlns:a16="http://schemas.microsoft.com/office/drawing/2014/main" val="20001"/>
                      </a:ext>
                    </a:extLst>
                  </a:gridCol>
                  <a:gridCol w="211320">
                    <a:extLst>
                      <a:ext uri="{9D8B030D-6E8A-4147-A177-3AD203B41FA5}">
                        <a16:colId xmlns:a16="http://schemas.microsoft.com/office/drawing/2014/main" val="2037240470"/>
                      </a:ext>
                    </a:extLst>
                  </a:gridCol>
                  <a:gridCol w="1296000">
                    <a:extLst>
                      <a:ext uri="{9D8B030D-6E8A-4147-A177-3AD203B41FA5}">
                        <a16:colId xmlns:a16="http://schemas.microsoft.com/office/drawing/2014/main" val="20002"/>
                      </a:ext>
                    </a:extLst>
                  </a:gridCol>
                  <a:gridCol w="211320">
                    <a:extLst>
                      <a:ext uri="{9D8B030D-6E8A-4147-A177-3AD203B41FA5}">
                        <a16:colId xmlns:a16="http://schemas.microsoft.com/office/drawing/2014/main" val="3977835127"/>
                      </a:ext>
                    </a:extLst>
                  </a:gridCol>
                  <a:gridCol w="1296000">
                    <a:extLst>
                      <a:ext uri="{9D8B030D-6E8A-4147-A177-3AD203B41FA5}">
                        <a16:colId xmlns:a16="http://schemas.microsoft.com/office/drawing/2014/main" val="20003"/>
                      </a:ext>
                    </a:extLst>
                  </a:gridCol>
                  <a:gridCol w="208280">
                    <a:extLst>
                      <a:ext uri="{9D8B030D-6E8A-4147-A177-3AD203B41FA5}">
                        <a16:colId xmlns:a16="http://schemas.microsoft.com/office/drawing/2014/main" val="3733695076"/>
                      </a:ext>
                    </a:extLst>
                  </a:gridCol>
                  <a:gridCol w="1296000">
                    <a:extLst>
                      <a:ext uri="{9D8B030D-6E8A-4147-A177-3AD203B41FA5}">
                        <a16:colId xmlns:a16="http://schemas.microsoft.com/office/drawing/2014/main" val="20004"/>
                      </a:ext>
                    </a:extLst>
                  </a:gridCol>
                  <a:gridCol w="216000">
                    <a:extLst>
                      <a:ext uri="{9D8B030D-6E8A-4147-A177-3AD203B41FA5}">
                        <a16:colId xmlns:a16="http://schemas.microsoft.com/office/drawing/2014/main" val="1359408970"/>
                      </a:ext>
                    </a:extLst>
                  </a:gridCol>
                  <a:gridCol w="1296000">
                    <a:extLst>
                      <a:ext uri="{9D8B030D-6E8A-4147-A177-3AD203B41FA5}">
                        <a16:colId xmlns:a16="http://schemas.microsoft.com/office/drawing/2014/main" val="3426852712"/>
                      </a:ext>
                    </a:extLst>
                  </a:gridCol>
                </a:tblGrid>
                <a:tr h="53053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r>
                          <a:rPr lang="en-GB" sz="1000" b="1">
                            <a:solidFill>
                              <a:schemeClr val="tx1"/>
                            </a:solidFill>
                            <a:latin typeface="+mj-lt"/>
                          </a:rPr>
                          <a:t>Level 0</a:t>
                        </a:r>
                      </a:p>
                      <a:p>
                        <a:pPr>
                          <a:lnSpc>
                            <a:spcPct val="100000"/>
                          </a:lnSpc>
                          <a:spcAft>
                            <a:spcPts val="300"/>
                          </a:spcAft>
                        </a:pPr>
                        <a:r>
                          <a:rPr lang="en-GB" sz="1000" b="1" u="none">
                            <a:solidFill>
                              <a:srgbClr val="5587F6"/>
                            </a:solidFill>
                            <a:latin typeface="+mj-lt"/>
                          </a:rPr>
                          <a:t>Unaware</a:t>
                        </a: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700" b="1" u="none">
                          <a:solidFill>
                            <a:srgbClr val="5587F6"/>
                          </a:solidFill>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r>
                          <a:rPr lang="en-GB" sz="1000" b="1" kern="1200">
                            <a:solidFill>
                              <a:schemeClr val="tx1"/>
                            </a:solidFill>
                            <a:latin typeface="+mj-lt"/>
                            <a:ea typeface="+mn-ea"/>
                            <a:cs typeface="+mn-cs"/>
                          </a:rPr>
                          <a:t>Level 1</a:t>
                        </a:r>
                      </a:p>
                      <a:p>
                        <a:pPr>
                          <a:lnSpc>
                            <a:spcPct val="100000"/>
                          </a:lnSpc>
                          <a:spcAft>
                            <a:spcPts val="300"/>
                          </a:spcAft>
                        </a:pPr>
                        <a:r>
                          <a:rPr lang="en-GB" sz="1000" b="1" u="none" kern="1200">
                            <a:solidFill>
                              <a:srgbClr val="5587F6"/>
                            </a:solidFill>
                            <a:latin typeface="+mj-lt"/>
                            <a:ea typeface="+mn-ea"/>
                            <a:cs typeface="+mn-cs"/>
                          </a:rPr>
                          <a:t>Awareness</a:t>
                        </a: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700" b="1" u="none">
                          <a:solidFill>
                            <a:srgbClr val="5587F6"/>
                          </a:solidFill>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l" defTabSz="914400" rtl="0" eaLnBrk="1" latinLnBrk="0" hangingPunct="1">
                          <a:lnSpc>
                            <a:spcPct val="100000"/>
                          </a:lnSpc>
                          <a:spcAft>
                            <a:spcPts val="300"/>
                          </a:spcAft>
                        </a:pPr>
                        <a:r>
                          <a:rPr lang="en-GB" sz="1000" b="1" kern="1200">
                            <a:solidFill>
                              <a:schemeClr val="tx1"/>
                            </a:solidFill>
                            <a:latin typeface="+mj-lt"/>
                            <a:ea typeface="+mn-ea"/>
                            <a:cs typeface="+mn-cs"/>
                          </a:rPr>
                          <a:t>Level 2</a:t>
                        </a:r>
                      </a:p>
                      <a:p>
                        <a:pPr marL="0" algn="l" defTabSz="914400" rtl="0" eaLnBrk="1" latinLnBrk="0" hangingPunct="1">
                          <a:lnSpc>
                            <a:spcPct val="100000"/>
                          </a:lnSpc>
                          <a:spcAft>
                            <a:spcPts val="300"/>
                          </a:spcAft>
                        </a:pPr>
                        <a:r>
                          <a:rPr lang="en-GB" sz="1000" b="1" u="none" kern="1200">
                            <a:solidFill>
                              <a:srgbClr val="5587F6"/>
                            </a:solidFill>
                            <a:latin typeface="+mj-lt"/>
                            <a:ea typeface="+mn-ea"/>
                            <a:cs typeface="+mn-cs"/>
                          </a:rPr>
                          <a:t>Building capacity</a:t>
                        </a: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700" b="1" u="none">
                          <a:solidFill>
                            <a:srgbClr val="5587F6"/>
                          </a:solidFill>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l" defTabSz="914400" rtl="0" eaLnBrk="1" latinLnBrk="0" hangingPunct="1">
                          <a:lnSpc>
                            <a:spcPct val="100000"/>
                          </a:lnSpc>
                          <a:spcAft>
                            <a:spcPts val="300"/>
                          </a:spcAft>
                        </a:pPr>
                        <a:r>
                          <a:rPr lang="en-GB" sz="1000" b="1" kern="1200">
                            <a:solidFill>
                              <a:schemeClr val="tx1"/>
                            </a:solidFill>
                            <a:latin typeface="+mj-lt"/>
                            <a:ea typeface="+mn-ea"/>
                            <a:cs typeface="+mn-cs"/>
                          </a:rPr>
                          <a:t>Level 3</a:t>
                        </a:r>
                      </a:p>
                      <a:p>
                        <a:pPr marL="0" algn="l" defTabSz="914400" rtl="0" eaLnBrk="1" latinLnBrk="0" hangingPunct="1">
                          <a:lnSpc>
                            <a:spcPct val="100000"/>
                          </a:lnSpc>
                          <a:spcAft>
                            <a:spcPts val="300"/>
                          </a:spcAft>
                        </a:pPr>
                        <a:r>
                          <a:rPr lang="en-GB" sz="1000" b="1" u="none" kern="1200">
                            <a:solidFill>
                              <a:srgbClr val="5587F6"/>
                            </a:solidFill>
                            <a:latin typeface="+mj-lt"/>
                            <a:ea typeface="+mn-ea"/>
                            <a:cs typeface="+mn-cs"/>
                          </a:rPr>
                          <a:t>Integrating into operational decision making</a:t>
                        </a: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700" b="1" u="none">
                          <a:solidFill>
                            <a:srgbClr val="5587F6"/>
                          </a:solidFill>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algn="l" defTabSz="914400" rtl="0" eaLnBrk="1" latinLnBrk="0" hangingPunct="1">
                          <a:lnSpc>
                            <a:spcPct val="100000"/>
                          </a:lnSpc>
                          <a:spcAft>
                            <a:spcPts val="300"/>
                          </a:spcAft>
                        </a:pPr>
                        <a:r>
                          <a:rPr lang="en-GB" sz="1000" b="1" kern="1200">
                            <a:solidFill>
                              <a:schemeClr val="tx1"/>
                            </a:solidFill>
                            <a:latin typeface="+mj-lt"/>
                            <a:ea typeface="+mn-ea"/>
                            <a:cs typeface="+mn-cs"/>
                          </a:rPr>
                          <a:t>Level 4</a:t>
                        </a:r>
                      </a:p>
                      <a:p>
                        <a:pPr marL="0" algn="l" defTabSz="914400" rtl="0" eaLnBrk="1" latinLnBrk="0" hangingPunct="1">
                          <a:lnSpc>
                            <a:spcPct val="100000"/>
                          </a:lnSpc>
                          <a:spcAft>
                            <a:spcPts val="300"/>
                          </a:spcAft>
                        </a:pPr>
                        <a:r>
                          <a:rPr lang="en-GB" sz="1000" b="1" u="none" kern="1200">
                            <a:solidFill>
                              <a:srgbClr val="5587F6"/>
                            </a:solidFill>
                            <a:latin typeface="+mj-lt"/>
                            <a:ea typeface="+mn-ea"/>
                            <a:cs typeface="+mn-cs"/>
                          </a:rPr>
                          <a:t>Strategic assessment</a:t>
                        </a: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700" b="1" u="none">
                          <a:solidFill>
                            <a:srgbClr val="5587F6"/>
                          </a:solidFill>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lnSpc>
                            <a:spcPct val="100000"/>
                          </a:lnSpc>
                          <a:spcAft>
                            <a:spcPts val="300"/>
                          </a:spcAft>
                        </a:pPr>
                        <a:r>
                          <a:rPr lang="en-GB" sz="1000" b="1" kern="1200">
                            <a:solidFill>
                              <a:schemeClr val="tx1"/>
                            </a:solidFill>
                            <a:latin typeface="+mj-lt"/>
                            <a:ea typeface="+mn-ea"/>
                            <a:cs typeface="+mn-cs"/>
                          </a:rPr>
                          <a:t>Level 5</a:t>
                        </a:r>
                      </a:p>
                      <a:p>
                        <a:pPr marL="0" algn="l" defTabSz="914400" rtl="0" eaLnBrk="1" latinLnBrk="0" hangingPunct="1">
                          <a:lnSpc>
                            <a:spcPct val="100000"/>
                          </a:lnSpc>
                          <a:spcAft>
                            <a:spcPts val="300"/>
                          </a:spcAft>
                        </a:pPr>
                        <a:r>
                          <a:rPr lang="en-GB" sz="1000" b="1" u="none" kern="1200">
                            <a:solidFill>
                              <a:srgbClr val="5587F6"/>
                            </a:solidFill>
                            <a:latin typeface="+mj-lt"/>
                            <a:ea typeface="+mn-ea"/>
                            <a:cs typeface="+mn-cs"/>
                          </a:rPr>
                          <a:t>Transition planning and implementation</a:t>
                        </a:r>
                      </a:p>
                    </a:txBody>
                    <a:tcP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30535">
                  <a:tc>
                    <a:txBody>
                      <a:bodyPr/>
                      <a:lstStyle/>
                      <a:p>
                        <a:pPr>
                          <a:lnSpc>
                            <a:spcPct val="100000"/>
                          </a:lnSpc>
                          <a:spcAft>
                            <a:spcPts val="300"/>
                          </a:spcAft>
                        </a:pPr>
                        <a:endParaRPr lang="en-GB" sz="1000" b="1" u="none">
                          <a:solidFill>
                            <a:srgbClr val="5587F6"/>
                          </a:solidFill>
                          <a:latin typeface="+mj-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700" b="1" u="none">
                          <a:solidFill>
                            <a:srgbClr val="5587F6"/>
                          </a:solidFill>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nSpc>
                            <a:spcPct val="100000"/>
                          </a:lnSpc>
                          <a:spcAft>
                            <a:spcPts val="300"/>
                          </a:spcAft>
                        </a:pPr>
                        <a:endParaRPr lang="en-GB" sz="1000" b="1" u="none" kern="1200">
                          <a:solidFill>
                            <a:srgbClr val="5587F6"/>
                          </a:solidFill>
                          <a:latin typeface="+mj-lt"/>
                          <a:ea typeface="+mn-ea"/>
                          <a:cs typeface="+mn-cs"/>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700" b="1" u="none">
                          <a:solidFill>
                            <a:srgbClr val="5587F6"/>
                          </a:solidFill>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lnSpc>
                            <a:spcPct val="100000"/>
                          </a:lnSpc>
                          <a:spcAft>
                            <a:spcPts val="300"/>
                          </a:spcAft>
                        </a:pPr>
                        <a:endParaRPr lang="en-GB" sz="1000" b="1" u="none" kern="1200">
                          <a:solidFill>
                            <a:srgbClr val="5587F6"/>
                          </a:solidFill>
                          <a:latin typeface="+mj-lt"/>
                          <a:ea typeface="+mn-ea"/>
                          <a:cs typeface="+mn-cs"/>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700" b="1" u="none">
                          <a:solidFill>
                            <a:srgbClr val="5587F6"/>
                          </a:solidFill>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lnSpc>
                            <a:spcPct val="100000"/>
                          </a:lnSpc>
                          <a:spcAft>
                            <a:spcPts val="300"/>
                          </a:spcAft>
                        </a:pPr>
                        <a:endParaRPr lang="en-GB" sz="1000" b="1" u="none" kern="1200">
                          <a:solidFill>
                            <a:srgbClr val="5587F6"/>
                          </a:solidFill>
                          <a:latin typeface="+mj-lt"/>
                          <a:ea typeface="+mn-ea"/>
                          <a:cs typeface="+mn-cs"/>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700" b="1" u="none">
                          <a:solidFill>
                            <a:srgbClr val="5587F6"/>
                          </a:solidFill>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lnSpc>
                            <a:spcPct val="100000"/>
                          </a:lnSpc>
                          <a:spcAft>
                            <a:spcPts val="300"/>
                          </a:spcAft>
                        </a:pPr>
                        <a:endParaRPr lang="en-GB" sz="1000" b="1" u="none" kern="1200">
                          <a:solidFill>
                            <a:srgbClr val="5587F6"/>
                          </a:solidFill>
                          <a:latin typeface="+mj-lt"/>
                          <a:ea typeface="+mn-ea"/>
                          <a:cs typeface="+mn-cs"/>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700" b="1" u="none">
                          <a:solidFill>
                            <a:srgbClr val="5587F6"/>
                          </a:solidFill>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algn="l" defTabSz="914400" rtl="0" eaLnBrk="1" latinLnBrk="0" hangingPunct="1">
                          <a:lnSpc>
                            <a:spcPct val="100000"/>
                          </a:lnSpc>
                          <a:spcAft>
                            <a:spcPts val="300"/>
                          </a:spcAft>
                        </a:pPr>
                        <a:r>
                          <a:rPr lang="en-GB" sz="1000" b="1" i="0" u="none" strike="noStrike" kern="1200" cap="none" spc="0" normalizeH="0" baseline="0" noProof="0">
                            <a:ln>
                              <a:noFill/>
                            </a:ln>
                            <a:solidFill>
                              <a:srgbClr val="2E3033"/>
                            </a:solidFill>
                            <a:effectLst/>
                            <a:uLnTx/>
                            <a:uFillTx/>
                            <a:latin typeface="+mj-lt"/>
                            <a:ea typeface="+mn-ea"/>
                            <a:cs typeface="+mn-cs"/>
                          </a:rPr>
                          <a:t>101</a:t>
                        </a:r>
                        <a:r>
                          <a:rPr kumimoji="0" lang="en-GB" sz="800" b="0" i="0" u="none" strike="noStrike" kern="1200" cap="none" spc="0" normalizeH="0" baseline="0" noProof="0">
                            <a:ln>
                              <a:noFill/>
                            </a:ln>
                            <a:solidFill>
                              <a:srgbClr val="2E3033"/>
                            </a:solidFill>
                            <a:effectLst/>
                            <a:uLnTx/>
                            <a:uFillTx/>
                            <a:latin typeface="+mj-lt"/>
                            <a:ea typeface="+mn-ea"/>
                            <a:cs typeface="+mn-cs"/>
                          </a:rPr>
                          <a:t> companies: </a:t>
                        </a:r>
                        <a:r>
                          <a:rPr kumimoji="0" lang="en-GB" sz="1000" b="1" i="0" u="none" strike="noStrike" kern="1200" cap="none" spc="0" normalizeH="0" baseline="0" noProof="0">
                            <a:ln>
                              <a:noFill/>
                            </a:ln>
                            <a:solidFill>
                              <a:srgbClr val="2E3033"/>
                            </a:solidFill>
                            <a:effectLst/>
                            <a:uLnTx/>
                            <a:uFillTx/>
                            <a:latin typeface="+mj-lt"/>
                            <a:ea typeface="+mn-ea"/>
                            <a:cs typeface="+mn-cs"/>
                          </a:rPr>
                          <a:t>10%</a:t>
                        </a:r>
                        <a:endParaRPr kumimoji="0" lang="en-GB" sz="1000" b="1" i="0" u="none" strike="noStrike" kern="1200" cap="none" spc="0" normalizeH="0" baseline="0">
                          <a:ln>
                            <a:noFill/>
                          </a:ln>
                          <a:solidFill>
                            <a:srgbClr val="2E3033"/>
                          </a:solidFill>
                          <a:effectLst/>
                          <a:uLnTx/>
                          <a:uFillTx/>
                          <a:latin typeface="+mj-lt"/>
                          <a:ea typeface="+mn-ea"/>
                          <a:cs typeface="+mn-cs"/>
                        </a:endParaRPr>
                      </a:p>
                    </a:txBody>
                    <a:tcPr anchor="b">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445959387"/>
                    </a:ext>
                  </a:extLst>
                </a:tr>
                <a:tr h="287011">
                  <a:tc>
                    <a:txBody>
                      <a:bodyPr/>
                      <a:lstStyle/>
                      <a:p>
                        <a:pPr>
                          <a:lnSpc>
                            <a:spcPct val="100000"/>
                          </a:lnSpc>
                          <a:spcAft>
                            <a:spcPts val="300"/>
                          </a:spcAft>
                        </a:pPr>
                        <a:endParaRPr lang="en-GB" sz="200">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200">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nSpc>
                            <a:spcPct val="100000"/>
                          </a:lnSpc>
                          <a:spcAft>
                            <a:spcPts val="300"/>
                          </a:spcAft>
                        </a:pPr>
                        <a:endParaRPr lang="en-GB" sz="500">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500">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a:lnSpc>
                            <a:spcPct val="100000"/>
                          </a:lnSpc>
                          <a:spcAft>
                            <a:spcPts val="300"/>
                          </a:spcAft>
                        </a:pPr>
                        <a:endParaRPr lang="en-GB" sz="500">
                          <a:latin typeface="+mn-lt"/>
                        </a:endParaRPr>
                      </a:p>
                    </a:txBody>
                    <a:tcPr marL="68580" marR="68580" marT="34290" marB="34290">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500">
                          <a:latin typeface="+mn-lt"/>
                        </a:endParaRPr>
                      </a:p>
                    </a:txBody>
                    <a:tcPr marL="68580" marR="68580" marT="34290" marB="34290">
                      <a:lnL>
                        <a:noFill/>
                      </a:lnL>
                      <a:lnR>
                        <a:noFill/>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defTabSz="457200" rtl="0" eaLnBrk="1" fontAlgn="auto" latinLnBrk="0" hangingPunct="1">
                          <a:lnSpc>
                            <a:spcPct val="100000"/>
                          </a:lnSpc>
                          <a:spcBef>
                            <a:spcPts val="0"/>
                          </a:spcBef>
                          <a:spcAft>
                            <a:spcPts val="300"/>
                          </a:spcAft>
                          <a:buClrTx/>
                          <a:buSzTx/>
                          <a:buFontTx/>
                          <a:buNone/>
                          <a:tabLst/>
                          <a:defRPr/>
                        </a:pPr>
                        <a:endParaRPr lang="en-GB" sz="200" kern="1200">
                          <a:solidFill>
                            <a:schemeClr val="tx1"/>
                          </a:solidFill>
                          <a:latin typeface="Arial"/>
                          <a:ea typeface="+mn-ea"/>
                          <a:cs typeface="+mn-cs"/>
                        </a:endParaRPr>
                      </a:p>
                    </a:txBody>
                    <a:tcPr marL="68580" marR="68580" marT="34290" marB="3429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300"/>
                          </a:spcAft>
                          <a:buClrTx/>
                          <a:buSzTx/>
                          <a:buFontTx/>
                          <a:buNone/>
                          <a:tabLst/>
                          <a:defRPr/>
                        </a:pPr>
                        <a:endParaRPr lang="en-GB" sz="200" kern="1200">
                          <a:solidFill>
                            <a:schemeClr val="tx1"/>
                          </a:solidFill>
                          <a:latin typeface="Arial"/>
                          <a:ea typeface="+mn-ea"/>
                          <a:cs typeface="+mn-cs"/>
                        </a:endParaRPr>
                      </a:p>
                    </a:txBody>
                    <a:tcPr marL="68580" marR="68580" marT="34290" marB="3429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a:txBody>
                      <a:bodyPr/>
                      <a:lstStyle/>
                      <a:p>
                        <a:pPr marL="0" marR="0" lvl="0" indent="0" algn="l" rtl="0" eaLnBrk="1" fontAlgn="auto" latinLnBrk="0" hangingPunct="1">
                          <a:lnSpc>
                            <a:spcPct val="100000"/>
                          </a:lnSpc>
                          <a:spcBef>
                            <a:spcPts val="0"/>
                          </a:spcBef>
                          <a:spcAft>
                            <a:spcPts val="300"/>
                          </a:spcAft>
                          <a:buClrTx/>
                          <a:buSzTx/>
                          <a:buFontTx/>
                          <a:buNone/>
                        </a:pPr>
                        <a:r>
                          <a:rPr lang="en-GB" sz="1000" b="1" i="0" u="none" strike="noStrike" kern="1200" cap="none" spc="0" normalizeH="0" baseline="0" noProof="0">
                            <a:ln>
                              <a:noFill/>
                            </a:ln>
                            <a:solidFill>
                              <a:srgbClr val="2E3033"/>
                            </a:solidFill>
                            <a:effectLst/>
                            <a:uLnTx/>
                            <a:uFillTx/>
                            <a:latin typeface="BrownTT"/>
                            <a:ea typeface="+mn-ea"/>
                            <a:cs typeface="+mn-cs"/>
                          </a:rPr>
                          <a:t>160</a:t>
                        </a:r>
                        <a:r>
                          <a:rPr lang="en-GB" sz="1200" b="1" i="0" u="none" strike="noStrike" kern="1200" cap="none" spc="0" normalizeH="0" baseline="0" noProof="0">
                            <a:ln>
                              <a:noFill/>
                            </a:ln>
                            <a:solidFill>
                              <a:srgbClr val="2E3033"/>
                            </a:solidFill>
                            <a:effectLst/>
                            <a:uLnTx/>
                            <a:uFillTx/>
                            <a:latin typeface="+mj-lt"/>
                            <a:ea typeface="+mn-ea"/>
                            <a:cs typeface="+mn-cs"/>
                          </a:rPr>
                          <a:t> </a:t>
                        </a:r>
                        <a:r>
                          <a:rPr kumimoji="0" lang="en-GB" sz="800" b="0" i="0" u="none" strike="noStrike" kern="1200" cap="none" spc="0" normalizeH="0" baseline="0" noProof="0">
                            <a:ln>
                              <a:noFill/>
                            </a:ln>
                            <a:solidFill>
                              <a:srgbClr val="2E3033"/>
                            </a:solidFill>
                            <a:effectLst/>
                            <a:uLnTx/>
                            <a:uFillTx/>
                            <a:latin typeface="+mj-lt"/>
                            <a:ea typeface="+mn-ea"/>
                            <a:cs typeface="+mn-cs"/>
                          </a:rPr>
                          <a:t>companies:</a:t>
                        </a:r>
                        <a:r>
                          <a:rPr kumimoji="0" lang="en-GB" sz="1000" b="0" i="0" u="none" strike="noStrike" kern="1200" cap="none" spc="0" normalizeH="0" baseline="0" noProof="0">
                            <a:ln>
                              <a:noFill/>
                            </a:ln>
                            <a:solidFill>
                              <a:srgbClr val="2E3033"/>
                            </a:solidFill>
                            <a:effectLst/>
                            <a:uLnTx/>
                            <a:uFillTx/>
                            <a:latin typeface="+mj-lt"/>
                            <a:ea typeface="+mn-ea"/>
                            <a:cs typeface="+mn-cs"/>
                          </a:rPr>
                          <a:t> </a:t>
                        </a:r>
                        <a:r>
                          <a:rPr kumimoji="0" lang="en-GB" sz="1000" b="1" i="0" u="none" strike="noStrike" kern="1200" cap="none" spc="0" normalizeH="0" baseline="0" noProof="0">
                            <a:ln>
                              <a:noFill/>
                            </a:ln>
                            <a:solidFill>
                              <a:srgbClr val="2E3033"/>
                            </a:solidFill>
                            <a:effectLst/>
                            <a:uLnTx/>
                            <a:uFillTx/>
                            <a:latin typeface="+mj-lt"/>
                            <a:ea typeface="+mn-ea"/>
                            <a:cs typeface="+mn-cs"/>
                          </a:rPr>
                          <a:t>16%</a:t>
                        </a: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rtl="0" eaLnBrk="1" fontAlgn="auto" latinLnBrk="0" hangingPunct="1">
                          <a:lnSpc>
                            <a:spcPct val="100000"/>
                          </a:lnSpc>
                          <a:spcBef>
                            <a:spcPts val="0"/>
                          </a:spcBef>
                          <a:spcAft>
                            <a:spcPts val="300"/>
                          </a:spcAft>
                          <a:buClrTx/>
                          <a:buSzTx/>
                          <a:buFontTx/>
                          <a:buNone/>
                        </a:pPr>
                        <a:endParaRPr kumimoji="0" lang="en-GB" sz="1200" b="1" i="0" u="none" strike="noStrike" kern="1200" cap="none" spc="0" normalizeH="0" baseline="0" noProof="0">
                          <a:ln>
                            <a:noFill/>
                          </a:ln>
                          <a:solidFill>
                            <a:srgbClr val="2E3033"/>
                          </a:solidFill>
                          <a:effectLst/>
                          <a:uLnTx/>
                          <a:uFillTx/>
                          <a:latin typeface="+mj-lt"/>
                          <a:ea typeface="+mn-ea"/>
                          <a:cs typeface="+mn-cs"/>
                        </a:endParaRPr>
                      </a:p>
                    </a:txBody>
                    <a:tcPr marL="68580" marR="68580" marT="34290" marB="34290" anchor="b">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rowSpan="7">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11</a:t>
                        </a:r>
                        <a:r>
                          <a:rPr lang="en-GB" sz="800" b="1" i="0" u="none" strike="noStrike" kern="1200">
                            <a:solidFill>
                              <a:schemeClr val="bg1"/>
                            </a:solidFill>
                            <a:effectLst/>
                            <a:latin typeface="+mn-lt"/>
                            <a:ea typeface="+mn-ea"/>
                            <a:cs typeface="+mn-cs"/>
                          </a:rPr>
                          <a:t> </a:t>
                        </a:r>
                        <a:r>
                          <a:rPr lang="en-GB" sz="800" b="0" i="0" u="none" strike="noStrike" kern="1200">
                            <a:solidFill>
                              <a:schemeClr val="bg1"/>
                            </a:solidFill>
                            <a:effectLst/>
                            <a:latin typeface="+mn-lt"/>
                            <a:ea typeface="+mn-ea"/>
                            <a:cs typeface="+mn-cs"/>
                          </a:rPr>
                          <a:t>Consumer Goods &amp; Services</a:t>
                        </a:r>
                        <a:endParaRPr lang="en-GB" sz="800" b="1" i="0" u="none" strike="noStrike" kern="1200">
                          <a:solidFill>
                            <a:schemeClr val="bg1"/>
                          </a:solidFill>
                          <a:effectLst/>
                          <a:latin typeface="+mn-lt"/>
                          <a:ea typeface="+mn-ea"/>
                          <a:cs typeface="+mn-cs"/>
                        </a:endParaRP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43</a:t>
                        </a:r>
                        <a:r>
                          <a:rPr lang="en-GB" sz="800" b="1" i="0" u="none" strike="noStrike" kern="1200">
                            <a:solidFill>
                              <a:schemeClr val="bg1"/>
                            </a:solidFill>
                            <a:effectLst/>
                            <a:latin typeface="+mn-lt"/>
                            <a:ea typeface="+mn-ea"/>
                            <a:cs typeface="+mn-cs"/>
                          </a:rPr>
                          <a:t> </a:t>
                        </a:r>
                        <a:r>
                          <a:rPr lang="en-GB" sz="800" b="0" i="0" u="none" strike="noStrike" kern="1200">
                            <a:solidFill>
                              <a:schemeClr val="bg1"/>
                            </a:solidFill>
                            <a:effectLst/>
                            <a:latin typeface="+mn-lt"/>
                            <a:ea typeface="+mn-ea"/>
                            <a:cs typeface="+mn-cs"/>
                          </a:rPr>
                          <a:t>Energy</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36</a:t>
                        </a:r>
                        <a:r>
                          <a:rPr lang="en-GB" sz="800" b="0" i="0" u="none" strike="noStrike" kern="1200">
                            <a:solidFill>
                              <a:schemeClr val="bg1"/>
                            </a:solidFill>
                            <a:effectLst/>
                            <a:latin typeface="+mn-lt"/>
                            <a:ea typeface="+mn-ea"/>
                            <a:cs typeface="+mn-cs"/>
                          </a:rPr>
                          <a:t> Industrials &amp; Materials </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11</a:t>
                        </a:r>
                        <a:r>
                          <a:rPr lang="en-GB" sz="800" b="1" i="0" u="none" strike="noStrike" kern="1200">
                            <a:solidFill>
                              <a:schemeClr val="bg1"/>
                            </a:solidFill>
                            <a:effectLst/>
                            <a:latin typeface="+mn-lt"/>
                            <a:ea typeface="+mn-ea"/>
                            <a:cs typeface="+mn-cs"/>
                          </a:rPr>
                          <a:t> </a:t>
                        </a:r>
                        <a:r>
                          <a:rPr lang="en-GB" sz="800" b="0" i="0" u="none" strike="noStrike" kern="1200">
                            <a:solidFill>
                              <a:schemeClr val="bg1"/>
                            </a:solidFill>
                            <a:effectLst/>
                            <a:latin typeface="+mn-lt"/>
                            <a:ea typeface="+mn-ea"/>
                            <a:cs typeface="+mn-cs"/>
                          </a:rPr>
                          <a:t>Transport</a:t>
                        </a:r>
                      </a:p>
                      <a:p>
                        <a:pPr marL="0" marR="0" lvl="0" indent="0" algn="l" rtl="0" eaLnBrk="1" fontAlgn="auto" latinLnBrk="0" hangingPunct="1">
                          <a:lnSpc>
                            <a:spcPct val="100000"/>
                          </a:lnSpc>
                          <a:spcBef>
                            <a:spcPts val="0"/>
                          </a:spcBef>
                          <a:spcAft>
                            <a:spcPts val="300"/>
                          </a:spcAft>
                          <a:buClrTx/>
                          <a:buSzTx/>
                          <a:buFontTx/>
                          <a:buNone/>
                        </a:pPr>
                        <a:endParaRPr kumimoji="0" lang="en-GB" sz="1200" b="1" i="0" u="none" strike="noStrike" kern="1200" cap="none" spc="0" normalizeH="0" baseline="0" noProof="0">
                          <a:ln>
                            <a:noFill/>
                          </a:ln>
                          <a:solidFill>
                            <a:srgbClr val="2E3033"/>
                          </a:solidFill>
                          <a:effectLst/>
                          <a:uLnTx/>
                          <a:uFillTx/>
                          <a:latin typeface="+mj-lt"/>
                          <a:ea typeface="+mn-ea"/>
                          <a:cs typeface="+mn-cs"/>
                        </a:endParaRP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TlToBr w="12700" cmpd="sng">
                        <a:noFill/>
                        <a:prstDash val="solid"/>
                      </a:lnTlToBr>
                      <a:lnBlToTr w="12700" cmpd="sng">
                        <a:noFill/>
                        <a:prstDash val="solid"/>
                      </a:lnBlToTr>
                      <a:solidFill>
                        <a:srgbClr val="9747FF"/>
                      </a:solidFill>
                    </a:tcPr>
                  </a:tc>
                  <a:extLst>
                    <a:ext uri="{0D108BD9-81ED-4DB2-BD59-A6C34878D82A}">
                      <a16:rowId xmlns:a16="http://schemas.microsoft.com/office/drawing/2014/main" val="10008"/>
                    </a:ext>
                  </a:extLst>
                </a:tr>
                <a:tr h="28701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endParaRPr lang="en-GB" sz="200">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200">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endParaRPr lang="en-GB" sz="600">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600">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endParaRPr lang="en-GB" sz="600">
                          <a:latin typeface="+mn-lt"/>
                        </a:endParaRPr>
                      </a:p>
                    </a:txBody>
                    <a:tcPr marL="68580" marR="68580" marT="34290" marB="34290">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600">
                          <a:latin typeface="+mn-lt"/>
                        </a:endParaRPr>
                      </a:p>
                    </a:txBody>
                    <a:tcPr marL="68580" marR="68580" marT="34290" marB="34290">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rtl="0" eaLnBrk="1" fontAlgn="auto" latinLnBrk="0" hangingPunct="1">
                          <a:lnSpc>
                            <a:spcPct val="100000"/>
                          </a:lnSpc>
                          <a:spcBef>
                            <a:spcPts val="0"/>
                          </a:spcBef>
                          <a:spcAft>
                            <a:spcPts val="300"/>
                          </a:spcAft>
                          <a:buClrTx/>
                          <a:buSzTx/>
                          <a:buFontTx/>
                          <a:buNone/>
                        </a:pPr>
                        <a:r>
                          <a:rPr lang="en-GB" sz="1000" b="1" i="0" u="none" strike="noStrike" kern="1200" cap="none" spc="0" normalizeH="0" baseline="0" noProof="0" dirty="0">
                            <a:ln>
                              <a:noFill/>
                            </a:ln>
                            <a:solidFill>
                              <a:srgbClr val="2E3033"/>
                            </a:solidFill>
                            <a:effectLst/>
                            <a:uLnTx/>
                            <a:uFillTx/>
                            <a:latin typeface="BrownTT"/>
                            <a:ea typeface="+mn-ea"/>
                            <a:cs typeface="+mn-cs"/>
                          </a:rPr>
                          <a:t>583 </a:t>
                        </a:r>
                        <a:r>
                          <a:rPr kumimoji="0" lang="en-GB" sz="800" b="0" i="0" u="none" strike="noStrike" kern="1200" cap="none" spc="0" normalizeH="0" baseline="0" noProof="0" dirty="0">
                            <a:ln>
                              <a:noFill/>
                            </a:ln>
                            <a:solidFill>
                              <a:srgbClr val="2E3033"/>
                            </a:solidFill>
                            <a:effectLst/>
                            <a:uLnTx/>
                            <a:uFillTx/>
                            <a:latin typeface="BrownTT"/>
                            <a:ea typeface="+mn-ea"/>
                            <a:cs typeface="+mn-cs"/>
                          </a:rPr>
                          <a:t>companies: </a:t>
                        </a:r>
                        <a:r>
                          <a:rPr kumimoji="0" lang="en-GB" sz="1000" b="1" i="0" u="none" strike="noStrike" kern="1200" cap="none" spc="0" normalizeH="0" baseline="0" noProof="0" dirty="0">
                            <a:ln>
                              <a:noFill/>
                            </a:ln>
                            <a:solidFill>
                              <a:srgbClr val="2E3033"/>
                            </a:solidFill>
                            <a:effectLst/>
                            <a:uLnTx/>
                            <a:uFillTx/>
                            <a:latin typeface="BrownTT"/>
                            <a:ea typeface="+mn-ea"/>
                            <a:cs typeface="+mn-cs"/>
                          </a:rPr>
                          <a:t>57%</a:t>
                        </a:r>
                      </a:p>
                    </a:txBody>
                    <a:tcPr marL="68580" marR="68580" marT="34290" marB="3429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rtl="0" eaLnBrk="1" fontAlgn="auto" latinLnBrk="0" hangingPunct="1">
                          <a:lnSpc>
                            <a:spcPct val="100000"/>
                          </a:lnSpc>
                          <a:spcBef>
                            <a:spcPts val="0"/>
                          </a:spcBef>
                          <a:spcAft>
                            <a:spcPts val="300"/>
                          </a:spcAft>
                          <a:buClrTx/>
                          <a:buSzTx/>
                          <a:buFontTx/>
                          <a:buNone/>
                        </a:pPr>
                        <a:endParaRPr kumimoji="0" lang="en-GB" sz="1200" b="1" i="0" u="none" strike="noStrike" kern="1200" cap="none" spc="0" normalizeH="0" baseline="0" noProof="0">
                          <a:ln>
                            <a:noFill/>
                          </a:ln>
                          <a:solidFill>
                            <a:srgbClr val="2E3033"/>
                          </a:solidFill>
                          <a:effectLst/>
                          <a:uLnTx/>
                          <a:uFillTx/>
                          <a:latin typeface="BrownTT"/>
                          <a:ea typeface="+mn-ea"/>
                          <a:cs typeface="+mn-cs"/>
                        </a:endParaRPr>
                      </a:p>
                    </a:txBody>
                    <a:tcPr marL="68580" marR="68580" marT="34290" marB="3429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rowSpan="6">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35 </a:t>
                        </a:r>
                        <a:r>
                          <a:rPr lang="en-GB" sz="800" b="0" i="0" u="none" strike="noStrike" kern="1200">
                            <a:solidFill>
                              <a:schemeClr val="bg1"/>
                            </a:solidFill>
                            <a:effectLst/>
                            <a:latin typeface="+mn-lt"/>
                            <a:ea typeface="+mn-ea"/>
                            <a:cs typeface="+mn-cs"/>
                          </a:rPr>
                          <a:t>Consumer Goods &amp; Services</a:t>
                        </a:r>
                        <a:endParaRPr lang="en-GB" sz="1100" b="1" i="0" u="none" strike="noStrike" kern="1200">
                          <a:solidFill>
                            <a:schemeClr val="bg1"/>
                          </a:solidFill>
                          <a:effectLst/>
                          <a:latin typeface="+mn-lt"/>
                          <a:ea typeface="+mn-ea"/>
                          <a:cs typeface="+mn-cs"/>
                        </a:endParaRP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45 </a:t>
                        </a:r>
                        <a:r>
                          <a:rPr lang="en-GB" sz="800" b="0" i="0" u="none" strike="noStrike" kern="1200">
                            <a:solidFill>
                              <a:schemeClr val="bg1"/>
                            </a:solidFill>
                            <a:effectLst/>
                            <a:latin typeface="+mn-lt"/>
                            <a:ea typeface="+mn-ea"/>
                            <a:cs typeface="+mn-cs"/>
                          </a:rPr>
                          <a:t>Energy</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61</a:t>
                        </a:r>
                        <a:r>
                          <a:rPr lang="en-GB" sz="800" b="0" i="0" u="none" strike="noStrike" kern="1200">
                            <a:solidFill>
                              <a:schemeClr val="bg1"/>
                            </a:solidFill>
                            <a:effectLst/>
                            <a:latin typeface="+mn-lt"/>
                            <a:ea typeface="+mn-ea"/>
                            <a:cs typeface="+mn-cs"/>
                          </a:rPr>
                          <a:t> Industrials &amp; Materials </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19 </a:t>
                        </a:r>
                        <a:r>
                          <a:rPr lang="en-GB" sz="800" b="0" i="0" u="none" strike="noStrike" kern="1200">
                            <a:solidFill>
                              <a:schemeClr val="bg1"/>
                            </a:solidFill>
                            <a:effectLst/>
                            <a:latin typeface="+mn-lt"/>
                            <a:ea typeface="+mn-ea"/>
                            <a:cs typeface="+mn-cs"/>
                          </a:rPr>
                          <a:t>Transport</a:t>
                        </a: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4273B9"/>
                      </a:solidFill>
                    </a:tcPr>
                  </a:tc>
                  <a:tc rowSpan="6">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endParaRPr lang="en-GB" sz="800" b="0" i="0" u="none" strike="noStrike" kern="1200">
                          <a:solidFill>
                            <a:schemeClr val="bg1"/>
                          </a:solidFill>
                          <a:effectLst/>
                          <a:latin typeface="+mn-lt"/>
                          <a:ea typeface="+mn-ea"/>
                          <a:cs typeface="+mn-cs"/>
                        </a:endParaRP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vMerge="1">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endParaRPr lang="en-GB" sz="800" b="0" i="0" u="none" strike="noStrike" kern="1200">
                          <a:solidFill>
                            <a:schemeClr val="bg1"/>
                          </a:solidFill>
                          <a:effectLst/>
                          <a:latin typeface="+mn-lt"/>
                          <a:ea typeface="+mn-ea"/>
                          <a:cs typeface="+mn-cs"/>
                        </a:endParaRP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9747FF"/>
                      </a:solidFill>
                    </a:tcPr>
                  </a:tc>
                  <a:extLst>
                    <a:ext uri="{0D108BD9-81ED-4DB2-BD59-A6C34878D82A}">
                      <a16:rowId xmlns:a16="http://schemas.microsoft.com/office/drawing/2014/main" val="10001"/>
                    </a:ext>
                  </a:extLst>
                </a:tr>
                <a:tr h="20873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endParaRPr lang="en-GB" sz="200">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200">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endParaRPr lang="en-GB" sz="600">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600">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endParaRPr lang="en-GB" sz="600">
                          <a:latin typeface="+mn-lt"/>
                        </a:endParaRPr>
                      </a:p>
                    </a:txBody>
                    <a:tcPr marL="68580" marR="68580" marT="34290" marB="3429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600">
                          <a:latin typeface="+mn-lt"/>
                        </a:endParaRPr>
                      </a:p>
                    </a:txBody>
                    <a:tcPr marL="68580" marR="68580" marT="34290" marB="3429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rowSpan="5">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138 </a:t>
                        </a:r>
                        <a:r>
                          <a:rPr lang="en-GB" sz="800" b="0" i="0" u="none" strike="noStrike" kern="1200">
                            <a:solidFill>
                              <a:schemeClr val="bg1"/>
                            </a:solidFill>
                            <a:effectLst/>
                            <a:latin typeface="+mn-lt"/>
                            <a:ea typeface="+mn-ea"/>
                            <a:cs typeface="+mn-cs"/>
                          </a:rPr>
                          <a:t>Consumer Goods &amp; Services</a:t>
                        </a:r>
                        <a:endParaRPr lang="en-GB" sz="1100" b="1" i="0" u="none" strike="noStrike" kern="1200">
                          <a:solidFill>
                            <a:schemeClr val="bg1"/>
                          </a:solidFill>
                          <a:effectLst/>
                          <a:latin typeface="+mn-lt"/>
                          <a:ea typeface="+mn-ea"/>
                          <a:cs typeface="+mn-cs"/>
                        </a:endParaRP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137 </a:t>
                        </a:r>
                        <a:r>
                          <a:rPr lang="en-GB" sz="800" b="0" i="0" u="none" strike="noStrike" kern="1200">
                            <a:solidFill>
                              <a:schemeClr val="bg1"/>
                            </a:solidFill>
                            <a:effectLst/>
                            <a:latin typeface="+mn-lt"/>
                            <a:ea typeface="+mn-ea"/>
                            <a:cs typeface="+mn-cs"/>
                          </a:rPr>
                          <a:t>Energy</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261 </a:t>
                        </a:r>
                        <a:r>
                          <a:rPr lang="en-GB" sz="800" b="0" i="0" u="none" strike="noStrike" kern="1200">
                            <a:solidFill>
                              <a:schemeClr val="bg1"/>
                            </a:solidFill>
                            <a:effectLst/>
                            <a:latin typeface="+mn-lt"/>
                            <a:ea typeface="+mn-ea"/>
                            <a:cs typeface="+mn-cs"/>
                          </a:rPr>
                          <a:t>Industrials &amp; Materials </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chemeClr val="bg1"/>
                            </a:solidFill>
                            <a:effectLst/>
                            <a:latin typeface="+mn-lt"/>
                            <a:ea typeface="+mn-ea"/>
                            <a:cs typeface="+mn-cs"/>
                          </a:rPr>
                          <a:t>47 </a:t>
                        </a:r>
                        <a:r>
                          <a:rPr lang="en-GB" sz="800" b="0" i="0" u="none" strike="noStrike" kern="1200">
                            <a:solidFill>
                              <a:schemeClr val="bg1"/>
                            </a:solidFill>
                            <a:effectLst/>
                            <a:latin typeface="+mn-lt"/>
                            <a:ea typeface="+mn-ea"/>
                            <a:cs typeface="+mn-cs"/>
                          </a:rPr>
                          <a:t>Transport</a:t>
                        </a: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096CC"/>
                      </a:solidFill>
                    </a:tcPr>
                  </a:tc>
                  <a:tc rowSpan="5">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endParaRPr lang="en-GB" sz="800" b="0" i="0" u="none" strike="noStrike" kern="1200">
                          <a:solidFill>
                            <a:schemeClr val="bg1"/>
                          </a:solidFill>
                          <a:effectLst/>
                          <a:latin typeface="+mn-lt"/>
                          <a:ea typeface="+mn-ea"/>
                          <a:cs typeface="+mn-cs"/>
                        </a:endParaRP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vMerge="1">
                    <a:txBody>
                      <a:bodyPr/>
                      <a:lstStyle/>
                      <a:p>
                        <a:pPr algn="l" fontAlgn="b"/>
                        <a:endParaRPr lang="en-GB" sz="900" b="0" i="0" u="none" strike="noStrike">
                          <a:solidFill>
                            <a:schemeClr val="bg1"/>
                          </a:solidFill>
                          <a:effectLst/>
                          <a:latin typeface="+mn-lt"/>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4273B9"/>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0002"/>
                    </a:ext>
                  </a:extLst>
                </a:tr>
                <a:tr h="287011">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endParaRPr lang="en-GB" sz="200">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200">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endParaRPr lang="en-GB" sz="600">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600">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22" rtl="0" eaLnBrk="1" fontAlgn="auto" latinLnBrk="0" hangingPunct="1">
                          <a:lnSpc>
                            <a:spcPct val="100000"/>
                          </a:lnSpc>
                          <a:spcBef>
                            <a:spcPts val="0"/>
                          </a:spcBef>
                          <a:spcAft>
                            <a:spcPts val="300"/>
                          </a:spcAft>
                          <a:buClrTx/>
                          <a:buSzTx/>
                          <a:buFontTx/>
                          <a:buNone/>
                          <a:tabLst/>
                          <a:defRPr/>
                        </a:pPr>
                        <a:r>
                          <a:rPr kumimoji="0" lang="en-GB" sz="1000" b="1" i="0" u="none" strike="noStrike" kern="1200" cap="none" spc="0" normalizeH="0" baseline="0" noProof="0">
                            <a:ln>
                              <a:noFill/>
                            </a:ln>
                            <a:solidFill>
                              <a:srgbClr val="2E3033"/>
                            </a:solidFill>
                            <a:effectLst/>
                            <a:uLnTx/>
                            <a:uFillTx/>
                            <a:latin typeface="BrownTT"/>
                            <a:ea typeface="+mn-ea"/>
                            <a:cs typeface="+mn-cs"/>
                          </a:rPr>
                          <a:t>95</a:t>
                        </a:r>
                        <a:r>
                          <a:rPr kumimoji="0" lang="en-GB" sz="1200" b="1" i="0" u="none" strike="noStrike" kern="1200" cap="none" spc="0" normalizeH="0" baseline="0" noProof="0">
                            <a:ln>
                              <a:noFill/>
                            </a:ln>
                            <a:solidFill>
                              <a:srgbClr val="2E3033"/>
                            </a:solidFill>
                            <a:effectLst/>
                            <a:uLnTx/>
                            <a:uFillTx/>
                            <a:latin typeface="BrownTT"/>
                            <a:ea typeface="+mn-ea"/>
                            <a:cs typeface="+mn-cs"/>
                          </a:rPr>
                          <a:t> </a:t>
                        </a:r>
                        <a:r>
                          <a:rPr kumimoji="0" lang="en-GB" sz="800" b="0" i="0" u="none" strike="noStrike" kern="1200" cap="none" spc="0" normalizeH="0" baseline="0" noProof="0">
                            <a:ln>
                              <a:noFill/>
                            </a:ln>
                            <a:solidFill>
                              <a:srgbClr val="2E3033"/>
                            </a:solidFill>
                            <a:effectLst/>
                            <a:uLnTx/>
                            <a:uFillTx/>
                            <a:latin typeface="BrownTT"/>
                            <a:ea typeface="+mn-ea"/>
                            <a:cs typeface="+mn-cs"/>
                          </a:rPr>
                          <a:t>companies: </a:t>
                        </a:r>
                        <a:r>
                          <a:rPr kumimoji="0" lang="en-GB" sz="1000" b="1" i="0" u="none" strike="noStrike" kern="1200" cap="none" spc="0" normalizeH="0" baseline="0" noProof="0">
                            <a:ln>
                              <a:noFill/>
                            </a:ln>
                            <a:solidFill>
                              <a:srgbClr val="2E3033"/>
                            </a:solidFill>
                            <a:effectLst/>
                            <a:uLnTx/>
                            <a:uFillTx/>
                            <a:latin typeface="BrownTT"/>
                            <a:ea typeface="+mn-ea"/>
                            <a:cs typeface="+mn-cs"/>
                          </a:rPr>
                          <a:t>9%</a:t>
                        </a:r>
                      </a:p>
                    </a:txBody>
                    <a:tcPr marL="68580" marR="68580" marT="34290" marB="3429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defTabSz="914422" rtl="0" eaLnBrk="1" fontAlgn="auto" latinLnBrk="0" hangingPunct="1">
                          <a:lnSpc>
                            <a:spcPct val="100000"/>
                          </a:lnSpc>
                          <a:spcBef>
                            <a:spcPts val="0"/>
                          </a:spcBef>
                          <a:spcAft>
                            <a:spcPts val="300"/>
                          </a:spcAft>
                          <a:buClrTx/>
                          <a:buSzTx/>
                          <a:buFontTx/>
                          <a:buNone/>
                          <a:tabLst/>
                          <a:defRPr/>
                        </a:pPr>
                        <a:endParaRPr kumimoji="0" lang="en-GB" sz="1200" b="1" i="0" u="none" strike="noStrike" kern="1200" cap="none" spc="0" normalizeH="0" baseline="0" noProof="0">
                          <a:ln>
                            <a:noFill/>
                          </a:ln>
                          <a:solidFill>
                            <a:srgbClr val="2E3033"/>
                          </a:solidFill>
                          <a:effectLst/>
                          <a:uLnTx/>
                          <a:uFillTx/>
                          <a:latin typeface="BrownTT"/>
                          <a:ea typeface="+mn-ea"/>
                          <a:cs typeface="+mn-cs"/>
                        </a:endParaRPr>
                      </a:p>
                    </a:txBody>
                    <a:tcPr marL="68580" marR="68580" marT="34290" marB="3429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vMerge="1">
                    <a:txBody>
                      <a:bodyPr/>
                      <a:lstStyle/>
                      <a:p>
                        <a:pPr algn="l" fontAlgn="b"/>
                        <a:endParaRPr lang="en-GB" sz="900" b="0" i="0" u="none" strike="noStrike">
                          <a:solidFill>
                            <a:schemeClr val="bg1"/>
                          </a:solidFill>
                          <a:effectLst/>
                          <a:latin typeface="+mn-lt"/>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096CC"/>
                      </a:solidFill>
                    </a:tcPr>
                  </a:tc>
                  <a:tc vMerge="1">
                    <a:txBody>
                      <a:bodyPr/>
                      <a:lstStyle/>
                      <a:p>
                        <a:endParaRPr lang="en-GB"/>
                      </a:p>
                    </a:txBody>
                    <a:tcPr/>
                  </a:tc>
                  <a:tc vMerge="1">
                    <a:txBody>
                      <a:bodyPr/>
                      <a:lstStyle/>
                      <a:p>
                        <a:pPr algn="l" fontAlgn="b"/>
                        <a:endParaRPr lang="en-GB" sz="900" b="0" i="0" u="none" strike="noStrike">
                          <a:solidFill>
                            <a:schemeClr val="bg1"/>
                          </a:solidFill>
                          <a:effectLst/>
                          <a:latin typeface="+mn-lt"/>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4273B9"/>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0003"/>
                    </a:ext>
                  </a:extLst>
                </a:tr>
                <a:tr h="313103">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endParaRPr lang="en-GB" sz="200">
                          <a:latin typeface="+mn-lt"/>
                        </a:endParaRPr>
                      </a:p>
                    </a:txBody>
                    <a:tcPr>
                      <a:lnL>
                        <a:noFill/>
                      </a:lnL>
                      <a:lnR>
                        <a:noFill/>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200">
                          <a:latin typeface="+mn-lt"/>
                        </a:endParaRPr>
                      </a:p>
                    </a:txBody>
                    <a:tcPr>
                      <a:lnL>
                        <a:noFill/>
                      </a:lnL>
                      <a:lnR>
                        <a:noFill/>
                      </a:lnR>
                      <a:lnT>
                        <a:noFill/>
                      </a:lnT>
                      <a:lnB>
                        <a:noFill/>
                      </a:lnB>
                      <a:lnTlToBr w="12700" cmpd="sng">
                        <a:noFill/>
                        <a:prstDash val="solid"/>
                      </a:lnTlToBr>
                      <a:lnBlToTr w="12700" cmpd="sng">
                        <a:noFill/>
                        <a:prstDash val="solid"/>
                      </a:lnBlToTr>
                      <a:solidFill>
                        <a:schemeClr val="bg1"/>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22" rtl="0" eaLnBrk="1" fontAlgn="auto" latinLnBrk="0" hangingPunct="1">
                          <a:lnSpc>
                            <a:spcPct val="100000"/>
                          </a:lnSpc>
                          <a:spcBef>
                            <a:spcPts val="0"/>
                          </a:spcBef>
                          <a:spcAft>
                            <a:spcPts val="300"/>
                          </a:spcAft>
                          <a:buClrTx/>
                          <a:buSzTx/>
                          <a:buFontTx/>
                          <a:buNone/>
                          <a:tabLst/>
                          <a:defRPr/>
                        </a:pPr>
                        <a:r>
                          <a:rPr kumimoji="0" lang="en-GB" sz="1000" b="1" i="0" u="none" strike="noStrike" kern="1200" cap="none" spc="0" normalizeH="0" baseline="0" noProof="0">
                            <a:ln>
                              <a:noFill/>
                            </a:ln>
                            <a:solidFill>
                              <a:srgbClr val="2E3033"/>
                            </a:solidFill>
                            <a:effectLst/>
                            <a:uLnTx/>
                            <a:uFillTx/>
                            <a:latin typeface="BrownTT"/>
                            <a:ea typeface="+mn-ea"/>
                            <a:cs typeface="+mn-cs"/>
                          </a:rPr>
                          <a:t>79</a:t>
                        </a:r>
                        <a:r>
                          <a:rPr kumimoji="0" lang="en-GB" sz="1200" b="1" i="0" u="none" strike="noStrike" kern="1200" cap="none" spc="0" normalizeH="0" baseline="0" noProof="0">
                            <a:ln>
                              <a:noFill/>
                            </a:ln>
                            <a:solidFill>
                              <a:srgbClr val="2E3033"/>
                            </a:solidFill>
                            <a:effectLst/>
                            <a:uLnTx/>
                            <a:uFillTx/>
                            <a:latin typeface="BrownTT"/>
                            <a:ea typeface="+mn-ea"/>
                            <a:cs typeface="+mn-cs"/>
                          </a:rPr>
                          <a:t> </a:t>
                        </a:r>
                        <a:r>
                          <a:rPr kumimoji="0" lang="en-GB" sz="800" b="0" i="0" u="none" strike="noStrike" kern="1200" cap="none" spc="0" normalizeH="0" baseline="0" noProof="0">
                            <a:ln>
                              <a:noFill/>
                            </a:ln>
                            <a:solidFill>
                              <a:srgbClr val="2E3033"/>
                            </a:solidFill>
                            <a:effectLst/>
                            <a:uLnTx/>
                            <a:uFillTx/>
                            <a:latin typeface="BrownTT"/>
                            <a:ea typeface="+mn-ea"/>
                            <a:cs typeface="+mn-cs"/>
                          </a:rPr>
                          <a:t>companies: </a:t>
                        </a:r>
                        <a:r>
                          <a:rPr kumimoji="0" lang="en-GB" sz="1000" b="1" i="0" u="none" strike="noStrike" kern="1200" cap="none" spc="0" normalizeH="0" baseline="0" noProof="0">
                            <a:ln>
                              <a:noFill/>
                            </a:ln>
                            <a:solidFill>
                              <a:srgbClr val="2E3033"/>
                            </a:solidFill>
                            <a:effectLst/>
                            <a:uLnTx/>
                            <a:uFillTx/>
                            <a:latin typeface="BrownTT"/>
                            <a:ea typeface="+mn-ea"/>
                            <a:cs typeface="+mn-cs"/>
                          </a:rPr>
                          <a:t>8%</a:t>
                        </a:r>
                      </a:p>
                    </a:txBody>
                    <a:tcPr>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defTabSz="914422" rtl="0" eaLnBrk="1" fontAlgn="auto" latinLnBrk="0" hangingPunct="1">
                          <a:lnSpc>
                            <a:spcPct val="100000"/>
                          </a:lnSpc>
                          <a:spcBef>
                            <a:spcPts val="0"/>
                          </a:spcBef>
                          <a:spcAft>
                            <a:spcPts val="300"/>
                          </a:spcAft>
                          <a:buClrTx/>
                          <a:buSzTx/>
                          <a:buFontTx/>
                          <a:buNone/>
                          <a:tabLst/>
                          <a:defRPr/>
                        </a:pPr>
                        <a:endParaRPr kumimoji="0" lang="en-GB" sz="1200" b="1" i="0" u="none" strike="noStrike" kern="1200" cap="none" spc="0" normalizeH="0" baseline="0" noProof="0">
                          <a:ln>
                            <a:noFill/>
                          </a:ln>
                          <a:solidFill>
                            <a:srgbClr val="2E3033"/>
                          </a:solidFill>
                          <a:effectLst/>
                          <a:uLnTx/>
                          <a:uFillTx/>
                          <a:latin typeface="BrownTT"/>
                          <a:ea typeface="+mn-ea"/>
                          <a:cs typeface="+mn-cs"/>
                        </a:endParaRPr>
                      </a:p>
                    </a:txBody>
                    <a:tcPr>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rowSpan="3">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6 </a:t>
                        </a:r>
                        <a:r>
                          <a:rPr lang="en-GB" sz="800" b="0" i="0" u="none" strike="noStrike" kern="1200">
                            <a:solidFill>
                              <a:srgbClr val="000000"/>
                            </a:solidFill>
                            <a:effectLst/>
                            <a:latin typeface="+mn-lt"/>
                            <a:ea typeface="+mn-ea"/>
                            <a:cs typeface="+mn-cs"/>
                          </a:rPr>
                          <a:t>Consumer Goods &amp; Services</a:t>
                        </a:r>
                        <a:endParaRPr lang="en-GB" sz="1100" b="1" i="0" u="none" strike="noStrike" kern="1200">
                          <a:solidFill>
                            <a:srgbClr val="000000"/>
                          </a:solidFill>
                          <a:effectLst/>
                          <a:latin typeface="+mn-lt"/>
                          <a:ea typeface="+mn-ea"/>
                          <a:cs typeface="+mn-cs"/>
                        </a:endParaRP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38 </a:t>
                        </a:r>
                        <a:r>
                          <a:rPr lang="en-GB" sz="800" b="0" i="0" u="none" strike="noStrike" kern="1200">
                            <a:solidFill>
                              <a:srgbClr val="000000"/>
                            </a:solidFill>
                            <a:effectLst/>
                            <a:latin typeface="+mn-lt"/>
                            <a:ea typeface="+mn-ea"/>
                            <a:cs typeface="+mn-cs"/>
                          </a:rPr>
                          <a:t>Energy</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36</a:t>
                        </a:r>
                        <a:r>
                          <a:rPr lang="en-GB" sz="800" b="0" i="0" u="none" strike="noStrike" kern="1200">
                            <a:solidFill>
                              <a:srgbClr val="000000"/>
                            </a:solidFill>
                            <a:effectLst/>
                            <a:latin typeface="+mn-lt"/>
                            <a:ea typeface="+mn-ea"/>
                            <a:cs typeface="+mn-cs"/>
                          </a:rPr>
                          <a:t> Industrials &amp; Materials </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15 </a:t>
                        </a:r>
                        <a:r>
                          <a:rPr lang="en-GB" sz="800" b="0" i="0" u="none" strike="noStrike" kern="1200">
                            <a:solidFill>
                              <a:srgbClr val="000000"/>
                            </a:solidFill>
                            <a:effectLst/>
                            <a:latin typeface="+mn-lt"/>
                            <a:ea typeface="+mn-ea"/>
                            <a:cs typeface="+mn-cs"/>
                          </a:rPr>
                          <a:t>Transport</a:t>
                        </a:r>
                      </a:p>
                      <a:p>
                        <a:pPr marL="0" marR="0" lvl="0" indent="0" algn="l" defTabSz="914422" rtl="0" eaLnBrk="1" fontAlgn="b" latinLnBrk="0" hangingPunct="1">
                          <a:lnSpc>
                            <a:spcPct val="100000"/>
                          </a:lnSpc>
                          <a:spcBef>
                            <a:spcPts val="0"/>
                          </a:spcBef>
                          <a:spcAft>
                            <a:spcPts val="300"/>
                          </a:spcAft>
                          <a:buClrTx/>
                          <a:buSzTx/>
                          <a:buFontTx/>
                          <a:buNone/>
                          <a:tabLst/>
                          <a:defRPr/>
                        </a:pPr>
                        <a:endParaRPr lang="de-DE" sz="400" b="0" i="0" u="none" strike="noStrike">
                          <a:solidFill>
                            <a:srgbClr val="000000"/>
                          </a:solidFill>
                          <a:effectLst/>
                          <a:latin typeface="+mn-lt"/>
                        </a:endParaRP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0BBDE"/>
                      </a:solidFill>
                    </a:tcPr>
                  </a:tc>
                  <a:tc rowSpan="3">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endParaRPr lang="de-DE" sz="400" b="0" i="0" u="none" strike="noStrike">
                          <a:solidFill>
                            <a:srgbClr val="000000"/>
                          </a:solidFill>
                          <a:effectLst/>
                          <a:latin typeface="+mn-lt"/>
                        </a:endParaRP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vMerge="1">
                    <a:txBody>
                      <a:bodyPr/>
                      <a:lstStyle/>
                      <a:p>
                        <a:pPr algn="l" fontAlgn="b"/>
                        <a:endParaRPr lang="en-GB" sz="900" b="0" i="0" u="none" strike="noStrike">
                          <a:solidFill>
                            <a:schemeClr val="bg1"/>
                          </a:solidFill>
                          <a:effectLst/>
                          <a:latin typeface="+mn-lt"/>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096CC"/>
                      </a:solidFill>
                    </a:tcPr>
                  </a:tc>
                  <a:tc vMerge="1">
                    <a:txBody>
                      <a:bodyPr/>
                      <a:lstStyle/>
                      <a:p>
                        <a:endParaRPr lang="en-GB"/>
                      </a:p>
                    </a:txBody>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900" b="0">
                          <a:solidFill>
                            <a:schemeClr val="bg1"/>
                          </a:solidFill>
                          <a:latin typeface="+mn-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4273B9"/>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0004"/>
                    </a:ext>
                  </a:extLst>
                </a:tr>
                <a:tr h="313103">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lnSpc>
                            <a:spcPct val="100000"/>
                          </a:lnSpc>
                          <a:spcAft>
                            <a:spcPts val="300"/>
                          </a:spcAft>
                        </a:pPr>
                        <a:r>
                          <a:rPr lang="en-GB" sz="1000" b="1">
                            <a:latin typeface="+mj-lt"/>
                          </a:rPr>
                          <a:t>9</a:t>
                        </a:r>
                        <a:r>
                          <a:rPr lang="en-GB" sz="1200" b="1">
                            <a:latin typeface="+mj-lt"/>
                          </a:rPr>
                          <a:t> </a:t>
                        </a:r>
                        <a:r>
                          <a:rPr lang="en-GB" sz="800" b="0">
                            <a:latin typeface="+mj-lt"/>
                          </a:rPr>
                          <a:t>companies: </a:t>
                        </a:r>
                        <a:r>
                          <a:rPr lang="en-GB" sz="1000" b="1">
                            <a:latin typeface="+mj-lt"/>
                          </a:rPr>
                          <a:t>1%</a:t>
                        </a:r>
                      </a:p>
                    </a:txBody>
                    <a:tcPr>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nSpc>
                            <a:spcPct val="100000"/>
                          </a:lnSpc>
                          <a:spcAft>
                            <a:spcPts val="300"/>
                          </a:spcAft>
                        </a:pPr>
                        <a:endParaRPr lang="en-GB" sz="1200" b="1">
                          <a:latin typeface="+mj-lt"/>
                        </a:endParaRPr>
                      </a:p>
                    </a:txBody>
                    <a:tcPr>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rowSpan="2">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10 </a:t>
                        </a:r>
                        <a:r>
                          <a:rPr lang="en-GB" sz="800" b="0" i="0" u="none" strike="noStrike" kern="1200">
                            <a:solidFill>
                              <a:srgbClr val="000000"/>
                            </a:solidFill>
                            <a:effectLst/>
                            <a:latin typeface="+mn-lt"/>
                            <a:ea typeface="+mn-ea"/>
                            <a:cs typeface="+mn-cs"/>
                          </a:rPr>
                          <a:t>Consumer Goods &amp; Services</a:t>
                        </a:r>
                        <a:endParaRPr lang="en-GB" sz="1100" b="1" i="0" u="none" strike="noStrike" kern="1200">
                          <a:solidFill>
                            <a:srgbClr val="000000"/>
                          </a:solidFill>
                          <a:effectLst/>
                          <a:latin typeface="+mn-lt"/>
                          <a:ea typeface="+mn-ea"/>
                          <a:cs typeface="+mn-cs"/>
                        </a:endParaRP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23 </a:t>
                        </a:r>
                        <a:r>
                          <a:rPr lang="en-GB" sz="800" b="0" i="0" u="none" strike="noStrike" kern="1200">
                            <a:solidFill>
                              <a:srgbClr val="000000"/>
                            </a:solidFill>
                            <a:effectLst/>
                            <a:latin typeface="+mn-lt"/>
                            <a:ea typeface="+mn-ea"/>
                            <a:cs typeface="+mn-cs"/>
                          </a:rPr>
                          <a:t>Energy</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33</a:t>
                        </a:r>
                        <a:r>
                          <a:rPr lang="en-GB" sz="800" b="0" i="0" u="none" strike="noStrike" kern="1200">
                            <a:solidFill>
                              <a:srgbClr val="000000"/>
                            </a:solidFill>
                            <a:effectLst/>
                            <a:latin typeface="+mn-lt"/>
                            <a:ea typeface="+mn-ea"/>
                            <a:cs typeface="+mn-cs"/>
                          </a:rPr>
                          <a:t> Industrials &amp; Materials </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13 </a:t>
                        </a:r>
                        <a:r>
                          <a:rPr lang="en-GB" sz="800" b="0" i="0" u="none" strike="noStrike" kern="1200">
                            <a:solidFill>
                              <a:srgbClr val="000000"/>
                            </a:solidFill>
                            <a:effectLst/>
                            <a:latin typeface="+mn-lt"/>
                            <a:ea typeface="+mn-ea"/>
                            <a:cs typeface="+mn-cs"/>
                          </a:rPr>
                          <a:t>Transport</a:t>
                        </a: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1E6F3"/>
                      </a:solidFill>
                    </a:tcPr>
                  </a:tc>
                  <a:tc rowSpan="2">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endParaRPr lang="en-GB" sz="800" b="0" i="0" u="none" strike="noStrike" kern="1200">
                          <a:solidFill>
                            <a:srgbClr val="000000"/>
                          </a:solidFill>
                          <a:effectLst/>
                          <a:latin typeface="+mn-lt"/>
                          <a:ea typeface="+mn-ea"/>
                          <a:cs typeface="+mn-cs"/>
                        </a:endParaRP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vMerge="1">
                    <a:txBody>
                      <a:bodyPr/>
                      <a:lstStyle/>
                      <a:p>
                        <a:pPr algn="l" fontAlgn="b"/>
                        <a:endParaRPr lang="en-GB" sz="900" b="0" i="0" u="none" strike="noStrike">
                          <a:solidFill>
                            <a:srgbClr val="000000"/>
                          </a:solidFill>
                          <a:effectLst/>
                          <a:latin typeface="+mn-lt"/>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0BBDE"/>
                      </a:solidFill>
                    </a:tcPr>
                  </a:tc>
                  <a:tc vMerge="1">
                    <a:txBody>
                      <a:bodyPr/>
                      <a:lstStyle/>
                      <a:p>
                        <a:endParaRPr lang="en-GB"/>
                      </a:p>
                    </a:txBody>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900" b="0">
                          <a:solidFill>
                            <a:schemeClr val="bg1"/>
                          </a:solidFill>
                          <a:latin typeface="+mn-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096CC"/>
                      </a:solidFill>
                    </a:tcPr>
                  </a:tc>
                  <a:tc vMerge="1">
                    <a:txBody>
                      <a:bodyPr/>
                      <a:lstStyle/>
                      <a:p>
                        <a:endParaRPr lang="en-GB"/>
                      </a:p>
                    </a:txBody>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900" b="0">
                          <a:solidFill>
                            <a:schemeClr val="bg1"/>
                          </a:solidFill>
                          <a:latin typeface="+mn-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4273B9"/>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0005"/>
                    </a:ext>
                  </a:extLst>
                </a:tr>
                <a:tr h="878428">
                  <a:tc>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0 </a:t>
                        </a:r>
                        <a:r>
                          <a:rPr lang="en-GB" sz="800" b="0" i="0" u="none" strike="noStrike" kern="1200">
                            <a:solidFill>
                              <a:srgbClr val="000000"/>
                            </a:solidFill>
                            <a:effectLst/>
                            <a:latin typeface="+mn-lt"/>
                            <a:ea typeface="+mn-ea"/>
                            <a:cs typeface="+mn-cs"/>
                          </a:rPr>
                          <a:t>Consumer Goods &amp; Services</a:t>
                        </a:r>
                        <a:endParaRPr lang="en-GB" sz="1100" b="1" i="0" u="none" strike="noStrike" kern="1200">
                          <a:solidFill>
                            <a:srgbClr val="000000"/>
                          </a:solidFill>
                          <a:effectLst/>
                          <a:latin typeface="+mn-lt"/>
                          <a:ea typeface="+mn-ea"/>
                          <a:cs typeface="+mn-cs"/>
                        </a:endParaRP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1 </a:t>
                        </a:r>
                        <a:r>
                          <a:rPr lang="en-GB" sz="800" b="0" i="0" u="none" strike="noStrike" kern="1200">
                            <a:solidFill>
                              <a:srgbClr val="000000"/>
                            </a:solidFill>
                            <a:effectLst/>
                            <a:latin typeface="+mn-lt"/>
                            <a:ea typeface="+mn-ea"/>
                            <a:cs typeface="+mn-cs"/>
                          </a:rPr>
                          <a:t>Energy</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7</a:t>
                        </a:r>
                        <a:r>
                          <a:rPr lang="en-GB" sz="800" b="0" i="0" u="none" strike="noStrike" kern="1200">
                            <a:solidFill>
                              <a:srgbClr val="000000"/>
                            </a:solidFill>
                            <a:effectLst/>
                            <a:latin typeface="+mn-lt"/>
                            <a:ea typeface="+mn-ea"/>
                            <a:cs typeface="+mn-cs"/>
                          </a:rPr>
                          <a:t> Industrials &amp; Materials </a:t>
                        </a:r>
                      </a:p>
                      <a:p>
                        <a:pPr marL="0" marR="0" lvl="0" indent="0" algn="l" defTabSz="914422" rtl="0" eaLnBrk="1" fontAlgn="b" latinLnBrk="0" hangingPunct="1">
                          <a:lnSpc>
                            <a:spcPct val="100000"/>
                          </a:lnSpc>
                          <a:spcBef>
                            <a:spcPts val="0"/>
                          </a:spcBef>
                          <a:spcAft>
                            <a:spcPts val="300"/>
                          </a:spcAft>
                          <a:buClrTx/>
                          <a:buSzTx/>
                          <a:buFontTx/>
                          <a:buNone/>
                          <a:tabLst/>
                          <a:defRPr/>
                        </a:pPr>
                        <a:r>
                          <a:rPr lang="en-GB" sz="1100" b="1" i="0" u="none" strike="noStrike" kern="1200">
                            <a:solidFill>
                              <a:srgbClr val="000000"/>
                            </a:solidFill>
                            <a:effectLst/>
                            <a:latin typeface="+mn-lt"/>
                            <a:ea typeface="+mn-ea"/>
                            <a:cs typeface="+mn-cs"/>
                          </a:rPr>
                          <a:t>1 </a:t>
                        </a:r>
                        <a:r>
                          <a:rPr lang="en-GB" sz="800" b="0" i="0" u="none" strike="noStrike" kern="1200">
                            <a:solidFill>
                              <a:srgbClr val="000000"/>
                            </a:solidFill>
                            <a:effectLst/>
                            <a:latin typeface="+mn-lt"/>
                            <a:ea typeface="+mn-ea"/>
                            <a:cs typeface="+mn-cs"/>
                          </a:rPr>
                          <a:t>Transport</a:t>
                        </a: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1F4FA"/>
                      </a:solidFill>
                    </a:tcPr>
                  </a:tc>
                  <a:tc>
                    <a:txBody>
                      <a:bodyPr/>
                      <a:lstStyle/>
                      <a:p>
                        <a:pPr marL="0" marR="0" lvl="0" indent="0" algn="l" defTabSz="914422" rtl="0" eaLnBrk="1" fontAlgn="b" latinLnBrk="0" hangingPunct="1">
                          <a:lnSpc>
                            <a:spcPct val="100000"/>
                          </a:lnSpc>
                          <a:spcBef>
                            <a:spcPts val="0"/>
                          </a:spcBef>
                          <a:spcAft>
                            <a:spcPts val="300"/>
                          </a:spcAft>
                          <a:buClrTx/>
                          <a:buSzTx/>
                          <a:buFontTx/>
                          <a:buNone/>
                          <a:tabLst/>
                          <a:defRPr/>
                        </a:pPr>
                        <a:endParaRPr lang="en-GB" sz="800" b="0" i="0" u="none" strike="noStrike" kern="1200" dirty="0">
                          <a:solidFill>
                            <a:srgbClr val="000000"/>
                          </a:solidFill>
                          <a:effectLst/>
                          <a:latin typeface="+mn-lt"/>
                          <a:ea typeface="+mn-ea"/>
                          <a:cs typeface="+mn-cs"/>
                        </a:endParaRPr>
                      </a:p>
                    </a:txBody>
                    <a:tcPr marL="68580" marR="68580" marT="34290" marB="3429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chemeClr val="bg1"/>
                      </a:solidFill>
                    </a:tcPr>
                  </a:tc>
                  <a:tc vMerge="1">
                    <a:txBody>
                      <a:bodyPr/>
                      <a:lstStyle/>
                      <a:p>
                        <a:pPr algn="l" fontAlgn="b"/>
                        <a:endParaRPr lang="en-GB" sz="900" b="0" i="0" u="none" strike="noStrike">
                          <a:solidFill>
                            <a:srgbClr val="000000"/>
                          </a:solidFill>
                          <a:effectLst/>
                          <a:latin typeface="+mn-lt"/>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1E6F3"/>
                      </a:solidFill>
                    </a:tcPr>
                  </a:tc>
                  <a:tc vMerge="1">
                    <a:txBody>
                      <a:bodyPr/>
                      <a:lstStyle/>
                      <a:p>
                        <a:endParaRPr lang="en-GB"/>
                      </a:p>
                    </a:txBody>
                    <a:tcPr/>
                  </a:tc>
                  <a:tc vMerge="1">
                    <a:txBody>
                      <a:bodyPr/>
                      <a:lstStyle/>
                      <a:p>
                        <a:pPr algn="l" fontAlgn="b"/>
                        <a:endParaRPr lang="en-GB" sz="900" b="0" i="0" u="none" strike="noStrike">
                          <a:solidFill>
                            <a:srgbClr val="000000"/>
                          </a:solidFill>
                          <a:effectLst/>
                          <a:latin typeface="+mn-lt"/>
                        </a:endParaRPr>
                      </a:p>
                    </a:txBody>
                    <a:tcPr anchor="b">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0BBDE"/>
                      </a:solidFill>
                    </a:tcPr>
                  </a:tc>
                  <a:tc vMerge="1">
                    <a:txBody>
                      <a:bodyPr/>
                      <a:lstStyle/>
                      <a:p>
                        <a:endParaRPr lang="en-GB"/>
                      </a:p>
                    </a:txBody>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900" b="0">
                          <a:solidFill>
                            <a:schemeClr val="bg1"/>
                          </a:solidFill>
                          <a:latin typeface="+mn-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096CC"/>
                      </a:solidFill>
                    </a:tcPr>
                  </a:tc>
                  <a:tc vMerge="1">
                    <a:txBody>
                      <a:bodyPr/>
                      <a:lstStyle/>
                      <a:p>
                        <a:endParaRPr lang="en-GB"/>
                      </a:p>
                    </a:txBody>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900" b="0">
                          <a:solidFill>
                            <a:schemeClr val="bg1"/>
                          </a:solidFill>
                          <a:latin typeface="+mn-lt"/>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a:noFill/>
                      </a:lnT>
                      <a:lnB>
                        <a:noFill/>
                      </a:lnB>
                      <a:lnTlToBr w="12700" cmpd="sng">
                        <a:noFill/>
                        <a:prstDash val="solid"/>
                      </a:lnTlToBr>
                      <a:lnBlToTr w="12700" cmpd="sng">
                        <a:noFill/>
                        <a:prstDash val="solid"/>
                      </a:lnBlToTr>
                      <a:solidFill>
                        <a:srgbClr val="4273B9"/>
                      </a:solidFill>
                    </a:tcPr>
                  </a:tc>
                  <a:tc vMerge="1">
                    <a:txBody>
                      <a:bodyPr/>
                      <a:lstStyle/>
                      <a:p>
                        <a:endParaRPr lang="en-GB"/>
                      </a:p>
                    </a:txBody>
                    <a:tcPr/>
                  </a:tc>
                  <a:tc vMerge="1">
                    <a:txBody>
                      <a:bodyPr/>
                      <a:lstStyle/>
                      <a:p>
                        <a:endParaRPr lang="en-GB"/>
                      </a:p>
                    </a:txBody>
                    <a:tcPr/>
                  </a:tc>
                  <a:extLst>
                    <a:ext uri="{0D108BD9-81ED-4DB2-BD59-A6C34878D82A}">
                      <a16:rowId xmlns:a16="http://schemas.microsoft.com/office/drawing/2014/main" val="10006"/>
                    </a:ext>
                  </a:extLst>
                </a:tr>
              </a:tbl>
            </a:graphicData>
          </a:graphic>
        </p:graphicFrame>
        <p:cxnSp>
          <p:nvCxnSpPr>
            <p:cNvPr id="8" name="Straight Connector 7">
              <a:extLst>
                <a:ext uri="{FF2B5EF4-FFF2-40B4-BE49-F238E27FC236}">
                  <a16:creationId xmlns:a16="http://schemas.microsoft.com/office/drawing/2014/main" id="{2F257466-2959-FD21-277C-9417A2D403E9}"/>
                </a:ext>
              </a:extLst>
            </p:cNvPr>
            <p:cNvCxnSpPr>
              <a:cxnSpLocks/>
            </p:cNvCxnSpPr>
            <p:nvPr/>
          </p:nvCxnSpPr>
          <p:spPr>
            <a:xfrm>
              <a:off x="1460854" y="899160"/>
              <a:ext cx="0" cy="3862725"/>
            </a:xfrm>
            <a:prstGeom prst="line">
              <a:avLst/>
            </a:prstGeom>
            <a:ln w="12700">
              <a:solidFill>
                <a:srgbClr val="4273B9"/>
              </a:solidFill>
              <a:prstDash val="lgDash"/>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08DA257-FAD0-F0AE-5E55-74E1F8A3A798}"/>
                </a:ext>
              </a:extLst>
            </p:cNvPr>
            <p:cNvCxnSpPr>
              <a:cxnSpLocks/>
            </p:cNvCxnSpPr>
            <p:nvPr/>
          </p:nvCxnSpPr>
          <p:spPr>
            <a:xfrm>
              <a:off x="2969614" y="922020"/>
              <a:ext cx="0" cy="3839865"/>
            </a:xfrm>
            <a:prstGeom prst="line">
              <a:avLst/>
            </a:prstGeom>
            <a:ln w="12700">
              <a:solidFill>
                <a:srgbClr val="4273B9"/>
              </a:solidFill>
              <a:prstDash val="lg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C5F07A-470E-C53B-FB25-D86B7041C4F6}"/>
                </a:ext>
              </a:extLst>
            </p:cNvPr>
            <p:cNvCxnSpPr>
              <a:cxnSpLocks/>
              <a:endCxn id="4" idx="2"/>
            </p:cNvCxnSpPr>
            <p:nvPr/>
          </p:nvCxnSpPr>
          <p:spPr>
            <a:xfrm>
              <a:off x="4478374" y="922020"/>
              <a:ext cx="12786" cy="3839865"/>
            </a:xfrm>
            <a:prstGeom prst="line">
              <a:avLst/>
            </a:prstGeom>
            <a:ln w="12700">
              <a:solidFill>
                <a:srgbClr val="4273B9"/>
              </a:solidFill>
              <a:prstDash val="lg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264946C-0C63-9BC1-5096-5519DB817873}"/>
                </a:ext>
              </a:extLst>
            </p:cNvPr>
            <p:cNvCxnSpPr>
              <a:cxnSpLocks/>
            </p:cNvCxnSpPr>
            <p:nvPr/>
          </p:nvCxnSpPr>
          <p:spPr>
            <a:xfrm>
              <a:off x="5987134" y="922020"/>
              <a:ext cx="0" cy="3839865"/>
            </a:xfrm>
            <a:prstGeom prst="line">
              <a:avLst/>
            </a:prstGeom>
            <a:ln w="12700">
              <a:solidFill>
                <a:srgbClr val="4273B9"/>
              </a:solidFill>
              <a:prstDash val="lg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108449-D270-8127-DAEE-8AC0DEE77A9C}"/>
                </a:ext>
              </a:extLst>
            </p:cNvPr>
            <p:cNvCxnSpPr>
              <a:cxnSpLocks/>
            </p:cNvCxnSpPr>
            <p:nvPr/>
          </p:nvCxnSpPr>
          <p:spPr>
            <a:xfrm>
              <a:off x="7495894" y="914400"/>
              <a:ext cx="0" cy="3847485"/>
            </a:xfrm>
            <a:prstGeom prst="line">
              <a:avLst/>
            </a:prstGeom>
            <a:ln w="12700">
              <a:solidFill>
                <a:srgbClr val="4273B9"/>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1514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71DF1F-6990-CA21-7701-93AC60E2ECC4}"/>
              </a:ext>
            </a:extLst>
          </p:cNvPr>
          <p:cNvSpPr>
            <a:spLocks noGrp="1"/>
          </p:cNvSpPr>
          <p:nvPr>
            <p:ph type="title"/>
          </p:nvPr>
        </p:nvSpPr>
        <p:spPr>
          <a:xfrm>
            <a:off x="250825" y="410829"/>
            <a:ext cx="4378325" cy="820094"/>
          </a:xfrm>
        </p:spPr>
        <p:txBody>
          <a:bodyPr/>
          <a:lstStyle/>
          <a:p>
            <a:r>
              <a:rPr lang="en-GB"/>
              <a:t>Management Quality level </a:t>
            </a:r>
          </a:p>
        </p:txBody>
      </p:sp>
      <p:sp>
        <p:nvSpPr>
          <p:cNvPr id="5" name="Content Placeholder 4">
            <a:extLst>
              <a:ext uri="{FF2B5EF4-FFF2-40B4-BE49-F238E27FC236}">
                <a16:creationId xmlns:a16="http://schemas.microsoft.com/office/drawing/2014/main" id="{CF830BED-D078-17AA-A9EA-FC3892A2B0C9}"/>
              </a:ext>
            </a:extLst>
          </p:cNvPr>
          <p:cNvSpPr>
            <a:spLocks noGrp="1"/>
          </p:cNvSpPr>
          <p:nvPr>
            <p:ph idx="4294967295"/>
          </p:nvPr>
        </p:nvSpPr>
        <p:spPr>
          <a:xfrm>
            <a:off x="250824" y="908050"/>
            <a:ext cx="4937126" cy="3981589"/>
          </a:xfrm>
        </p:spPr>
        <p:txBody>
          <a:bodyPr vert="horz" lIns="0" tIns="0" rIns="0" bIns="0" rtlCol="0" anchor="t">
            <a:noAutofit/>
          </a:bodyPr>
          <a:lstStyle/>
          <a:p>
            <a:pPr>
              <a:lnSpc>
                <a:spcPct val="100000"/>
              </a:lnSpc>
              <a:spcBef>
                <a:spcPts val="200"/>
              </a:spcBef>
            </a:pPr>
            <a:r>
              <a:rPr lang="en-GB" sz="1200" b="1" dirty="0"/>
              <a:t>The average MQ level of the new TPI universe is 3.1 (measured from Levels 0–5). </a:t>
            </a:r>
          </a:p>
          <a:p>
            <a:pPr marL="171450" indent="-171450">
              <a:lnSpc>
                <a:spcPct val="100000"/>
              </a:lnSpc>
              <a:spcBef>
                <a:spcPts val="200"/>
              </a:spcBef>
              <a:buClr>
                <a:schemeClr val="tx2"/>
              </a:buClr>
              <a:buFont typeface="Arial" panose="020B0604020202020204" pitchFamily="34" charset="0"/>
              <a:buChar char="•"/>
            </a:pPr>
            <a:r>
              <a:rPr lang="en-GB" sz="1200" dirty="0"/>
              <a:t>This is up from 2.9 in 2022, measured from Levels 0–4. </a:t>
            </a:r>
          </a:p>
          <a:p>
            <a:pPr marL="171450" indent="-171450">
              <a:lnSpc>
                <a:spcPct val="100000"/>
              </a:lnSpc>
              <a:spcBef>
                <a:spcPts val="200"/>
              </a:spcBef>
              <a:buClr>
                <a:schemeClr val="tx2"/>
              </a:buClr>
              <a:buFont typeface="Arial" panose="020B0604020202020204" pitchFamily="34" charset="0"/>
              <a:buChar char="•"/>
            </a:pPr>
            <a:r>
              <a:rPr lang="en-GB" sz="1200" dirty="0"/>
              <a:t>This means that, on average, companies have now integrated climate change into operational decision making (Level 3) but are still well short of strategic assessment (Level 4). </a:t>
            </a:r>
          </a:p>
          <a:p>
            <a:pPr marL="171450" indent="-171450">
              <a:lnSpc>
                <a:spcPct val="100000"/>
              </a:lnSpc>
              <a:spcBef>
                <a:spcPts val="200"/>
              </a:spcBef>
              <a:spcAft>
                <a:spcPts val="850"/>
              </a:spcAft>
              <a:buClr>
                <a:schemeClr val="tx2"/>
              </a:buClr>
              <a:buFont typeface="Arial" panose="020B0604020202020204" pitchFamily="34" charset="0"/>
              <a:buChar char="•"/>
            </a:pPr>
            <a:r>
              <a:rPr lang="en-GB" sz="1200" dirty="0"/>
              <a:t>Ten per cent of companies reach Level 5.</a:t>
            </a:r>
          </a:p>
          <a:p>
            <a:pPr>
              <a:lnSpc>
                <a:spcPct val="100000"/>
              </a:lnSpc>
              <a:spcBef>
                <a:spcPts val="200"/>
              </a:spcBef>
            </a:pPr>
            <a:r>
              <a:rPr lang="en-GB" sz="1200" b="1" dirty="0"/>
              <a:t>There are important caveats to consider when comparing average </a:t>
            </a:r>
            <a:br>
              <a:rPr lang="en-GB" sz="1200" b="1" dirty="0"/>
            </a:br>
            <a:r>
              <a:rPr lang="en-GB" sz="1200" b="1" dirty="0"/>
              <a:t>MQ scores:</a:t>
            </a:r>
          </a:p>
          <a:p>
            <a:pPr marL="171450" indent="-171450">
              <a:lnSpc>
                <a:spcPct val="100000"/>
              </a:lnSpc>
              <a:spcBef>
                <a:spcPts val="200"/>
              </a:spcBef>
              <a:buClr>
                <a:schemeClr val="tx2"/>
              </a:buClr>
              <a:buFont typeface="Arial" panose="020B0604020202020204" pitchFamily="34" charset="0"/>
              <a:buChar char="•"/>
            </a:pPr>
            <a:r>
              <a:rPr lang="en-GB" sz="1200" dirty="0"/>
              <a:t>The addition of a new MQ Level 5 increases the maximum level companies can attain. </a:t>
            </a:r>
          </a:p>
          <a:p>
            <a:pPr marL="171450" indent="-171450">
              <a:lnSpc>
                <a:spcPct val="100000"/>
              </a:lnSpc>
              <a:spcBef>
                <a:spcPts val="200"/>
              </a:spcBef>
              <a:buClr>
                <a:schemeClr val="tx2"/>
              </a:buClr>
              <a:buFont typeface="Arial" panose="020B0604020202020204" pitchFamily="34" charset="0"/>
              <a:buChar char="•"/>
            </a:pPr>
            <a:r>
              <a:rPr lang="en-GB" sz="1200" dirty="0"/>
              <a:t>Changes to MQ Levels 3 and 4 have made it marginally more challenging for companies to progress.</a:t>
            </a:r>
          </a:p>
          <a:p>
            <a:pPr>
              <a:lnSpc>
                <a:spcPct val="100000"/>
              </a:lnSpc>
            </a:pPr>
            <a:r>
              <a:rPr lang="en-GB" sz="1200" b="1" dirty="0"/>
              <a:t>There are important sectoral differences: </a:t>
            </a:r>
          </a:p>
          <a:p>
            <a:pPr marL="171450" indent="-171450">
              <a:lnSpc>
                <a:spcPct val="100000"/>
              </a:lnSpc>
              <a:spcBef>
                <a:spcPts val="200"/>
              </a:spcBef>
              <a:buClr>
                <a:schemeClr val="tx2"/>
              </a:buClr>
              <a:buFont typeface="Arial" panose="020B0604020202020204" pitchFamily="34" charset="0"/>
              <a:buChar char="•"/>
            </a:pPr>
            <a:r>
              <a:rPr lang="en-GB" sz="1200" dirty="0"/>
              <a:t>Cement and Coal Mining are notable laggards, with average MQ scores of 2.5 and 2.4, respectively. </a:t>
            </a:r>
          </a:p>
          <a:p>
            <a:pPr marL="171450" indent="-171450">
              <a:lnSpc>
                <a:spcPct val="100000"/>
              </a:lnSpc>
              <a:spcBef>
                <a:spcPts val="200"/>
              </a:spcBef>
              <a:buClr>
                <a:schemeClr val="tx2"/>
              </a:buClr>
              <a:buFont typeface="Arial" panose="020B0604020202020204" pitchFamily="34" charset="0"/>
              <a:buChar char="•"/>
            </a:pPr>
            <a:r>
              <a:rPr lang="en-GB" sz="1200" dirty="0"/>
              <a:t>At the other end of the spectrum is Other Industrials (comprising largely Industrial Engineering and </a:t>
            </a:r>
            <a:r>
              <a:rPr lang="en-GB" sz="1200" dirty="0">
                <a:ea typeface="+mn-lt"/>
                <a:cs typeface="+mn-lt"/>
              </a:rPr>
              <a:t>Technology Equipment</a:t>
            </a:r>
            <a:r>
              <a:rPr lang="en-GB" sz="1200" dirty="0"/>
              <a:t> companies) with an average of 3.3 (See slide 20 for more details.)</a:t>
            </a:r>
          </a:p>
          <a:p>
            <a:pPr>
              <a:lnSpc>
                <a:spcPct val="100000"/>
              </a:lnSpc>
            </a:pPr>
            <a:endParaRPr lang="en-GB" sz="1200" dirty="0"/>
          </a:p>
          <a:p>
            <a:pPr>
              <a:lnSpc>
                <a:spcPct val="100000"/>
              </a:lnSpc>
            </a:pPr>
            <a:endParaRPr lang="en-GB" sz="1200" dirty="0"/>
          </a:p>
          <a:p>
            <a:pPr>
              <a:lnSpc>
                <a:spcPct val="100000"/>
              </a:lnSpc>
            </a:pPr>
            <a:endParaRPr lang="en-GB" sz="1200" dirty="0"/>
          </a:p>
        </p:txBody>
      </p:sp>
      <p:pic>
        <p:nvPicPr>
          <p:cNvPr id="9" name="Picture Placeholder 8" descr="A stairway leading up to the sky&#10;&#10;Description automatically generated">
            <a:extLst>
              <a:ext uri="{FF2B5EF4-FFF2-40B4-BE49-F238E27FC236}">
                <a16:creationId xmlns:a16="http://schemas.microsoft.com/office/drawing/2014/main" id="{761A1D06-E088-B9EC-06C5-4A8CD6B59403}"/>
              </a:ext>
            </a:extLst>
          </p:cNvPr>
          <p:cNvPicPr>
            <a:picLocks noGrp="1" noChangeAspect="1"/>
          </p:cNvPicPr>
          <p:nvPr>
            <p:ph type="pic" sz="quarter" idx="4294967295"/>
          </p:nvPr>
        </p:nvPicPr>
        <p:blipFill>
          <a:blip r:embed="rId2" cstate="print">
            <a:extLst>
              <a:ext uri="{28A0092B-C50C-407E-A947-70E740481C1C}">
                <a14:useLocalDpi xmlns:a14="http://schemas.microsoft.com/office/drawing/2010/main" val="0"/>
              </a:ext>
            </a:extLst>
          </a:blip>
          <a:srcRect t="12500" b="12500"/>
          <a:stretch>
            <a:fillRect/>
          </a:stretch>
        </p:blipFill>
        <p:spPr>
          <a:xfrm>
            <a:off x="5258277" y="514491"/>
            <a:ext cx="3634898" cy="4089260"/>
          </a:xfrm>
        </p:spPr>
      </p:pic>
    </p:spTree>
    <p:extLst>
      <p:ext uri="{BB962C8B-B14F-4D97-AF65-F5344CB8AC3E}">
        <p14:creationId xmlns:p14="http://schemas.microsoft.com/office/powerpoint/2010/main" val="3648810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Picture 53">
            <a:extLst>
              <a:ext uri="{FF2B5EF4-FFF2-40B4-BE49-F238E27FC236}">
                <a16:creationId xmlns:a16="http://schemas.microsoft.com/office/drawing/2014/main" id="{D4976E20-3C2F-5957-C3F9-5FD8679DF259}"/>
              </a:ext>
            </a:extLst>
          </p:cNvPr>
          <p:cNvPicPr>
            <a:picLocks noChangeAspect="1"/>
          </p:cNvPicPr>
          <p:nvPr/>
        </p:nvPicPr>
        <p:blipFill rotWithShape="1">
          <a:blip r:embed="rId3"/>
          <a:srcRect l="1824" t="11994" r="1826" b="7583"/>
          <a:stretch/>
        </p:blipFill>
        <p:spPr>
          <a:xfrm>
            <a:off x="798973" y="960284"/>
            <a:ext cx="7560139" cy="3549589"/>
          </a:xfrm>
          <a:prstGeom prst="rect">
            <a:avLst/>
          </a:prstGeom>
        </p:spPr>
      </p:pic>
      <p:sp>
        <p:nvSpPr>
          <p:cNvPr id="2" name="Title 1">
            <a:extLst>
              <a:ext uri="{FF2B5EF4-FFF2-40B4-BE49-F238E27FC236}">
                <a16:creationId xmlns:a16="http://schemas.microsoft.com/office/drawing/2014/main" id="{20906C95-9239-966A-DC77-848AAEA1156B}"/>
              </a:ext>
            </a:extLst>
          </p:cNvPr>
          <p:cNvSpPr>
            <a:spLocks noGrp="1"/>
          </p:cNvSpPr>
          <p:nvPr>
            <p:ph type="title"/>
          </p:nvPr>
        </p:nvSpPr>
        <p:spPr>
          <a:xfrm>
            <a:off x="256420" y="333431"/>
            <a:ext cx="7109345" cy="820094"/>
          </a:xfrm>
        </p:spPr>
        <p:txBody>
          <a:bodyPr/>
          <a:lstStyle/>
          <a:p>
            <a:r>
              <a:rPr lang="en-GB" dirty="0"/>
              <a:t>Management Quality trends and progress (1)</a:t>
            </a:r>
          </a:p>
        </p:txBody>
      </p:sp>
      <p:grpSp>
        <p:nvGrpSpPr>
          <p:cNvPr id="3" name="Group 2">
            <a:extLst>
              <a:ext uri="{FF2B5EF4-FFF2-40B4-BE49-F238E27FC236}">
                <a16:creationId xmlns:a16="http://schemas.microsoft.com/office/drawing/2014/main" id="{78DBEB2F-EF00-D05E-8447-05409A300ECF}"/>
              </a:ext>
            </a:extLst>
          </p:cNvPr>
          <p:cNvGrpSpPr/>
          <p:nvPr/>
        </p:nvGrpSpPr>
        <p:grpSpPr>
          <a:xfrm>
            <a:off x="848305" y="989982"/>
            <a:ext cx="7467533" cy="3482524"/>
            <a:chOff x="819333" y="916615"/>
            <a:chExt cx="7467533" cy="3482524"/>
          </a:xfrm>
        </p:grpSpPr>
        <p:sp>
          <p:nvSpPr>
            <p:cNvPr id="6" name="Rectangle 5">
              <a:extLst>
                <a:ext uri="{FF2B5EF4-FFF2-40B4-BE49-F238E27FC236}">
                  <a16:creationId xmlns:a16="http://schemas.microsoft.com/office/drawing/2014/main" id="{BE4ED677-48FB-C09F-B2C1-9FCD2C0699F3}"/>
                </a:ext>
              </a:extLst>
            </p:cNvPr>
            <p:cNvSpPr/>
            <p:nvPr/>
          </p:nvSpPr>
          <p:spPr>
            <a:xfrm>
              <a:off x="2038280" y="1001827"/>
              <a:ext cx="162000" cy="180000"/>
            </a:xfrm>
            <a:prstGeom prst="rect">
              <a:avLst/>
            </a:prstGeom>
            <a:solidFill>
              <a:srgbClr val="5587F7"/>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AB68A9AC-D5F5-C209-614C-77134415A869}"/>
                </a:ext>
              </a:extLst>
            </p:cNvPr>
            <p:cNvSpPr/>
            <p:nvPr/>
          </p:nvSpPr>
          <p:spPr>
            <a:xfrm>
              <a:off x="2038280" y="1229326"/>
              <a:ext cx="162000" cy="180000"/>
            </a:xfrm>
            <a:prstGeom prst="rect">
              <a:avLst/>
            </a:prstGeom>
            <a:solidFill>
              <a:srgbClr val="2465F5"/>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7D5DEFDB-3407-EA94-E95C-BDB1CC3B2A2A}"/>
                </a:ext>
              </a:extLst>
            </p:cNvPr>
            <p:cNvSpPr/>
            <p:nvPr/>
          </p:nvSpPr>
          <p:spPr>
            <a:xfrm>
              <a:off x="2036984" y="1452752"/>
              <a:ext cx="162000" cy="223200"/>
            </a:xfrm>
            <a:prstGeom prst="rect">
              <a:avLst/>
            </a:prstGeom>
            <a:solidFill>
              <a:srgbClr val="0A4BDC"/>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7F6A50CD-EDDF-8603-5044-EF0D000B91BA}"/>
                </a:ext>
              </a:extLst>
            </p:cNvPr>
            <p:cNvSpPr/>
            <p:nvPr/>
          </p:nvSpPr>
          <p:spPr>
            <a:xfrm>
              <a:off x="2036984" y="1720820"/>
              <a:ext cx="162000" cy="234000"/>
            </a:xfrm>
            <a:prstGeom prst="rect">
              <a:avLst/>
            </a:prstGeom>
            <a:solidFill>
              <a:srgbClr val="083AAB"/>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F9876F35-0BB4-95FE-F3DD-CBB45295B1AC}"/>
                </a:ext>
              </a:extLst>
            </p:cNvPr>
            <p:cNvSpPr/>
            <p:nvPr/>
          </p:nvSpPr>
          <p:spPr>
            <a:xfrm>
              <a:off x="2036984" y="2001570"/>
              <a:ext cx="162000" cy="205200"/>
            </a:xfrm>
            <a:prstGeom prst="rect">
              <a:avLst/>
            </a:prstGeom>
            <a:solidFill>
              <a:schemeClr val="tx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F361F933-6E88-A3C1-6ABF-67EC396D128B}"/>
                </a:ext>
              </a:extLst>
            </p:cNvPr>
            <p:cNvSpPr/>
            <p:nvPr/>
          </p:nvSpPr>
          <p:spPr>
            <a:xfrm>
              <a:off x="3253347" y="1000665"/>
              <a:ext cx="162000" cy="198000"/>
            </a:xfrm>
            <a:prstGeom prst="rect">
              <a:avLst/>
            </a:prstGeom>
            <a:solidFill>
              <a:srgbClr val="5587F7"/>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27B7F3C3-BD7D-F0A1-99D0-607655766214}"/>
                </a:ext>
              </a:extLst>
            </p:cNvPr>
            <p:cNvSpPr/>
            <p:nvPr/>
          </p:nvSpPr>
          <p:spPr>
            <a:xfrm>
              <a:off x="3253347" y="1242971"/>
              <a:ext cx="162000" cy="172800"/>
            </a:xfrm>
            <a:prstGeom prst="rect">
              <a:avLst/>
            </a:prstGeom>
            <a:solidFill>
              <a:srgbClr val="2465F5"/>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35609811-CBAB-BAE8-16CE-253AC556D189}"/>
                </a:ext>
              </a:extLst>
            </p:cNvPr>
            <p:cNvSpPr/>
            <p:nvPr/>
          </p:nvSpPr>
          <p:spPr>
            <a:xfrm>
              <a:off x="3253347" y="1461930"/>
              <a:ext cx="162000" cy="288000"/>
            </a:xfrm>
            <a:prstGeom prst="rect">
              <a:avLst/>
            </a:prstGeom>
            <a:solidFill>
              <a:srgbClr val="0A4BDC"/>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6F4FA61D-A42B-E74F-1B3C-0883E0FDFF09}"/>
                </a:ext>
              </a:extLst>
            </p:cNvPr>
            <p:cNvSpPr/>
            <p:nvPr/>
          </p:nvSpPr>
          <p:spPr>
            <a:xfrm>
              <a:off x="3253347" y="1798010"/>
              <a:ext cx="162000" cy="349200"/>
            </a:xfrm>
            <a:prstGeom prst="rect">
              <a:avLst/>
            </a:prstGeom>
            <a:solidFill>
              <a:srgbClr val="083AAB"/>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57788462-EBAE-1989-CE46-BBC51FBF71E6}"/>
                </a:ext>
              </a:extLst>
            </p:cNvPr>
            <p:cNvSpPr/>
            <p:nvPr/>
          </p:nvSpPr>
          <p:spPr>
            <a:xfrm>
              <a:off x="3253347" y="2187717"/>
              <a:ext cx="162000" cy="237600"/>
            </a:xfrm>
            <a:prstGeom prst="rect">
              <a:avLst/>
            </a:prstGeom>
            <a:solidFill>
              <a:schemeClr val="tx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0F1F53D5-009B-D4C2-37D6-B3C4C4402F9D}"/>
                </a:ext>
              </a:extLst>
            </p:cNvPr>
            <p:cNvSpPr/>
            <p:nvPr/>
          </p:nvSpPr>
          <p:spPr>
            <a:xfrm>
              <a:off x="4472220" y="1012303"/>
              <a:ext cx="162000" cy="226800"/>
            </a:xfrm>
            <a:prstGeom prst="rect">
              <a:avLst/>
            </a:prstGeom>
            <a:solidFill>
              <a:srgbClr val="5587F7"/>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4A63344F-FA8C-5A7F-3473-30BBD65078BD}"/>
                </a:ext>
              </a:extLst>
            </p:cNvPr>
            <p:cNvSpPr/>
            <p:nvPr/>
          </p:nvSpPr>
          <p:spPr>
            <a:xfrm>
              <a:off x="4472220" y="1287302"/>
              <a:ext cx="162000" cy="201600"/>
            </a:xfrm>
            <a:prstGeom prst="rect">
              <a:avLst/>
            </a:prstGeom>
            <a:solidFill>
              <a:srgbClr val="2465F5"/>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6973B202-274E-441B-93F1-76A61162D9C0}"/>
                </a:ext>
              </a:extLst>
            </p:cNvPr>
            <p:cNvSpPr/>
            <p:nvPr/>
          </p:nvSpPr>
          <p:spPr>
            <a:xfrm>
              <a:off x="4472220" y="1534724"/>
              <a:ext cx="162000" cy="446400"/>
            </a:xfrm>
            <a:prstGeom prst="rect">
              <a:avLst/>
            </a:prstGeom>
            <a:solidFill>
              <a:srgbClr val="0A4BDC"/>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11FBCBD2-8BF6-3823-C561-9545D26CB50B}"/>
                </a:ext>
              </a:extLst>
            </p:cNvPr>
            <p:cNvSpPr/>
            <p:nvPr/>
          </p:nvSpPr>
          <p:spPr>
            <a:xfrm>
              <a:off x="4472220" y="2026946"/>
              <a:ext cx="162000" cy="324000"/>
            </a:xfrm>
            <a:prstGeom prst="rect">
              <a:avLst/>
            </a:prstGeom>
            <a:solidFill>
              <a:srgbClr val="083AAB"/>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97E32C7A-A0D9-D237-87F1-9981171427F1}"/>
                </a:ext>
              </a:extLst>
            </p:cNvPr>
            <p:cNvSpPr/>
            <p:nvPr/>
          </p:nvSpPr>
          <p:spPr>
            <a:xfrm>
              <a:off x="4468376" y="2399988"/>
              <a:ext cx="162000" cy="352800"/>
            </a:xfrm>
            <a:prstGeom prst="rect">
              <a:avLst/>
            </a:prstGeom>
            <a:solidFill>
              <a:schemeClr val="tx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503F3DB5-A4FF-0547-2CEE-C07CE2E182A5}"/>
                </a:ext>
              </a:extLst>
            </p:cNvPr>
            <p:cNvSpPr/>
            <p:nvPr/>
          </p:nvSpPr>
          <p:spPr>
            <a:xfrm>
              <a:off x="5691093" y="1009855"/>
              <a:ext cx="162000" cy="212400"/>
            </a:xfrm>
            <a:prstGeom prst="rect">
              <a:avLst/>
            </a:prstGeom>
            <a:solidFill>
              <a:srgbClr val="5587F7"/>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035458BC-93E5-86CE-7EC2-D467424CC2FF}"/>
                </a:ext>
              </a:extLst>
            </p:cNvPr>
            <p:cNvSpPr/>
            <p:nvPr/>
          </p:nvSpPr>
          <p:spPr>
            <a:xfrm>
              <a:off x="5686193" y="1269986"/>
              <a:ext cx="162000" cy="194400"/>
            </a:xfrm>
            <a:prstGeom prst="rect">
              <a:avLst/>
            </a:prstGeom>
            <a:solidFill>
              <a:srgbClr val="2465F5"/>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095E0FB6-F01E-FF91-DC9B-CB7EC8C13C17}"/>
                </a:ext>
              </a:extLst>
            </p:cNvPr>
            <p:cNvSpPr/>
            <p:nvPr/>
          </p:nvSpPr>
          <p:spPr>
            <a:xfrm>
              <a:off x="5686193" y="1513651"/>
              <a:ext cx="162000" cy="554400"/>
            </a:xfrm>
            <a:prstGeom prst="rect">
              <a:avLst/>
            </a:prstGeom>
            <a:solidFill>
              <a:srgbClr val="0A4BDC"/>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D48C8C99-6597-CC4F-156A-30F85CB0740F}"/>
                </a:ext>
              </a:extLst>
            </p:cNvPr>
            <p:cNvSpPr/>
            <p:nvPr/>
          </p:nvSpPr>
          <p:spPr>
            <a:xfrm>
              <a:off x="5686640" y="2116485"/>
              <a:ext cx="162000" cy="468000"/>
            </a:xfrm>
            <a:prstGeom prst="rect">
              <a:avLst/>
            </a:prstGeom>
            <a:solidFill>
              <a:srgbClr val="083AAB"/>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00506ABA-1043-65D2-AF0E-5F70D91B6D1F}"/>
                </a:ext>
              </a:extLst>
            </p:cNvPr>
            <p:cNvSpPr/>
            <p:nvPr/>
          </p:nvSpPr>
          <p:spPr>
            <a:xfrm>
              <a:off x="5686193" y="2633583"/>
              <a:ext cx="162000" cy="324000"/>
            </a:xfrm>
            <a:prstGeom prst="rect">
              <a:avLst/>
            </a:prstGeom>
            <a:solidFill>
              <a:schemeClr val="tx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44ED822B-C9DF-105C-4C6B-3D3256F59921}"/>
                </a:ext>
              </a:extLst>
            </p:cNvPr>
            <p:cNvSpPr/>
            <p:nvPr/>
          </p:nvSpPr>
          <p:spPr>
            <a:xfrm>
              <a:off x="6904428" y="1011792"/>
              <a:ext cx="162000" cy="201600"/>
            </a:xfrm>
            <a:prstGeom prst="rect">
              <a:avLst/>
            </a:prstGeom>
            <a:solidFill>
              <a:srgbClr val="5587F7"/>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D401AC05-338B-E5C1-4A06-A6FBA84D870D}"/>
                </a:ext>
              </a:extLst>
            </p:cNvPr>
            <p:cNvSpPr/>
            <p:nvPr/>
          </p:nvSpPr>
          <p:spPr>
            <a:xfrm>
              <a:off x="6907317" y="1257439"/>
              <a:ext cx="162000" cy="198000"/>
            </a:xfrm>
            <a:prstGeom prst="rect">
              <a:avLst/>
            </a:prstGeom>
            <a:solidFill>
              <a:srgbClr val="2465F5"/>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07646C05-02A2-ACC0-6DC3-D61C700AC4CA}"/>
                </a:ext>
              </a:extLst>
            </p:cNvPr>
            <p:cNvSpPr/>
            <p:nvPr/>
          </p:nvSpPr>
          <p:spPr>
            <a:xfrm>
              <a:off x="6901263" y="1494868"/>
              <a:ext cx="162000" cy="774000"/>
            </a:xfrm>
            <a:prstGeom prst="rect">
              <a:avLst/>
            </a:prstGeom>
            <a:solidFill>
              <a:srgbClr val="0A4BDC"/>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DD0F870C-4DDD-3F66-1384-5CCD5EE50785}"/>
                </a:ext>
              </a:extLst>
            </p:cNvPr>
            <p:cNvSpPr/>
            <p:nvPr/>
          </p:nvSpPr>
          <p:spPr>
            <a:xfrm>
              <a:off x="6900613" y="2317145"/>
              <a:ext cx="162000" cy="561600"/>
            </a:xfrm>
            <a:prstGeom prst="rect">
              <a:avLst/>
            </a:prstGeom>
            <a:solidFill>
              <a:srgbClr val="083AAB"/>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4399ADD4-8E0F-31EF-AB85-EC678920008B}"/>
                </a:ext>
              </a:extLst>
            </p:cNvPr>
            <p:cNvSpPr/>
            <p:nvPr/>
          </p:nvSpPr>
          <p:spPr>
            <a:xfrm>
              <a:off x="6907317" y="2927022"/>
              <a:ext cx="162000" cy="1440000"/>
            </a:xfrm>
            <a:prstGeom prst="rect">
              <a:avLst/>
            </a:prstGeom>
            <a:solidFill>
              <a:schemeClr val="tx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0933739F-FC7D-8E51-5BEA-EC6FA5AB67A7}"/>
                </a:ext>
              </a:extLst>
            </p:cNvPr>
            <p:cNvSpPr/>
            <p:nvPr/>
          </p:nvSpPr>
          <p:spPr>
            <a:xfrm>
              <a:off x="8124866" y="1004204"/>
              <a:ext cx="162000" cy="241200"/>
            </a:xfrm>
            <a:prstGeom prst="rect">
              <a:avLst/>
            </a:prstGeom>
            <a:solidFill>
              <a:srgbClr val="5587F7"/>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A6D19D42-917F-9301-E4A0-962EBDAD1BBB}"/>
                </a:ext>
              </a:extLst>
            </p:cNvPr>
            <p:cNvSpPr/>
            <p:nvPr/>
          </p:nvSpPr>
          <p:spPr>
            <a:xfrm>
              <a:off x="8124866" y="1294059"/>
              <a:ext cx="162000" cy="298800"/>
            </a:xfrm>
            <a:prstGeom prst="rect">
              <a:avLst/>
            </a:prstGeom>
            <a:solidFill>
              <a:srgbClr val="2465F5"/>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B1D588C3-385F-C409-8CEF-7701F1609107}"/>
                </a:ext>
              </a:extLst>
            </p:cNvPr>
            <p:cNvSpPr/>
            <p:nvPr/>
          </p:nvSpPr>
          <p:spPr>
            <a:xfrm>
              <a:off x="8124866" y="1636598"/>
              <a:ext cx="162000" cy="1792800"/>
            </a:xfrm>
            <a:prstGeom prst="rect">
              <a:avLst/>
            </a:prstGeom>
            <a:solidFill>
              <a:srgbClr val="0A4BDC"/>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DB431533-37A8-513D-FD36-234A11F6A358}"/>
                </a:ext>
              </a:extLst>
            </p:cNvPr>
            <p:cNvSpPr/>
            <p:nvPr/>
          </p:nvSpPr>
          <p:spPr>
            <a:xfrm>
              <a:off x="8122143" y="3470679"/>
              <a:ext cx="162000" cy="493200"/>
            </a:xfrm>
            <a:prstGeom prst="rect">
              <a:avLst/>
            </a:prstGeom>
            <a:solidFill>
              <a:srgbClr val="083AAB"/>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DD6F0915-C284-BA7E-9431-251FF6D88223}"/>
                </a:ext>
              </a:extLst>
            </p:cNvPr>
            <p:cNvSpPr/>
            <p:nvPr/>
          </p:nvSpPr>
          <p:spPr>
            <a:xfrm>
              <a:off x="8117249" y="4013497"/>
              <a:ext cx="162000" cy="309600"/>
            </a:xfrm>
            <a:prstGeom prst="rect">
              <a:avLst/>
            </a:prstGeom>
            <a:solidFill>
              <a:srgbClr val="9747FF"/>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EEE41A6B-E46C-2C80-F5B9-861AF35CC3A7}"/>
                </a:ext>
              </a:extLst>
            </p:cNvPr>
            <p:cNvSpPr/>
            <p:nvPr/>
          </p:nvSpPr>
          <p:spPr>
            <a:xfrm>
              <a:off x="8117249" y="4370339"/>
              <a:ext cx="162000" cy="28800"/>
            </a:xfrm>
            <a:prstGeom prst="rect">
              <a:avLst/>
            </a:prstGeom>
            <a:solidFill>
              <a:schemeClr val="tx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82CF8AF5-33E5-35A5-34F3-D7A7713F4978}"/>
                </a:ext>
              </a:extLst>
            </p:cNvPr>
            <p:cNvSpPr/>
            <p:nvPr/>
          </p:nvSpPr>
          <p:spPr>
            <a:xfrm>
              <a:off x="823213" y="1014630"/>
              <a:ext cx="162000" cy="100800"/>
            </a:xfrm>
            <a:prstGeom prst="rect">
              <a:avLst/>
            </a:prstGeom>
            <a:solidFill>
              <a:srgbClr val="5587F7"/>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63AA9BEC-40A0-DD8D-18FA-0E0FE2D40787}"/>
                </a:ext>
              </a:extLst>
            </p:cNvPr>
            <p:cNvSpPr/>
            <p:nvPr/>
          </p:nvSpPr>
          <p:spPr>
            <a:xfrm>
              <a:off x="823213" y="1167439"/>
              <a:ext cx="162000" cy="90000"/>
            </a:xfrm>
            <a:prstGeom prst="rect">
              <a:avLst/>
            </a:prstGeom>
            <a:solidFill>
              <a:srgbClr val="2465F5"/>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FE3B8083-B84B-DA2F-AE94-408E43C0665F}"/>
                </a:ext>
              </a:extLst>
            </p:cNvPr>
            <p:cNvSpPr/>
            <p:nvPr/>
          </p:nvSpPr>
          <p:spPr>
            <a:xfrm>
              <a:off x="823213" y="1304811"/>
              <a:ext cx="162000" cy="86400"/>
            </a:xfrm>
            <a:prstGeom prst="rect">
              <a:avLst/>
            </a:prstGeom>
            <a:solidFill>
              <a:srgbClr val="0A4BDC"/>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F799934D-3BF2-BF94-E7DE-613C52B4B994}"/>
                </a:ext>
              </a:extLst>
            </p:cNvPr>
            <p:cNvSpPr/>
            <p:nvPr/>
          </p:nvSpPr>
          <p:spPr>
            <a:xfrm>
              <a:off x="821275" y="1433572"/>
              <a:ext cx="162000" cy="82800"/>
            </a:xfrm>
            <a:prstGeom prst="rect">
              <a:avLst/>
            </a:prstGeom>
            <a:solidFill>
              <a:srgbClr val="083AAB"/>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1C072C7F-1BDC-FF91-AE44-C8BF97A66DE8}"/>
                </a:ext>
              </a:extLst>
            </p:cNvPr>
            <p:cNvSpPr/>
            <p:nvPr/>
          </p:nvSpPr>
          <p:spPr>
            <a:xfrm>
              <a:off x="819333" y="1562334"/>
              <a:ext cx="162000" cy="475200"/>
            </a:xfrm>
            <a:prstGeom prst="rect">
              <a:avLst/>
            </a:prstGeom>
            <a:solidFill>
              <a:schemeClr val="tx1"/>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E0DAAB69-3B25-30FC-5F9F-F6058CF40338}"/>
                </a:ext>
              </a:extLst>
            </p:cNvPr>
            <p:cNvSpPr/>
            <p:nvPr/>
          </p:nvSpPr>
          <p:spPr>
            <a:xfrm>
              <a:off x="824307" y="918542"/>
              <a:ext cx="162000" cy="46800"/>
            </a:xfrm>
            <a:prstGeom prst="rect">
              <a:avLst/>
            </a:prstGeom>
            <a:solidFill>
              <a:srgbClr val="86A9F9"/>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3" name="Rectangle 42">
              <a:extLst>
                <a:ext uri="{FF2B5EF4-FFF2-40B4-BE49-F238E27FC236}">
                  <a16:creationId xmlns:a16="http://schemas.microsoft.com/office/drawing/2014/main" id="{1D4E99CC-5A5C-50E0-9555-05E053BA4142}"/>
                </a:ext>
              </a:extLst>
            </p:cNvPr>
            <p:cNvSpPr/>
            <p:nvPr/>
          </p:nvSpPr>
          <p:spPr>
            <a:xfrm>
              <a:off x="2038280" y="921531"/>
              <a:ext cx="162000" cy="36000"/>
            </a:xfrm>
            <a:prstGeom prst="rect">
              <a:avLst/>
            </a:prstGeom>
            <a:solidFill>
              <a:srgbClr val="86A9F9"/>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1E7330DA-0B3F-2497-9F71-F6C16CA6A40A}"/>
                </a:ext>
              </a:extLst>
            </p:cNvPr>
            <p:cNvSpPr/>
            <p:nvPr/>
          </p:nvSpPr>
          <p:spPr>
            <a:xfrm>
              <a:off x="3255938" y="918542"/>
              <a:ext cx="162000" cy="36000"/>
            </a:xfrm>
            <a:prstGeom prst="rect">
              <a:avLst/>
            </a:prstGeom>
            <a:solidFill>
              <a:srgbClr val="86A9F9"/>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1FF78DB8-4CE5-8D04-320D-08912667B367}"/>
                </a:ext>
              </a:extLst>
            </p:cNvPr>
            <p:cNvSpPr/>
            <p:nvPr/>
          </p:nvSpPr>
          <p:spPr>
            <a:xfrm>
              <a:off x="4472220" y="917775"/>
              <a:ext cx="162000" cy="46800"/>
            </a:xfrm>
            <a:prstGeom prst="rect">
              <a:avLst/>
            </a:prstGeom>
            <a:solidFill>
              <a:srgbClr val="86A9F9"/>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C50B569B-3C15-664C-AD08-5B88B212BE6E}"/>
                </a:ext>
              </a:extLst>
            </p:cNvPr>
            <p:cNvSpPr/>
            <p:nvPr/>
          </p:nvSpPr>
          <p:spPr>
            <a:xfrm>
              <a:off x="5686193" y="916615"/>
              <a:ext cx="162000" cy="43200"/>
            </a:xfrm>
            <a:prstGeom prst="rect">
              <a:avLst/>
            </a:prstGeom>
            <a:solidFill>
              <a:srgbClr val="86A9F9"/>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56C62B33-F981-8F0D-8C29-1AFC28D1A206}"/>
                </a:ext>
              </a:extLst>
            </p:cNvPr>
            <p:cNvSpPr/>
            <p:nvPr/>
          </p:nvSpPr>
          <p:spPr>
            <a:xfrm>
              <a:off x="6903572" y="922040"/>
              <a:ext cx="162000" cy="39600"/>
            </a:xfrm>
            <a:prstGeom prst="rect">
              <a:avLst/>
            </a:prstGeom>
            <a:solidFill>
              <a:srgbClr val="86A9F9"/>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AFC34B2B-5549-4749-D331-2B34F747F05A}"/>
                </a:ext>
              </a:extLst>
            </p:cNvPr>
            <p:cNvSpPr/>
            <p:nvPr/>
          </p:nvSpPr>
          <p:spPr>
            <a:xfrm>
              <a:off x="8124866" y="918542"/>
              <a:ext cx="162000" cy="36000"/>
            </a:xfrm>
            <a:prstGeom prst="rect">
              <a:avLst/>
            </a:prstGeom>
            <a:solidFill>
              <a:srgbClr val="86A9F9"/>
            </a:solidFill>
            <a:ln w="31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3" name="Rectangle 52">
            <a:extLst>
              <a:ext uri="{FF2B5EF4-FFF2-40B4-BE49-F238E27FC236}">
                <a16:creationId xmlns:a16="http://schemas.microsoft.com/office/drawing/2014/main" id="{E10EF9FA-107E-AFA7-959B-741EB169D642}"/>
              </a:ext>
            </a:extLst>
          </p:cNvPr>
          <p:cNvSpPr/>
          <p:nvPr/>
        </p:nvSpPr>
        <p:spPr>
          <a:xfrm>
            <a:off x="791930" y="886352"/>
            <a:ext cx="5698811" cy="2319123"/>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39D18C5E-795F-E021-E217-91165E30BC13}"/>
              </a:ext>
            </a:extLst>
          </p:cNvPr>
          <p:cNvSpPr txBox="1"/>
          <p:nvPr/>
        </p:nvSpPr>
        <p:spPr>
          <a:xfrm>
            <a:off x="483730" y="774744"/>
            <a:ext cx="1110527"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 dirty="0">
                <a:solidFill>
                  <a:srgbClr val="2E3033"/>
                </a:solidFill>
                <a:latin typeface="BrownTT"/>
              </a:rPr>
              <a:t>N</a:t>
            </a:r>
            <a:r>
              <a:rPr lang="en-US" sz="700" u="sng" baseline="30000" dirty="0">
                <a:solidFill>
                  <a:srgbClr val="2E3033"/>
                </a:solidFill>
                <a:latin typeface="BrownTT"/>
              </a:rPr>
              <a:t>o</a:t>
            </a:r>
            <a:r>
              <a:rPr lang="en-US" sz="700" baseline="30000" dirty="0">
                <a:solidFill>
                  <a:srgbClr val="2E3033"/>
                </a:solidFill>
                <a:latin typeface="BrownTT"/>
              </a:rPr>
              <a:t> </a:t>
            </a:r>
            <a:r>
              <a:rPr lang="en-US" sz="700" dirty="0">
                <a:solidFill>
                  <a:srgbClr val="2E3033"/>
                </a:solidFill>
                <a:latin typeface="BrownTT"/>
              </a:rPr>
              <a:t>companies=129</a:t>
            </a:r>
          </a:p>
        </p:txBody>
      </p:sp>
      <p:sp>
        <p:nvSpPr>
          <p:cNvPr id="49" name="TextBox 48">
            <a:extLst>
              <a:ext uri="{FF2B5EF4-FFF2-40B4-BE49-F238E27FC236}">
                <a16:creationId xmlns:a16="http://schemas.microsoft.com/office/drawing/2014/main" id="{7FFD217B-E223-E3CF-7113-CCD722448160}"/>
              </a:ext>
            </a:extLst>
          </p:cNvPr>
          <p:cNvSpPr txBox="1"/>
          <p:nvPr/>
        </p:nvSpPr>
        <p:spPr>
          <a:xfrm>
            <a:off x="1949478" y="774744"/>
            <a:ext cx="476919"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 dirty="0">
                <a:solidFill>
                  <a:srgbClr val="2E3033"/>
                </a:solidFill>
                <a:latin typeface="BrownTT"/>
              </a:rPr>
              <a:t>N=271</a:t>
            </a:r>
          </a:p>
        </p:txBody>
      </p:sp>
      <p:sp>
        <p:nvSpPr>
          <p:cNvPr id="51" name="TextBox 50">
            <a:extLst>
              <a:ext uri="{FF2B5EF4-FFF2-40B4-BE49-F238E27FC236}">
                <a16:creationId xmlns:a16="http://schemas.microsoft.com/office/drawing/2014/main" id="{CA618A0B-31FF-7FCC-BF4A-50EAE3B741F0}"/>
              </a:ext>
            </a:extLst>
          </p:cNvPr>
          <p:cNvSpPr txBox="1"/>
          <p:nvPr/>
        </p:nvSpPr>
        <p:spPr>
          <a:xfrm>
            <a:off x="3148823" y="774744"/>
            <a:ext cx="476919"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 dirty="0">
                <a:solidFill>
                  <a:srgbClr val="2E3033"/>
                </a:solidFill>
                <a:latin typeface="BrownTT"/>
              </a:rPr>
              <a:t>N=334</a:t>
            </a:r>
          </a:p>
        </p:txBody>
      </p:sp>
      <p:sp>
        <p:nvSpPr>
          <p:cNvPr id="55" name="TextBox 54">
            <a:extLst>
              <a:ext uri="{FF2B5EF4-FFF2-40B4-BE49-F238E27FC236}">
                <a16:creationId xmlns:a16="http://schemas.microsoft.com/office/drawing/2014/main" id="{AE9B4456-F719-57BD-F49D-B405D5A8A1EE}"/>
              </a:ext>
            </a:extLst>
          </p:cNvPr>
          <p:cNvSpPr txBox="1"/>
          <p:nvPr/>
        </p:nvSpPr>
        <p:spPr>
          <a:xfrm>
            <a:off x="4367827" y="774743"/>
            <a:ext cx="476919"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
                <a:solidFill>
                  <a:srgbClr val="2E3033"/>
                </a:solidFill>
                <a:latin typeface="BrownTT"/>
              </a:rPr>
              <a:t>N=402</a:t>
            </a:r>
          </a:p>
        </p:txBody>
      </p:sp>
      <p:sp>
        <p:nvSpPr>
          <p:cNvPr id="56" name="TextBox 55">
            <a:extLst>
              <a:ext uri="{FF2B5EF4-FFF2-40B4-BE49-F238E27FC236}">
                <a16:creationId xmlns:a16="http://schemas.microsoft.com/office/drawing/2014/main" id="{4E755F7B-FF98-7441-4438-50349FC078EB}"/>
              </a:ext>
            </a:extLst>
          </p:cNvPr>
          <p:cNvSpPr txBox="1"/>
          <p:nvPr/>
        </p:nvSpPr>
        <p:spPr>
          <a:xfrm>
            <a:off x="5567171" y="774743"/>
            <a:ext cx="476919"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 dirty="0">
                <a:solidFill>
                  <a:srgbClr val="2E3033"/>
                </a:solidFill>
                <a:latin typeface="BrownTT"/>
              </a:rPr>
              <a:t>N=473</a:t>
            </a:r>
          </a:p>
        </p:txBody>
      </p:sp>
      <p:sp>
        <p:nvSpPr>
          <p:cNvPr id="57" name="TextBox 56">
            <a:extLst>
              <a:ext uri="{FF2B5EF4-FFF2-40B4-BE49-F238E27FC236}">
                <a16:creationId xmlns:a16="http://schemas.microsoft.com/office/drawing/2014/main" id="{7F822359-D7F0-02AE-8F8E-53D2592351E9}"/>
              </a:ext>
            </a:extLst>
          </p:cNvPr>
          <p:cNvSpPr txBox="1"/>
          <p:nvPr/>
        </p:nvSpPr>
        <p:spPr>
          <a:xfrm>
            <a:off x="6780369" y="774743"/>
            <a:ext cx="476919"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 dirty="0">
                <a:solidFill>
                  <a:srgbClr val="2E3033"/>
                </a:solidFill>
                <a:latin typeface="BrownTT"/>
              </a:rPr>
              <a:t>N=567</a:t>
            </a:r>
          </a:p>
        </p:txBody>
      </p:sp>
      <p:sp>
        <p:nvSpPr>
          <p:cNvPr id="58" name="TextBox 57">
            <a:extLst>
              <a:ext uri="{FF2B5EF4-FFF2-40B4-BE49-F238E27FC236}">
                <a16:creationId xmlns:a16="http://schemas.microsoft.com/office/drawing/2014/main" id="{B360FCB9-9CD6-6994-3CD5-251501A8E700}"/>
              </a:ext>
            </a:extLst>
          </p:cNvPr>
          <p:cNvSpPr txBox="1"/>
          <p:nvPr/>
        </p:nvSpPr>
        <p:spPr>
          <a:xfrm>
            <a:off x="7963818" y="774743"/>
            <a:ext cx="567193" cy="2000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700" dirty="0">
                <a:solidFill>
                  <a:srgbClr val="2E3033"/>
                </a:solidFill>
                <a:latin typeface="BrownTT"/>
              </a:rPr>
              <a:t>N=1,027</a:t>
            </a:r>
          </a:p>
        </p:txBody>
      </p:sp>
      <p:sp>
        <p:nvSpPr>
          <p:cNvPr id="52" name="TextBox 51">
            <a:extLst>
              <a:ext uri="{FF2B5EF4-FFF2-40B4-BE49-F238E27FC236}">
                <a16:creationId xmlns:a16="http://schemas.microsoft.com/office/drawing/2014/main" id="{03FEA3E1-84EF-86FD-881B-01DAB8712ADF}"/>
              </a:ext>
            </a:extLst>
          </p:cNvPr>
          <p:cNvSpPr txBox="1"/>
          <p:nvPr/>
        </p:nvSpPr>
        <p:spPr>
          <a:xfrm>
            <a:off x="256727" y="3068682"/>
            <a:ext cx="4781281" cy="1077218"/>
          </a:xfrm>
          <a:prstGeom prst="rect">
            <a:avLst/>
          </a:prstGeom>
          <a:noFill/>
        </p:spPr>
        <p:txBody>
          <a:bodyPr wrap="square" rtlCol="0">
            <a:spAutoFit/>
          </a:bodyPr>
          <a:lstStyle/>
          <a:p>
            <a:r>
              <a:rPr lang="en-GB" sz="1400" dirty="0"/>
              <a:t>Distribution of companies across MQ levels, 2017–2023</a:t>
            </a:r>
          </a:p>
          <a:p>
            <a:endParaRPr lang="en-GB" sz="1400" dirty="0"/>
          </a:p>
          <a:p>
            <a:r>
              <a:rPr lang="en-GB" sz="1200" dirty="0">
                <a:effectLst/>
              </a:rPr>
              <a:t>This figure shows the number of companies reaching each MQ level between the years 2017 and 2023. The total number of companies assessed is provided at the top of each bar. </a:t>
            </a:r>
            <a:endParaRPr lang="en-GB" sz="1200" dirty="0"/>
          </a:p>
        </p:txBody>
      </p:sp>
    </p:spTree>
    <p:extLst>
      <p:ext uri="{BB962C8B-B14F-4D97-AF65-F5344CB8AC3E}">
        <p14:creationId xmlns:p14="http://schemas.microsoft.com/office/powerpoint/2010/main" val="1176924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winding road on a mountain&#10;&#10;Description automatically generated">
            <a:extLst>
              <a:ext uri="{FF2B5EF4-FFF2-40B4-BE49-F238E27FC236}">
                <a16:creationId xmlns:a16="http://schemas.microsoft.com/office/drawing/2014/main" id="{3826E058-6CFA-BA72-E342-EBD79F8A05CF}"/>
              </a:ext>
            </a:extLst>
          </p:cNvPr>
          <p:cNvPicPr>
            <a:picLocks noGrp="1" noChangeAspect="1"/>
          </p:cNvPicPr>
          <p:nvPr>
            <p:ph type="pic" sz="quarter" idx="4294967295"/>
          </p:nvPr>
        </p:nvPicPr>
        <p:blipFill rotWithShape="1">
          <a:blip r:embed="rId2" cstate="print">
            <a:extLst>
              <a:ext uri="{28A0092B-C50C-407E-A947-70E740481C1C}">
                <a14:useLocalDpi xmlns:a14="http://schemas.microsoft.com/office/drawing/2010/main" val="0"/>
              </a:ext>
            </a:extLst>
          </a:blip>
          <a:srcRect t="12467" r="6272" b="12467"/>
          <a:stretch/>
        </p:blipFill>
        <p:spPr>
          <a:xfrm>
            <a:off x="5480050" y="443706"/>
            <a:ext cx="3416300" cy="4100513"/>
          </a:xfrm>
        </p:spPr>
      </p:pic>
      <p:sp>
        <p:nvSpPr>
          <p:cNvPr id="5" name="Content Placeholder 4">
            <a:extLst>
              <a:ext uri="{FF2B5EF4-FFF2-40B4-BE49-F238E27FC236}">
                <a16:creationId xmlns:a16="http://schemas.microsoft.com/office/drawing/2014/main" id="{08EA86D0-11E3-7803-393C-C4750FE0C725}"/>
              </a:ext>
            </a:extLst>
          </p:cNvPr>
          <p:cNvSpPr txBox="1">
            <a:spLocks noGrp="1"/>
          </p:cNvSpPr>
          <p:nvPr>
            <p:ph idx="4294967295"/>
          </p:nvPr>
        </p:nvSpPr>
        <p:spPr>
          <a:xfrm>
            <a:off x="196850" y="1211263"/>
            <a:ext cx="5213350" cy="3718967"/>
          </a:xfrm>
          <a:prstGeom prst="rect">
            <a:avLst/>
          </a:prstGeom>
          <a:solidFill>
            <a:schemeClr val="bg1"/>
          </a:solidFill>
        </p:spPr>
        <p:txBody>
          <a:bodyPr wrap="square" lIns="91440" tIns="45720" rIns="91440" bIns="45720" rtlCol="0" anchor="t">
            <a:spAutoFit/>
          </a:bodyPr>
          <a:lstStyle/>
          <a:p>
            <a:pPr>
              <a:lnSpc>
                <a:spcPct val="100000"/>
              </a:lnSpc>
            </a:pPr>
            <a:r>
              <a:rPr lang="en-GB" sz="1200" b="1" dirty="0"/>
              <a:t>We have trend data on 561 companies and most of those companies have been assessed at least three times. </a:t>
            </a:r>
            <a:r>
              <a:rPr lang="en-GB" sz="1200" dirty="0"/>
              <a:t>Current and historic data can be downloaded from the </a:t>
            </a:r>
            <a:r>
              <a:rPr lang="en-GB" sz="1200" dirty="0">
                <a:hlinkClick r:id="rId3"/>
              </a:rPr>
              <a:t>TPI online tool</a:t>
            </a:r>
            <a:r>
              <a:rPr lang="en-GB" sz="1200" dirty="0"/>
              <a:t>. </a:t>
            </a:r>
          </a:p>
          <a:p>
            <a:pPr>
              <a:lnSpc>
                <a:spcPct val="100000"/>
              </a:lnSpc>
            </a:pPr>
            <a:r>
              <a:rPr lang="en-GB" sz="1200" b="1" dirty="0"/>
              <a:t>Overall, the distribution of companies across levels has moved upwards: </a:t>
            </a:r>
          </a:p>
          <a:p>
            <a:pPr marL="171450" indent="-171450">
              <a:lnSpc>
                <a:spcPct val="100000"/>
              </a:lnSpc>
              <a:spcBef>
                <a:spcPts val="200"/>
              </a:spcBef>
              <a:spcAft>
                <a:spcPts val="200"/>
              </a:spcAft>
              <a:buClr>
                <a:schemeClr val="tx2"/>
              </a:buClr>
              <a:buFont typeface="Arial" panose="020B0604020202020204" pitchFamily="34" charset="0"/>
              <a:buChar char="•"/>
            </a:pPr>
            <a:r>
              <a:rPr lang="en-GB" sz="1200" dirty="0"/>
              <a:t>In 2017, companies were relatively evenly distributed across TPI’s then five MQ levels, 0–4. Now, 57% of companies are on MQ Level 3, and only 18% of companies are on Levels 0–2. </a:t>
            </a:r>
          </a:p>
          <a:p>
            <a:pPr marL="171450" indent="-171450">
              <a:lnSpc>
                <a:spcPct val="100000"/>
              </a:lnSpc>
              <a:spcBef>
                <a:spcPts val="200"/>
              </a:spcBef>
              <a:spcAft>
                <a:spcPts val="200"/>
              </a:spcAft>
              <a:buClr>
                <a:schemeClr val="tx2"/>
              </a:buClr>
              <a:buFont typeface="Arial" panose="020B0604020202020204" pitchFamily="34" charset="0"/>
              <a:buChar char="•"/>
            </a:pPr>
            <a:r>
              <a:rPr lang="en-GB" sz="1200" dirty="0"/>
              <a:t>This suggests Level 3 functions as the new ‘par score’, indicating what may be considered normal. Companies that fall under this threshold can be considered laggards. </a:t>
            </a:r>
          </a:p>
          <a:p>
            <a:pPr marL="171450" indent="-171450">
              <a:lnSpc>
                <a:spcPct val="100000"/>
              </a:lnSpc>
              <a:spcBef>
                <a:spcPts val="200"/>
              </a:spcBef>
              <a:spcAft>
                <a:spcPts val="850"/>
              </a:spcAft>
              <a:buClr>
                <a:schemeClr val="tx2"/>
              </a:buClr>
              <a:buFont typeface="Arial" panose="020B0604020202020204" pitchFamily="34" charset="0"/>
              <a:buChar char="•"/>
            </a:pPr>
            <a:r>
              <a:rPr lang="en-GB" sz="1200" dirty="0"/>
              <a:t>Levels 3–5 now account for 82% of companies.</a:t>
            </a:r>
          </a:p>
          <a:p>
            <a:pPr>
              <a:lnSpc>
                <a:spcPct val="100000"/>
              </a:lnSpc>
              <a:spcBef>
                <a:spcPts val="200"/>
              </a:spcBef>
              <a:spcAft>
                <a:spcPts val="200"/>
              </a:spcAft>
            </a:pPr>
            <a:r>
              <a:rPr lang="en-GB" sz="1200" b="1" dirty="0"/>
              <a:t>Most companies (343) stay on the same level they were on in 2022: </a:t>
            </a:r>
          </a:p>
          <a:p>
            <a:pPr marL="171450" indent="-171450">
              <a:lnSpc>
                <a:spcPct val="100000"/>
              </a:lnSpc>
              <a:spcBef>
                <a:spcPts val="200"/>
              </a:spcBef>
              <a:spcAft>
                <a:spcPts val="200"/>
              </a:spcAft>
              <a:buClr>
                <a:schemeClr val="accent1"/>
              </a:buClr>
              <a:buFont typeface="Arial" panose="020B0604020202020204" pitchFamily="34" charset="0"/>
              <a:buChar char="•"/>
            </a:pPr>
            <a:r>
              <a:rPr lang="en-GB" sz="1200" dirty="0"/>
              <a:t>More companies have moved up at least one level (173) than have moved down (45), with the upward trend being stronger this year than in 2022. </a:t>
            </a:r>
          </a:p>
          <a:p>
            <a:pPr marL="171450" indent="-171450">
              <a:lnSpc>
                <a:spcPct val="100000"/>
              </a:lnSpc>
              <a:spcBef>
                <a:spcPts val="200"/>
              </a:spcBef>
              <a:buClr>
                <a:schemeClr val="accent1"/>
              </a:buClr>
              <a:buFont typeface="Arial" panose="020B0604020202020204" pitchFamily="34" charset="0"/>
              <a:buChar char="•"/>
            </a:pPr>
            <a:r>
              <a:rPr lang="en-GB" sz="1200" dirty="0"/>
              <a:t>We see this trend despite changes to MQ Level 3 that have resulted in 40 companies moving from Levels 4 to 3.</a:t>
            </a:r>
          </a:p>
        </p:txBody>
      </p:sp>
      <p:sp>
        <p:nvSpPr>
          <p:cNvPr id="6" name="Title 1">
            <a:extLst>
              <a:ext uri="{FF2B5EF4-FFF2-40B4-BE49-F238E27FC236}">
                <a16:creationId xmlns:a16="http://schemas.microsoft.com/office/drawing/2014/main" id="{3E1F3906-5B83-25C4-601E-123407C3DF51}"/>
              </a:ext>
            </a:extLst>
          </p:cNvPr>
          <p:cNvSpPr>
            <a:spLocks noGrp="1"/>
          </p:cNvSpPr>
          <p:nvPr>
            <p:ph type="title" idx="4294967295"/>
          </p:nvPr>
        </p:nvSpPr>
        <p:spPr>
          <a:xfrm>
            <a:off x="247650" y="322263"/>
            <a:ext cx="5003800" cy="819150"/>
          </a:xfrm>
        </p:spPr>
        <p:txBody>
          <a:bodyPr/>
          <a:lstStyle/>
          <a:p>
            <a:r>
              <a:rPr lang="en-GB"/>
              <a:t>Management Quality trends and progress (2)</a:t>
            </a:r>
          </a:p>
        </p:txBody>
      </p:sp>
    </p:spTree>
    <p:extLst>
      <p:ext uri="{BB962C8B-B14F-4D97-AF65-F5344CB8AC3E}">
        <p14:creationId xmlns:p14="http://schemas.microsoft.com/office/powerpoint/2010/main" val="4235494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925423" y="2015327"/>
            <a:ext cx="7293154" cy="795346"/>
          </a:xfrm>
        </p:spPr>
        <p:txBody>
          <a:bodyPr/>
          <a:lstStyle/>
          <a:p>
            <a:r>
              <a:rPr lang="en-GB" sz="4400">
                <a:latin typeface="BrownTT "/>
                <a:cs typeface="BrownTT Light" panose="020B0404020101010102" pitchFamily="34" charset="0"/>
              </a:rPr>
              <a:t>In-depth analysis</a:t>
            </a:r>
            <a:endParaRPr lang="en-GB" sz="3200">
              <a:latin typeface="BrownTT "/>
              <a:cs typeface="BrownTT Light" panose="020B0404020101010102" pitchFamily="34" charset="0"/>
            </a:endParaRPr>
          </a:p>
        </p:txBody>
      </p:sp>
    </p:spTree>
    <p:extLst>
      <p:ext uri="{BB962C8B-B14F-4D97-AF65-F5344CB8AC3E}">
        <p14:creationId xmlns:p14="http://schemas.microsoft.com/office/powerpoint/2010/main" val="2843368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96233-F1AE-E453-62C3-B3A5EDFAF6B9}"/>
              </a:ext>
            </a:extLst>
          </p:cNvPr>
          <p:cNvSpPr>
            <a:spLocks noGrp="1"/>
          </p:cNvSpPr>
          <p:nvPr>
            <p:ph type="title"/>
          </p:nvPr>
        </p:nvSpPr>
        <p:spPr>
          <a:xfrm>
            <a:off x="250825" y="410829"/>
            <a:ext cx="3643258" cy="820094"/>
          </a:xfrm>
        </p:spPr>
        <p:txBody>
          <a:bodyPr/>
          <a:lstStyle/>
          <a:p>
            <a:r>
              <a:rPr lang="en-GB"/>
              <a:t>Indicator analysis</a:t>
            </a:r>
          </a:p>
        </p:txBody>
      </p:sp>
      <p:sp>
        <p:nvSpPr>
          <p:cNvPr id="3" name="Content Placeholder 2">
            <a:extLst>
              <a:ext uri="{FF2B5EF4-FFF2-40B4-BE49-F238E27FC236}">
                <a16:creationId xmlns:a16="http://schemas.microsoft.com/office/drawing/2014/main" id="{2F2E7E70-8E5C-6896-DFDF-C1540F73D84A}"/>
              </a:ext>
            </a:extLst>
          </p:cNvPr>
          <p:cNvSpPr>
            <a:spLocks noGrp="1"/>
          </p:cNvSpPr>
          <p:nvPr>
            <p:ph idx="1"/>
          </p:nvPr>
        </p:nvSpPr>
        <p:spPr>
          <a:xfrm>
            <a:off x="250824" y="890751"/>
            <a:ext cx="3588078" cy="3992399"/>
          </a:xfrm>
        </p:spPr>
        <p:txBody>
          <a:bodyPr vert="horz" lIns="0" tIns="0" rIns="0" bIns="0" rtlCol="0" anchor="t">
            <a:noAutofit/>
          </a:bodyPr>
          <a:lstStyle/>
          <a:p>
            <a:pPr marL="285750" indent="-285750">
              <a:lnSpc>
                <a:spcPct val="100000"/>
              </a:lnSpc>
              <a:buClr>
                <a:schemeClr val="tx2"/>
              </a:buClr>
              <a:buSzPct val="150000"/>
              <a:buFont typeface="Arial" panose="020B0604020202020204" pitchFamily="34" charset="0"/>
              <a:buChar char="•"/>
            </a:pPr>
            <a:r>
              <a:rPr lang="en-GB" sz="1200" dirty="0"/>
              <a:t>Almost all companies</a:t>
            </a:r>
            <a:r>
              <a:rPr lang="en-GB" sz="1200" b="1" dirty="0"/>
              <a:t> </a:t>
            </a:r>
            <a:r>
              <a:rPr lang="en-GB" sz="1200" dirty="0"/>
              <a:t>acknowledge climate change (MQ1), recognise it as a relevant business risk/opportunity (MQ2), and have a policy commitment to act (MQ3). This holds true despite the addition of many smaller companies to the TPI universe.</a:t>
            </a:r>
          </a:p>
          <a:p>
            <a:pPr marL="285750" indent="-285750">
              <a:lnSpc>
                <a:spcPct val="100000"/>
              </a:lnSpc>
              <a:buClr>
                <a:schemeClr val="tx2"/>
              </a:buClr>
              <a:buSzPct val="150000"/>
              <a:buFont typeface="Arial" panose="020B0604020202020204" pitchFamily="34" charset="0"/>
              <a:buChar char="•"/>
            </a:pPr>
            <a:r>
              <a:rPr lang="en-GB" sz="1200" dirty="0"/>
              <a:t>More than four in five companies</a:t>
            </a:r>
            <a:r>
              <a:rPr lang="en-GB" sz="1200" b="1" dirty="0"/>
              <a:t> </a:t>
            </a:r>
            <a:r>
              <a:rPr lang="en-GB" sz="1200" dirty="0"/>
              <a:t>now have at least some form of GHG emission reduction target (MQ4).</a:t>
            </a:r>
          </a:p>
          <a:p>
            <a:pPr marL="285750" indent="-285750">
              <a:lnSpc>
                <a:spcPct val="100000"/>
              </a:lnSpc>
              <a:buClr>
                <a:schemeClr val="tx2"/>
              </a:buClr>
              <a:buSzPct val="150000"/>
              <a:buFont typeface="Arial" panose="020B0604020202020204" pitchFamily="34" charset="0"/>
              <a:buChar char="•"/>
            </a:pPr>
            <a:r>
              <a:rPr lang="en-GB" sz="1200" dirty="0"/>
              <a:t>Despite 83% of companies having assigned board-level responsibility for climate change (MQ6), only half of companies currently tie executive renumeration to climate change performance (MQ14). </a:t>
            </a:r>
          </a:p>
          <a:p>
            <a:pPr marL="285750" indent="-285750">
              <a:lnSpc>
                <a:spcPct val="100000"/>
              </a:lnSpc>
              <a:buClr>
                <a:schemeClr val="tx2"/>
              </a:buClr>
              <a:buSzPct val="150000"/>
              <a:buFont typeface="Arial" panose="020B0604020202020204" pitchFamily="34" charset="0"/>
              <a:buChar char="•"/>
            </a:pPr>
            <a:r>
              <a:rPr lang="en-GB" sz="1200" dirty="0"/>
              <a:t>Companies also struggle disproportionately on MQ10 (support for domestic/international climate action) and MQ12 (disclosure of material Scope 3 emissions).</a:t>
            </a:r>
            <a:br>
              <a:rPr lang="en-GB" sz="1200" dirty="0"/>
            </a:br>
            <a:endParaRPr lang="en-GB" sz="1200" dirty="0"/>
          </a:p>
          <a:p>
            <a:pPr marL="285750" indent="-285750">
              <a:lnSpc>
                <a:spcPct val="100000"/>
              </a:lnSpc>
              <a:buClr>
                <a:srgbClr val="4273B9"/>
              </a:buClr>
              <a:buSzPct val="150000"/>
              <a:buFont typeface="Arial" panose="020B0604020202020204" pitchFamily="34" charset="0"/>
              <a:buChar char="•"/>
            </a:pPr>
            <a:endParaRPr lang="en-GB" sz="1100" dirty="0"/>
          </a:p>
          <a:p>
            <a:pPr marL="285750" indent="-285750">
              <a:lnSpc>
                <a:spcPct val="100000"/>
              </a:lnSpc>
              <a:buClr>
                <a:srgbClr val="4273B9"/>
              </a:buClr>
              <a:buSzPct val="150000"/>
              <a:buFont typeface="Arial" panose="020B0604020202020204" pitchFamily="34" charset="0"/>
              <a:buChar char="•"/>
            </a:pPr>
            <a:endParaRPr lang="en-GB" dirty="0"/>
          </a:p>
        </p:txBody>
      </p:sp>
      <p:sp>
        <p:nvSpPr>
          <p:cNvPr id="4" name="Rectangle 3">
            <a:extLst>
              <a:ext uri="{FF2B5EF4-FFF2-40B4-BE49-F238E27FC236}">
                <a16:creationId xmlns:a16="http://schemas.microsoft.com/office/drawing/2014/main" id="{51470E96-9D76-1B99-227D-C5C1C47B1F26}"/>
              </a:ext>
            </a:extLst>
          </p:cNvPr>
          <p:cNvSpPr/>
          <p:nvPr/>
        </p:nvSpPr>
        <p:spPr>
          <a:xfrm>
            <a:off x="4035972" y="3534967"/>
            <a:ext cx="2412122" cy="987898"/>
          </a:xfrm>
          <a:prstGeom prst="rect">
            <a:avLst/>
          </a:prstGeom>
          <a:solidFill>
            <a:schemeClr val="accent1">
              <a:lumMod val="60000"/>
              <a:lumOff val="40000"/>
              <a:alpha val="1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6E573013-86F9-8B85-09E7-749BFCBE824D}"/>
              </a:ext>
            </a:extLst>
          </p:cNvPr>
          <p:cNvSpPr/>
          <p:nvPr/>
        </p:nvSpPr>
        <p:spPr>
          <a:xfrm>
            <a:off x="4035972" y="2523590"/>
            <a:ext cx="2412121" cy="184150"/>
          </a:xfrm>
          <a:prstGeom prst="rect">
            <a:avLst/>
          </a:prstGeom>
          <a:solidFill>
            <a:schemeClr val="accent1">
              <a:lumMod val="60000"/>
              <a:lumOff val="40000"/>
              <a:alpha val="1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F8D90BFB-1A2E-8E01-2FAF-006169DCBC14}"/>
              </a:ext>
            </a:extLst>
          </p:cNvPr>
          <p:cNvSpPr/>
          <p:nvPr/>
        </p:nvSpPr>
        <p:spPr>
          <a:xfrm>
            <a:off x="3783563" y="4787900"/>
            <a:ext cx="2475265" cy="233635"/>
          </a:xfrm>
          <a:prstGeom prst="rect">
            <a:avLst/>
          </a:prstGeom>
          <a:solidFill>
            <a:schemeClr val="accent1">
              <a:lumMod val="60000"/>
              <a:lumOff val="40000"/>
              <a:alpha val="10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700" b="1">
                <a:solidFill>
                  <a:schemeClr val="tx1"/>
                </a:solidFill>
              </a:rPr>
              <a:t>New or updated </a:t>
            </a:r>
            <a:r>
              <a:rPr lang="en-GB" sz="700" b="1" err="1">
                <a:solidFill>
                  <a:schemeClr val="tx1"/>
                </a:solidFill>
              </a:rPr>
              <a:t>MQ</a:t>
            </a:r>
            <a:r>
              <a:rPr lang="en-GB" sz="700" b="1">
                <a:solidFill>
                  <a:schemeClr val="tx1"/>
                </a:solidFill>
              </a:rPr>
              <a:t> methodology version 5.0 indicators</a:t>
            </a:r>
          </a:p>
        </p:txBody>
      </p:sp>
      <p:graphicFrame>
        <p:nvGraphicFramePr>
          <p:cNvPr id="9" name="Chart 8">
            <a:extLst>
              <a:ext uri="{FF2B5EF4-FFF2-40B4-BE49-F238E27FC236}">
                <a16:creationId xmlns:a16="http://schemas.microsoft.com/office/drawing/2014/main" id="{E80EAC50-8A55-04F8-C008-526910980289}"/>
              </a:ext>
            </a:extLst>
          </p:cNvPr>
          <p:cNvGraphicFramePr>
            <a:graphicFrameLocks/>
          </p:cNvGraphicFramePr>
          <p:nvPr>
            <p:extLst>
              <p:ext uri="{D42A27DB-BD31-4B8C-83A1-F6EECF244321}">
                <p14:modId xmlns:p14="http://schemas.microsoft.com/office/powerpoint/2010/main" val="131578171"/>
              </p:ext>
            </p:extLst>
          </p:nvPr>
        </p:nvGraphicFramePr>
        <p:xfrm>
          <a:off x="3970659" y="126999"/>
          <a:ext cx="5108027" cy="45519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5685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96233-F1AE-E453-62C3-B3A5EDFAF6B9}"/>
              </a:ext>
            </a:extLst>
          </p:cNvPr>
          <p:cNvSpPr>
            <a:spLocks noGrp="1"/>
          </p:cNvSpPr>
          <p:nvPr>
            <p:ph type="title"/>
          </p:nvPr>
        </p:nvSpPr>
        <p:spPr>
          <a:xfrm>
            <a:off x="250825" y="410829"/>
            <a:ext cx="8070924" cy="820094"/>
          </a:xfrm>
        </p:spPr>
        <p:txBody>
          <a:bodyPr/>
          <a:lstStyle/>
          <a:p>
            <a:r>
              <a:rPr lang="en-GB"/>
              <a:t>Level 5: Transition planning and implementation</a:t>
            </a:r>
            <a:br>
              <a:rPr lang="en-GB" sz="2800" b="1" u="none" kern="1200">
                <a:solidFill>
                  <a:srgbClr val="9747FF"/>
                </a:solidFill>
                <a:latin typeface="+mn-lt"/>
                <a:ea typeface="+mn-ea"/>
                <a:cs typeface="+mn-cs"/>
              </a:rPr>
            </a:br>
            <a:endParaRPr lang="en-GB"/>
          </a:p>
        </p:txBody>
      </p:sp>
      <p:sp>
        <p:nvSpPr>
          <p:cNvPr id="3" name="Content Placeholder 2">
            <a:extLst>
              <a:ext uri="{FF2B5EF4-FFF2-40B4-BE49-F238E27FC236}">
                <a16:creationId xmlns:a16="http://schemas.microsoft.com/office/drawing/2014/main" id="{2F2E7E70-8E5C-6896-DFDF-C1540F73D84A}"/>
              </a:ext>
            </a:extLst>
          </p:cNvPr>
          <p:cNvSpPr>
            <a:spLocks noGrp="1"/>
          </p:cNvSpPr>
          <p:nvPr>
            <p:ph idx="1"/>
          </p:nvPr>
        </p:nvSpPr>
        <p:spPr>
          <a:xfrm>
            <a:off x="250825" y="951462"/>
            <a:ext cx="4339723" cy="3799500"/>
          </a:xfrm>
        </p:spPr>
        <p:txBody>
          <a:bodyPr vert="horz" lIns="0" tIns="0" rIns="0" bIns="0" rtlCol="0" anchor="t">
            <a:noAutofit/>
          </a:bodyPr>
          <a:lstStyle/>
          <a:p>
            <a:pPr marL="171450" indent="-171450">
              <a:lnSpc>
                <a:spcPct val="100000"/>
              </a:lnSpc>
              <a:buClr>
                <a:schemeClr val="tx2"/>
              </a:buClr>
              <a:buSzPct val="150000"/>
              <a:buFont typeface="Arial" panose="020B0604020202020204" pitchFamily="34" charset="0"/>
              <a:buChar char="•"/>
            </a:pPr>
            <a:r>
              <a:rPr lang="en-GB" sz="1100" b="1" dirty="0"/>
              <a:t>No company meets all Level 5 indicators and less than 5% score on any individual Level 5 indicator. </a:t>
            </a:r>
            <a:r>
              <a:rPr lang="en-GB" sz="1100" dirty="0"/>
              <a:t>Even </a:t>
            </a:r>
            <a:r>
              <a:rPr lang="en-US" sz="1100" dirty="0"/>
              <a:t>in high-scoring sectors like Other Industrials and Electricity Utilities, only a handful of companies satisfy any Level 5 indicator. Thus, while these sectors are further along in their transition, they still appear to lack standout leaders or ’transition champions’.</a:t>
            </a:r>
            <a:endParaRPr lang="en-GB" sz="1100" dirty="0"/>
          </a:p>
          <a:p>
            <a:pPr marL="171450" indent="-171450">
              <a:lnSpc>
                <a:spcPct val="100000"/>
              </a:lnSpc>
              <a:buClr>
                <a:schemeClr val="tx2"/>
              </a:buClr>
              <a:buSzPct val="150000"/>
              <a:buFont typeface="Arial" panose="020B0604020202020204" pitchFamily="34" charset="0"/>
              <a:buChar char="•"/>
            </a:pPr>
            <a:r>
              <a:rPr lang="en-GB" sz="1100" b="1" dirty="0"/>
              <a:t>Australasian-headquartered companies do notably well on MQ Level 5 indicators: </a:t>
            </a:r>
            <a:r>
              <a:rPr lang="en-GB" sz="1100" dirty="0"/>
              <a:t>MQ19 (15% score ‘Yes’), MQ22 (10% score ‘Yes’) and MQ23 (8% score ‘Yes’). Even European-headquartered companies, which are subject to increased climate reporting and accounting regulation, do less well.</a:t>
            </a:r>
          </a:p>
          <a:p>
            <a:pPr marL="171450" indent="-171450">
              <a:lnSpc>
                <a:spcPct val="100000"/>
              </a:lnSpc>
              <a:buClr>
                <a:schemeClr val="tx2"/>
              </a:buClr>
              <a:buSzPct val="150000"/>
              <a:buFont typeface="Arial" panose="020B0604020202020204" pitchFamily="34" charset="0"/>
              <a:buChar char="•"/>
            </a:pPr>
            <a:r>
              <a:rPr lang="en-GB" sz="1100" b="1" dirty="0"/>
              <a:t>The Diversified Mining sector is the clear leader on Level 5 indicators, </a:t>
            </a:r>
            <a:r>
              <a:rPr lang="en-GB" sz="1100" dirty="0"/>
              <a:t>scoring 9% on average across the level, ahead of Aluminium at 5%. Diversified Mining companies perform particularly well on MQ22 and MQ23, with 15% of companies scoring on both. </a:t>
            </a:r>
          </a:p>
          <a:p>
            <a:pPr marL="171450" indent="-171450">
              <a:lnSpc>
                <a:spcPct val="100000"/>
              </a:lnSpc>
              <a:buClr>
                <a:schemeClr val="tx2"/>
              </a:buClr>
              <a:buSzPct val="150000"/>
              <a:buFont typeface="Arial" panose="020B0604020202020204" pitchFamily="34" charset="0"/>
              <a:buChar char="•"/>
            </a:pPr>
            <a:r>
              <a:rPr lang="en-US" sz="1100" b="1" dirty="0"/>
              <a:t>The only sector in which a quantified emission reduction strategy is somewhat common (MQ19) is Airlines</a:t>
            </a:r>
            <a:r>
              <a:rPr lang="en-US" sz="1100" dirty="0"/>
              <a:t>, where more than 10% of companies have </a:t>
            </a:r>
            <a:r>
              <a:rPr lang="en-GB" sz="1100" dirty="0"/>
              <a:t>quantified the proportional impacts of their key actions in achieving their emission reduction targets.</a:t>
            </a:r>
          </a:p>
        </p:txBody>
      </p:sp>
      <p:sp>
        <p:nvSpPr>
          <p:cNvPr id="4" name="TextBox 3">
            <a:extLst>
              <a:ext uri="{FF2B5EF4-FFF2-40B4-BE49-F238E27FC236}">
                <a16:creationId xmlns:a16="http://schemas.microsoft.com/office/drawing/2014/main" id="{C1861FE4-A3EB-E095-0043-CD9D5DB41766}"/>
              </a:ext>
            </a:extLst>
          </p:cNvPr>
          <p:cNvSpPr txBox="1"/>
          <p:nvPr/>
        </p:nvSpPr>
        <p:spPr>
          <a:xfrm>
            <a:off x="4749505" y="4356084"/>
            <a:ext cx="2061783" cy="230832"/>
          </a:xfrm>
          <a:prstGeom prst="rect">
            <a:avLst/>
          </a:prstGeom>
          <a:noFill/>
        </p:spPr>
        <p:txBody>
          <a:bodyPr wrap="none" rtlCol="0">
            <a:spAutoFit/>
          </a:bodyPr>
          <a:lstStyle/>
          <a:p>
            <a:r>
              <a:rPr lang="en-GB" sz="900" i="1">
                <a:solidFill>
                  <a:schemeClr val="tx2"/>
                </a:solidFill>
              </a:rPr>
              <a:t>NET= negative emissions technology</a:t>
            </a:r>
          </a:p>
        </p:txBody>
      </p:sp>
      <p:graphicFrame>
        <p:nvGraphicFramePr>
          <p:cNvPr id="6" name="Chart 5">
            <a:extLst>
              <a:ext uri="{FF2B5EF4-FFF2-40B4-BE49-F238E27FC236}">
                <a16:creationId xmlns:a16="http://schemas.microsoft.com/office/drawing/2014/main" id="{26DBAA5E-A4BB-4DAD-5EE8-262E8505532F}"/>
              </a:ext>
            </a:extLst>
          </p:cNvPr>
          <p:cNvGraphicFramePr>
            <a:graphicFrameLocks/>
          </p:cNvGraphicFramePr>
          <p:nvPr>
            <p:extLst>
              <p:ext uri="{D42A27DB-BD31-4B8C-83A1-F6EECF244321}">
                <p14:modId xmlns:p14="http://schemas.microsoft.com/office/powerpoint/2010/main" val="1327767938"/>
              </p:ext>
            </p:extLst>
          </p:nvPr>
        </p:nvGraphicFramePr>
        <p:xfrm>
          <a:off x="4673598" y="679257"/>
          <a:ext cx="4108450" cy="37995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583088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1BFA2B1-ED9A-DB53-2900-67630447AA94}"/>
              </a:ext>
            </a:extLst>
          </p:cNvPr>
          <p:cNvSpPr>
            <a:spLocks noGrp="1"/>
          </p:cNvSpPr>
          <p:nvPr>
            <p:ph idx="1"/>
          </p:nvPr>
        </p:nvSpPr>
        <p:spPr>
          <a:xfrm>
            <a:off x="250825" y="794861"/>
            <a:ext cx="8642350" cy="3707538"/>
          </a:xfrm>
        </p:spPr>
        <p:txBody>
          <a:bodyPr vert="horz" lIns="0" tIns="0" rIns="0" bIns="0" rtlCol="0" anchor="t">
            <a:noAutofit/>
          </a:bodyPr>
          <a:lstStyle/>
          <a:p>
            <a:pPr>
              <a:lnSpc>
                <a:spcPct val="100000"/>
              </a:lnSpc>
            </a:pPr>
            <a:r>
              <a:rPr lang="en-GB" dirty="0">
                <a:latin typeface="+mj-lt"/>
                <a:hlinkClick r:id="rId2" action="ppaction://hlinksldjump">
                  <a:extLst>
                    <a:ext uri="{A12FA001-AC4F-418D-AE19-62706E023703}">
                      <ahyp:hlinkClr xmlns:ahyp="http://schemas.microsoft.com/office/drawing/2018/hyperlinkcolor" val="tx"/>
                    </a:ext>
                  </a:extLst>
                </a:hlinkClick>
              </a:rPr>
              <a:t>Key </a:t>
            </a:r>
            <a:r>
              <a:rPr lang="en-GB" u="sng" dirty="0">
                <a:latin typeface="+mj-lt"/>
                <a:hlinkClick r:id="rId2" action="ppaction://hlinksldjump">
                  <a:extLst>
                    <a:ext uri="{A12FA001-AC4F-418D-AE19-62706E023703}">
                      <ahyp:hlinkClr xmlns:ahyp="http://schemas.microsoft.com/office/drawing/2018/hyperlinkcolor" val="tx"/>
                    </a:ext>
                  </a:extLst>
                </a:hlinkClick>
              </a:rPr>
              <a:t>insights and introduction</a:t>
            </a:r>
            <a:endParaRPr lang="en-GB" u="sng" dirty="0">
              <a:latin typeface="+mj-lt"/>
            </a:endParaRPr>
          </a:p>
          <a:p>
            <a:pPr marL="896620" lvl="1">
              <a:lnSpc>
                <a:spcPct val="100000"/>
              </a:lnSpc>
              <a:spcBef>
                <a:spcPts val="0"/>
              </a:spcBef>
            </a:pPr>
            <a:r>
              <a:rPr lang="en-GB" sz="1200" dirty="0">
                <a:solidFill>
                  <a:schemeClr val="tx2"/>
                </a:solidFill>
                <a:latin typeface="+mj-lt"/>
                <a:cs typeface="BrownTT" panose="020B0504020101010102" pitchFamily="34" charset="0"/>
              </a:rPr>
              <a:t>Key insights</a:t>
            </a:r>
          </a:p>
          <a:p>
            <a:pPr marL="896620" lvl="1">
              <a:lnSpc>
                <a:spcPct val="100000"/>
              </a:lnSpc>
              <a:spcBef>
                <a:spcPts val="0"/>
              </a:spcBef>
            </a:pPr>
            <a:r>
              <a:rPr lang="en-GB" sz="1200" dirty="0">
                <a:solidFill>
                  <a:schemeClr val="tx2"/>
                </a:solidFill>
                <a:latin typeface="+mj-lt"/>
                <a:cs typeface="BrownTT" panose="020B0504020101010102" pitchFamily="34" charset="0"/>
              </a:rPr>
              <a:t>Context: the TPI tool’s two pillars</a:t>
            </a:r>
          </a:p>
          <a:p>
            <a:pPr marL="896620" lvl="1">
              <a:lnSpc>
                <a:spcPct val="100000"/>
              </a:lnSpc>
              <a:spcBef>
                <a:spcPts val="0"/>
              </a:spcBef>
            </a:pPr>
            <a:r>
              <a:rPr lang="en-GB" sz="1200" dirty="0">
                <a:solidFill>
                  <a:schemeClr val="tx2"/>
                </a:solidFill>
                <a:latin typeface="+mj-lt"/>
                <a:cs typeface="BrownTT" panose="020B0504020101010102" pitchFamily="34" charset="0"/>
              </a:rPr>
              <a:t>Assessing Management Quality</a:t>
            </a:r>
          </a:p>
          <a:p>
            <a:pPr>
              <a:lnSpc>
                <a:spcPct val="100000"/>
              </a:lnSpc>
            </a:pPr>
            <a:r>
              <a:rPr lang="en-GB" dirty="0">
                <a:latin typeface="BrownTT"/>
                <a:hlinkClick r:id="rId3" action="ppaction://hlinksldjump">
                  <a:extLst>
                    <a:ext uri="{A12FA001-AC4F-418D-AE19-62706E023703}">
                      <ahyp:hlinkClr xmlns:ahyp="http://schemas.microsoft.com/office/drawing/2018/hyperlinkcolor" val="tx"/>
                    </a:ext>
                  </a:extLst>
                </a:hlinkClick>
              </a:rPr>
              <a:t>Methodology v. 5.0: </a:t>
            </a:r>
            <a:r>
              <a:rPr lang="en-US" dirty="0">
                <a:latin typeface="+mj-lt"/>
                <a:hlinkClick r:id="rId3" action="ppaction://hlinksldjump">
                  <a:extLst>
                    <a:ext uri="{A12FA001-AC4F-418D-AE19-62706E023703}">
                      <ahyp:hlinkClr xmlns:ahyp="http://schemas.microsoft.com/office/drawing/2018/hyperlinkcolor" val="tx"/>
                    </a:ext>
                  </a:extLst>
                </a:hlinkClick>
              </a:rPr>
              <a:t>What’s new?</a:t>
            </a:r>
            <a:endParaRPr lang="en-GB" dirty="0">
              <a:latin typeface="+mj-lt"/>
            </a:endParaRPr>
          </a:p>
          <a:p>
            <a:pPr marL="896620" lvl="1">
              <a:lnSpc>
                <a:spcPct val="100000"/>
              </a:lnSpc>
              <a:spcBef>
                <a:spcPts val="0"/>
              </a:spcBef>
            </a:pPr>
            <a:r>
              <a:rPr lang="en-GB" sz="1200" dirty="0">
                <a:solidFill>
                  <a:schemeClr val="tx2"/>
                </a:solidFill>
                <a:latin typeface="+mj-lt"/>
              </a:rPr>
              <a:t>The new Level 5: transition planning and implementation</a:t>
            </a:r>
            <a:endParaRPr lang="de-DE" sz="1200" dirty="0">
              <a:solidFill>
                <a:schemeClr val="tx2"/>
              </a:solidFill>
              <a:latin typeface="+mj-lt"/>
            </a:endParaRPr>
          </a:p>
          <a:p>
            <a:pPr marL="896620" lvl="1">
              <a:lnSpc>
                <a:spcPct val="100000"/>
              </a:lnSpc>
              <a:spcBef>
                <a:spcPts val="0"/>
              </a:spcBef>
            </a:pPr>
            <a:r>
              <a:rPr lang="en-GB" sz="1200" dirty="0">
                <a:solidFill>
                  <a:schemeClr val="tx2"/>
                </a:solidFill>
                <a:latin typeface="+mj-lt"/>
              </a:rPr>
              <a:t>The new companies: expansion to over 1,000</a:t>
            </a:r>
          </a:p>
          <a:p>
            <a:pPr marL="896620" lvl="1">
              <a:lnSpc>
                <a:spcPct val="100000"/>
              </a:lnSpc>
              <a:spcBef>
                <a:spcPts val="0"/>
              </a:spcBef>
            </a:pPr>
            <a:r>
              <a:rPr lang="en-GB" sz="1200" dirty="0">
                <a:solidFill>
                  <a:schemeClr val="tx2"/>
                </a:solidFill>
                <a:latin typeface="+mj-lt"/>
              </a:rPr>
              <a:t>Scope 3 applicability and changes to Level 4</a:t>
            </a:r>
            <a:endParaRPr lang="en-GB" dirty="0">
              <a:solidFill>
                <a:schemeClr val="tx2"/>
              </a:solidFill>
              <a:latin typeface="+mj-lt"/>
            </a:endParaRPr>
          </a:p>
          <a:p>
            <a:pPr>
              <a:lnSpc>
                <a:spcPct val="100000"/>
              </a:lnSpc>
            </a:pPr>
            <a:r>
              <a:rPr lang="en-GB" dirty="0">
                <a:latin typeface="BrownTT "/>
                <a:cs typeface="BrownTT Light" panose="020B0404020101010102" pitchFamily="34" charset="0"/>
                <a:hlinkClick r:id="rId4" action="ppaction://hlinksldjump">
                  <a:extLst>
                    <a:ext uri="{A12FA001-AC4F-418D-AE19-62706E023703}">
                      <ahyp:hlinkClr xmlns:ahyp="http://schemas.microsoft.com/office/drawing/2018/hyperlinkcolor" val="tx"/>
                    </a:ext>
                  </a:extLst>
                </a:hlinkClick>
              </a:rPr>
              <a:t>Headline results</a:t>
            </a:r>
            <a:endParaRPr lang="en-GB" dirty="0"/>
          </a:p>
          <a:p>
            <a:pPr marL="896620" lvl="1">
              <a:lnSpc>
                <a:spcPct val="100000"/>
              </a:lnSpc>
              <a:spcBef>
                <a:spcPts val="0"/>
              </a:spcBef>
            </a:pPr>
            <a:r>
              <a:rPr lang="en-GB" sz="1200" dirty="0">
                <a:solidFill>
                  <a:schemeClr val="tx2"/>
                </a:solidFill>
                <a:latin typeface="+mj-lt"/>
              </a:rPr>
              <a:t>2023 results for the TPI universe</a:t>
            </a:r>
          </a:p>
          <a:p>
            <a:pPr marL="896620" lvl="1">
              <a:lnSpc>
                <a:spcPct val="100000"/>
              </a:lnSpc>
              <a:spcBef>
                <a:spcPts val="0"/>
              </a:spcBef>
            </a:pPr>
            <a:r>
              <a:rPr lang="en-GB" sz="1200" dirty="0">
                <a:solidFill>
                  <a:schemeClr val="tx2"/>
                </a:solidFill>
                <a:latin typeface="+mj-lt"/>
              </a:rPr>
              <a:t>Management Quality level</a:t>
            </a:r>
          </a:p>
          <a:p>
            <a:pPr marL="896620" lvl="1">
              <a:lnSpc>
                <a:spcPct val="100000"/>
              </a:lnSpc>
              <a:spcBef>
                <a:spcPts val="0"/>
              </a:spcBef>
            </a:pPr>
            <a:r>
              <a:rPr lang="en-GB" sz="1200" dirty="0">
                <a:solidFill>
                  <a:schemeClr val="tx2"/>
                </a:solidFill>
                <a:latin typeface="+mj-lt"/>
              </a:rPr>
              <a:t>Management Quality trends and progress</a:t>
            </a:r>
          </a:p>
          <a:p>
            <a:pPr>
              <a:lnSpc>
                <a:spcPct val="100000"/>
              </a:lnSpc>
            </a:pPr>
            <a:r>
              <a:rPr lang="en-GB" dirty="0">
                <a:latin typeface="BrownTT"/>
                <a:hlinkClick r:id="rId5" action="ppaction://hlinksldjump">
                  <a:extLst>
                    <a:ext uri="{A12FA001-AC4F-418D-AE19-62706E023703}">
                      <ahyp:hlinkClr xmlns:ahyp="http://schemas.microsoft.com/office/drawing/2018/hyperlinkcolor" val="tx"/>
                    </a:ext>
                  </a:extLst>
                </a:hlinkClick>
              </a:rPr>
              <a:t>In-depth</a:t>
            </a:r>
            <a:r>
              <a:rPr lang="en-GB" dirty="0">
                <a:latin typeface="BrownTT "/>
                <a:cs typeface="BrownTT Light" panose="020B0404020101010102" pitchFamily="34" charset="0"/>
                <a:hlinkClick r:id="rId5" action="ppaction://hlinksldjump">
                  <a:extLst>
                    <a:ext uri="{A12FA001-AC4F-418D-AE19-62706E023703}">
                      <ahyp:hlinkClr xmlns:ahyp="http://schemas.microsoft.com/office/drawing/2018/hyperlinkcolor" val="tx"/>
                    </a:ext>
                  </a:extLst>
                </a:hlinkClick>
              </a:rPr>
              <a:t> analysis</a:t>
            </a:r>
            <a:endParaRPr lang="en-GB" dirty="0">
              <a:latin typeface="BrownTT "/>
              <a:cs typeface="BrownTT Light" panose="020B0404020101010102" pitchFamily="34" charset="0"/>
            </a:endParaRPr>
          </a:p>
          <a:p>
            <a:pPr marL="896620" lvl="1">
              <a:lnSpc>
                <a:spcPct val="100000"/>
              </a:lnSpc>
              <a:spcBef>
                <a:spcPts val="0"/>
              </a:spcBef>
            </a:pPr>
            <a:r>
              <a:rPr lang="en-GB" sz="1200" dirty="0">
                <a:solidFill>
                  <a:schemeClr val="tx2"/>
                </a:solidFill>
                <a:latin typeface="+mj-lt"/>
              </a:rPr>
              <a:t>Indicator analysis</a:t>
            </a:r>
          </a:p>
          <a:p>
            <a:pPr marL="896620" lvl="1">
              <a:lnSpc>
                <a:spcPct val="100000"/>
              </a:lnSpc>
              <a:spcBef>
                <a:spcPts val="0"/>
              </a:spcBef>
            </a:pPr>
            <a:r>
              <a:rPr lang="en-GB" sz="1200" dirty="0">
                <a:solidFill>
                  <a:schemeClr val="tx2"/>
                </a:solidFill>
                <a:latin typeface="+mj-lt"/>
              </a:rPr>
              <a:t>Level 5 review</a:t>
            </a:r>
          </a:p>
          <a:p>
            <a:pPr marL="896620" lvl="1">
              <a:lnSpc>
                <a:spcPct val="100000"/>
              </a:lnSpc>
              <a:spcBef>
                <a:spcPts val="0"/>
              </a:spcBef>
            </a:pPr>
            <a:r>
              <a:rPr lang="en-GB" sz="1200" dirty="0">
                <a:solidFill>
                  <a:schemeClr val="tx2"/>
                </a:solidFill>
                <a:latin typeface="+mj-lt"/>
              </a:rPr>
              <a:t>Proportion of ‘Yes’ scores by sector and indicator</a:t>
            </a:r>
          </a:p>
          <a:p>
            <a:pPr marL="896620" lvl="1">
              <a:lnSpc>
                <a:spcPct val="100000"/>
              </a:lnSpc>
              <a:spcBef>
                <a:spcPts val="0"/>
              </a:spcBef>
            </a:pPr>
            <a:r>
              <a:rPr lang="en-GB" sz="1200" dirty="0">
                <a:solidFill>
                  <a:schemeClr val="tx2"/>
                </a:solidFill>
                <a:latin typeface="+mj-lt"/>
              </a:rPr>
              <a:t>Sectoral deep-dive</a:t>
            </a:r>
          </a:p>
          <a:p>
            <a:pPr marL="896620" lvl="1">
              <a:lnSpc>
                <a:spcPct val="100000"/>
              </a:lnSpc>
              <a:spcBef>
                <a:spcPts val="0"/>
              </a:spcBef>
            </a:pPr>
            <a:r>
              <a:rPr lang="en-US" sz="1200" dirty="0">
                <a:solidFill>
                  <a:schemeClr val="tx2"/>
                </a:solidFill>
                <a:latin typeface="+mj-lt"/>
              </a:rPr>
              <a:t>Geographical deep-dive</a:t>
            </a:r>
          </a:p>
          <a:p>
            <a:pPr indent="-222568">
              <a:lnSpc>
                <a:spcPct val="100000"/>
              </a:lnSpc>
            </a:pPr>
            <a:r>
              <a:rPr lang="en-GB" dirty="0">
                <a:latin typeface="BrownTT"/>
                <a:hlinkClick r:id="rId6" action="ppaction://hlinksldjump"/>
              </a:rPr>
              <a:t>About the </a:t>
            </a:r>
            <a:r>
              <a:rPr lang="en-GB" dirty="0">
                <a:latin typeface="BrownTT "/>
                <a:cs typeface="BrownTT Light" panose="020B0404020101010102" pitchFamily="34" charset="0"/>
                <a:hlinkClick r:id="rId6" action="ppaction://hlinksldjump">
                  <a:extLst>
                    <a:ext uri="{A12FA001-AC4F-418D-AE19-62706E023703}">
                      <ahyp:hlinkClr xmlns:ahyp="http://schemas.microsoft.com/office/drawing/2018/hyperlinkcolor" val="tx"/>
                    </a:ext>
                  </a:extLst>
                </a:hlinkClick>
              </a:rPr>
              <a:t>Transition</a:t>
            </a:r>
            <a:r>
              <a:rPr lang="en-GB" dirty="0">
                <a:latin typeface="BrownTT"/>
                <a:hlinkClick r:id="rId6" action="ppaction://hlinksldjump"/>
              </a:rPr>
              <a:t> Pathway Initiative Centre</a:t>
            </a:r>
            <a:endParaRPr lang="en-GB" dirty="0">
              <a:solidFill>
                <a:schemeClr val="tx2"/>
              </a:solidFill>
              <a:latin typeface="+mj-lt"/>
            </a:endParaRPr>
          </a:p>
          <a:p>
            <a:endParaRPr lang="en-GB" dirty="0">
              <a:solidFill>
                <a:srgbClr val="4273B9"/>
              </a:solidFill>
            </a:endParaRPr>
          </a:p>
        </p:txBody>
      </p:sp>
      <p:sp>
        <p:nvSpPr>
          <p:cNvPr id="4" name="Title 1">
            <a:extLst>
              <a:ext uri="{FF2B5EF4-FFF2-40B4-BE49-F238E27FC236}">
                <a16:creationId xmlns:a16="http://schemas.microsoft.com/office/drawing/2014/main" id="{0038F0CD-C83B-E5F1-7FBA-4BA3BCEFAC2C}"/>
              </a:ext>
            </a:extLst>
          </p:cNvPr>
          <p:cNvSpPr>
            <a:spLocks noGrp="1"/>
          </p:cNvSpPr>
          <p:nvPr>
            <p:ph type="title"/>
          </p:nvPr>
        </p:nvSpPr>
        <p:spPr>
          <a:xfrm>
            <a:off x="250825" y="411163"/>
            <a:ext cx="3152775" cy="331787"/>
          </a:xfrm>
        </p:spPr>
        <p:txBody>
          <a:bodyPr/>
          <a:lstStyle/>
          <a:p>
            <a:r>
              <a:rPr lang="en-US"/>
              <a:t>Contents</a:t>
            </a:r>
            <a:endParaRPr lang="en-GB"/>
          </a:p>
        </p:txBody>
      </p:sp>
    </p:spTree>
    <p:extLst>
      <p:ext uri="{BB962C8B-B14F-4D97-AF65-F5344CB8AC3E}">
        <p14:creationId xmlns:p14="http://schemas.microsoft.com/office/powerpoint/2010/main" val="13084429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F612C-46F1-7FEC-827E-82626168C37C}"/>
              </a:ext>
            </a:extLst>
          </p:cNvPr>
          <p:cNvSpPr>
            <a:spLocks noGrp="1"/>
          </p:cNvSpPr>
          <p:nvPr>
            <p:ph type="title"/>
          </p:nvPr>
        </p:nvSpPr>
        <p:spPr>
          <a:xfrm>
            <a:off x="250825" y="410829"/>
            <a:ext cx="8156575" cy="343551"/>
          </a:xfrm>
        </p:spPr>
        <p:txBody>
          <a:bodyPr/>
          <a:lstStyle/>
          <a:p>
            <a:r>
              <a:rPr lang="en-GB" dirty="0"/>
              <a:t>Proportion of ‘Yes’ scores by sector and indicator</a:t>
            </a:r>
            <a:br>
              <a:rPr lang="en-GB" dirty="0"/>
            </a:br>
            <a:endParaRPr lang="en-GB" dirty="0"/>
          </a:p>
        </p:txBody>
      </p:sp>
      <p:graphicFrame>
        <p:nvGraphicFramePr>
          <p:cNvPr id="4" name="Table 3">
            <a:extLst>
              <a:ext uri="{FF2B5EF4-FFF2-40B4-BE49-F238E27FC236}">
                <a16:creationId xmlns:a16="http://schemas.microsoft.com/office/drawing/2014/main" id="{53E825CA-B8FC-B72B-6BFD-6A313255C32D}"/>
              </a:ext>
            </a:extLst>
          </p:cNvPr>
          <p:cNvGraphicFramePr>
            <a:graphicFrameLocks noGrp="1"/>
          </p:cNvGraphicFramePr>
          <p:nvPr>
            <p:extLst>
              <p:ext uri="{D42A27DB-BD31-4B8C-83A1-F6EECF244321}">
                <p14:modId xmlns:p14="http://schemas.microsoft.com/office/powerpoint/2010/main" val="3629987733"/>
              </p:ext>
            </p:extLst>
          </p:nvPr>
        </p:nvGraphicFramePr>
        <p:xfrm>
          <a:off x="250828" y="978196"/>
          <a:ext cx="8642343" cy="3600898"/>
        </p:xfrm>
        <a:graphic>
          <a:graphicData uri="http://schemas.openxmlformats.org/drawingml/2006/table">
            <a:tbl>
              <a:tblPr/>
              <a:tblGrid>
                <a:gridCol w="656095">
                  <a:extLst>
                    <a:ext uri="{9D8B030D-6E8A-4147-A177-3AD203B41FA5}">
                      <a16:colId xmlns:a16="http://schemas.microsoft.com/office/drawing/2014/main" val="47896870"/>
                    </a:ext>
                  </a:extLst>
                </a:gridCol>
                <a:gridCol w="311079">
                  <a:extLst>
                    <a:ext uri="{9D8B030D-6E8A-4147-A177-3AD203B41FA5}">
                      <a16:colId xmlns:a16="http://schemas.microsoft.com/office/drawing/2014/main" val="4291714415"/>
                    </a:ext>
                  </a:extLst>
                </a:gridCol>
                <a:gridCol w="333703">
                  <a:extLst>
                    <a:ext uri="{9D8B030D-6E8A-4147-A177-3AD203B41FA5}">
                      <a16:colId xmlns:a16="http://schemas.microsoft.com/office/drawing/2014/main" val="442024896"/>
                    </a:ext>
                  </a:extLst>
                </a:gridCol>
                <a:gridCol w="333703">
                  <a:extLst>
                    <a:ext uri="{9D8B030D-6E8A-4147-A177-3AD203B41FA5}">
                      <a16:colId xmlns:a16="http://schemas.microsoft.com/office/drawing/2014/main" val="796320003"/>
                    </a:ext>
                  </a:extLst>
                </a:gridCol>
                <a:gridCol w="333703">
                  <a:extLst>
                    <a:ext uri="{9D8B030D-6E8A-4147-A177-3AD203B41FA5}">
                      <a16:colId xmlns:a16="http://schemas.microsoft.com/office/drawing/2014/main" val="1006502631"/>
                    </a:ext>
                  </a:extLst>
                </a:gridCol>
                <a:gridCol w="333703">
                  <a:extLst>
                    <a:ext uri="{9D8B030D-6E8A-4147-A177-3AD203B41FA5}">
                      <a16:colId xmlns:a16="http://schemas.microsoft.com/office/drawing/2014/main" val="1244114194"/>
                    </a:ext>
                  </a:extLst>
                </a:gridCol>
                <a:gridCol w="333703">
                  <a:extLst>
                    <a:ext uri="{9D8B030D-6E8A-4147-A177-3AD203B41FA5}">
                      <a16:colId xmlns:a16="http://schemas.microsoft.com/office/drawing/2014/main" val="3030367401"/>
                    </a:ext>
                  </a:extLst>
                </a:gridCol>
                <a:gridCol w="333703">
                  <a:extLst>
                    <a:ext uri="{9D8B030D-6E8A-4147-A177-3AD203B41FA5}">
                      <a16:colId xmlns:a16="http://schemas.microsoft.com/office/drawing/2014/main" val="4051796532"/>
                    </a:ext>
                  </a:extLst>
                </a:gridCol>
                <a:gridCol w="333703">
                  <a:extLst>
                    <a:ext uri="{9D8B030D-6E8A-4147-A177-3AD203B41FA5}">
                      <a16:colId xmlns:a16="http://schemas.microsoft.com/office/drawing/2014/main" val="3259649136"/>
                    </a:ext>
                  </a:extLst>
                </a:gridCol>
                <a:gridCol w="333703">
                  <a:extLst>
                    <a:ext uri="{9D8B030D-6E8A-4147-A177-3AD203B41FA5}">
                      <a16:colId xmlns:a16="http://schemas.microsoft.com/office/drawing/2014/main" val="1955457986"/>
                    </a:ext>
                  </a:extLst>
                </a:gridCol>
                <a:gridCol w="333703">
                  <a:extLst>
                    <a:ext uri="{9D8B030D-6E8A-4147-A177-3AD203B41FA5}">
                      <a16:colId xmlns:a16="http://schemas.microsoft.com/office/drawing/2014/main" val="3448664380"/>
                    </a:ext>
                  </a:extLst>
                </a:gridCol>
                <a:gridCol w="333703">
                  <a:extLst>
                    <a:ext uri="{9D8B030D-6E8A-4147-A177-3AD203B41FA5}">
                      <a16:colId xmlns:a16="http://schemas.microsoft.com/office/drawing/2014/main" val="3850561787"/>
                    </a:ext>
                  </a:extLst>
                </a:gridCol>
                <a:gridCol w="333703">
                  <a:extLst>
                    <a:ext uri="{9D8B030D-6E8A-4147-A177-3AD203B41FA5}">
                      <a16:colId xmlns:a16="http://schemas.microsoft.com/office/drawing/2014/main" val="1206817520"/>
                    </a:ext>
                  </a:extLst>
                </a:gridCol>
                <a:gridCol w="333703">
                  <a:extLst>
                    <a:ext uri="{9D8B030D-6E8A-4147-A177-3AD203B41FA5}">
                      <a16:colId xmlns:a16="http://schemas.microsoft.com/office/drawing/2014/main" val="1141157962"/>
                    </a:ext>
                  </a:extLst>
                </a:gridCol>
                <a:gridCol w="333703">
                  <a:extLst>
                    <a:ext uri="{9D8B030D-6E8A-4147-A177-3AD203B41FA5}">
                      <a16:colId xmlns:a16="http://schemas.microsoft.com/office/drawing/2014/main" val="2637649743"/>
                    </a:ext>
                  </a:extLst>
                </a:gridCol>
                <a:gridCol w="333703">
                  <a:extLst>
                    <a:ext uri="{9D8B030D-6E8A-4147-A177-3AD203B41FA5}">
                      <a16:colId xmlns:a16="http://schemas.microsoft.com/office/drawing/2014/main" val="714449590"/>
                    </a:ext>
                  </a:extLst>
                </a:gridCol>
                <a:gridCol w="333703">
                  <a:extLst>
                    <a:ext uri="{9D8B030D-6E8A-4147-A177-3AD203B41FA5}">
                      <a16:colId xmlns:a16="http://schemas.microsoft.com/office/drawing/2014/main" val="4256069885"/>
                    </a:ext>
                  </a:extLst>
                </a:gridCol>
                <a:gridCol w="333703">
                  <a:extLst>
                    <a:ext uri="{9D8B030D-6E8A-4147-A177-3AD203B41FA5}">
                      <a16:colId xmlns:a16="http://schemas.microsoft.com/office/drawing/2014/main" val="1244904305"/>
                    </a:ext>
                  </a:extLst>
                </a:gridCol>
                <a:gridCol w="333703">
                  <a:extLst>
                    <a:ext uri="{9D8B030D-6E8A-4147-A177-3AD203B41FA5}">
                      <a16:colId xmlns:a16="http://schemas.microsoft.com/office/drawing/2014/main" val="2323849560"/>
                    </a:ext>
                  </a:extLst>
                </a:gridCol>
                <a:gridCol w="333703">
                  <a:extLst>
                    <a:ext uri="{9D8B030D-6E8A-4147-A177-3AD203B41FA5}">
                      <a16:colId xmlns:a16="http://schemas.microsoft.com/office/drawing/2014/main" val="4224657343"/>
                    </a:ext>
                  </a:extLst>
                </a:gridCol>
                <a:gridCol w="333703">
                  <a:extLst>
                    <a:ext uri="{9D8B030D-6E8A-4147-A177-3AD203B41FA5}">
                      <a16:colId xmlns:a16="http://schemas.microsoft.com/office/drawing/2014/main" val="1015120651"/>
                    </a:ext>
                  </a:extLst>
                </a:gridCol>
                <a:gridCol w="333703">
                  <a:extLst>
                    <a:ext uri="{9D8B030D-6E8A-4147-A177-3AD203B41FA5}">
                      <a16:colId xmlns:a16="http://schemas.microsoft.com/office/drawing/2014/main" val="1880679686"/>
                    </a:ext>
                  </a:extLst>
                </a:gridCol>
                <a:gridCol w="333703">
                  <a:extLst>
                    <a:ext uri="{9D8B030D-6E8A-4147-A177-3AD203B41FA5}">
                      <a16:colId xmlns:a16="http://schemas.microsoft.com/office/drawing/2014/main" val="1794147241"/>
                    </a:ext>
                  </a:extLst>
                </a:gridCol>
                <a:gridCol w="333703">
                  <a:extLst>
                    <a:ext uri="{9D8B030D-6E8A-4147-A177-3AD203B41FA5}">
                      <a16:colId xmlns:a16="http://schemas.microsoft.com/office/drawing/2014/main" val="3465213940"/>
                    </a:ext>
                  </a:extLst>
                </a:gridCol>
                <a:gridCol w="333703">
                  <a:extLst>
                    <a:ext uri="{9D8B030D-6E8A-4147-A177-3AD203B41FA5}">
                      <a16:colId xmlns:a16="http://schemas.microsoft.com/office/drawing/2014/main" val="1823554993"/>
                    </a:ext>
                  </a:extLst>
                </a:gridCol>
              </a:tblGrid>
              <a:tr h="146201">
                <a:tc>
                  <a:txBody>
                    <a:bodyPr/>
                    <a:lstStyle/>
                    <a:p>
                      <a:pPr algn="l" fontAlgn="b"/>
                      <a:r>
                        <a:rPr lang="en-GB" sz="500" b="0" i="0" u="none" strike="noStrike">
                          <a:solidFill>
                            <a:srgbClr val="000000"/>
                          </a:solidFill>
                          <a:effectLst/>
                          <a:latin typeface="Calibri" panose="020F0502020204030204" pitchFamily="34" charset="0"/>
                        </a:rPr>
                        <a:t> </a:t>
                      </a:r>
                    </a:p>
                  </a:txBody>
                  <a:tcPr marL="4242" marR="4242" marT="4242" marB="0" anchor="b">
                    <a:lnL>
                      <a:noFill/>
                    </a:lnL>
                    <a:lnR>
                      <a:noFill/>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GB" sz="500" b="0" i="0" u="none" strike="noStrike">
                          <a:solidFill>
                            <a:srgbClr val="000000"/>
                          </a:solidFill>
                          <a:effectLst/>
                          <a:latin typeface="Calibri" panose="020F0502020204030204" pitchFamily="34" charset="0"/>
                        </a:rPr>
                        <a:t> </a:t>
                      </a:r>
                    </a:p>
                  </a:txBody>
                  <a:tcPr marL="4242" marR="4242" marT="4242" marB="0" anchor="b">
                    <a:lnL>
                      <a:noFill/>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ctr" fontAlgn="ctr"/>
                      <a:r>
                        <a:rPr lang="en-GB" sz="600" b="1" i="0" u="none" strike="noStrike">
                          <a:solidFill>
                            <a:srgbClr val="FFFFFF"/>
                          </a:solidFill>
                          <a:effectLst/>
                          <a:latin typeface="BrownTT" panose="020B0504020101010102" pitchFamily="34" charset="0"/>
                        </a:rPr>
                        <a:t>Level 0</a:t>
                      </a:r>
                    </a:p>
                  </a:txBody>
                  <a:tcPr marL="4242" marR="4242" marT="42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86A9F9"/>
                    </a:solidFill>
                  </a:tcPr>
                </a:tc>
                <a:tc gridSpan="2">
                  <a:txBody>
                    <a:bodyPr/>
                    <a:lstStyle/>
                    <a:p>
                      <a:pPr algn="ctr" fontAlgn="ctr"/>
                      <a:r>
                        <a:rPr lang="en-GB" sz="600" b="1" i="0" u="none" strike="noStrike">
                          <a:solidFill>
                            <a:srgbClr val="FFFFFF"/>
                          </a:solidFill>
                          <a:effectLst/>
                          <a:latin typeface="BrownTT" panose="020B0504020101010102" pitchFamily="34" charset="0"/>
                        </a:rPr>
                        <a:t>Level 1</a:t>
                      </a:r>
                    </a:p>
                  </a:txBody>
                  <a:tcPr marL="4242" marR="4242" marT="42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587F7"/>
                    </a:solidFill>
                  </a:tcPr>
                </a:tc>
                <a:tc hMerge="1">
                  <a:txBody>
                    <a:bodyPr/>
                    <a:lstStyle/>
                    <a:p>
                      <a:endParaRPr lang="en-GB"/>
                    </a:p>
                  </a:txBody>
                  <a:tcPr/>
                </a:tc>
                <a:tc gridSpan="2">
                  <a:txBody>
                    <a:bodyPr/>
                    <a:lstStyle/>
                    <a:p>
                      <a:pPr algn="ctr" fontAlgn="ctr"/>
                      <a:r>
                        <a:rPr lang="en-GB" sz="600" b="1" i="0" u="none" strike="noStrike">
                          <a:solidFill>
                            <a:srgbClr val="FFFFFF"/>
                          </a:solidFill>
                          <a:effectLst/>
                          <a:latin typeface="BrownTT" panose="020B0504020101010102" pitchFamily="34" charset="0"/>
                        </a:rPr>
                        <a:t>Level 2</a:t>
                      </a:r>
                    </a:p>
                  </a:txBody>
                  <a:tcPr marL="4242" marR="4242" marT="42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2465F5"/>
                    </a:solidFill>
                  </a:tcPr>
                </a:tc>
                <a:tc hMerge="1">
                  <a:txBody>
                    <a:bodyPr/>
                    <a:lstStyle/>
                    <a:p>
                      <a:endParaRPr lang="en-GB"/>
                    </a:p>
                  </a:txBody>
                  <a:tcPr/>
                </a:tc>
                <a:tc gridSpan="7">
                  <a:txBody>
                    <a:bodyPr/>
                    <a:lstStyle/>
                    <a:p>
                      <a:pPr algn="ctr" fontAlgn="ctr"/>
                      <a:r>
                        <a:rPr lang="en-GB" sz="600" b="1" i="0" u="none" strike="noStrike">
                          <a:solidFill>
                            <a:srgbClr val="FFFFFF"/>
                          </a:solidFill>
                          <a:effectLst/>
                          <a:latin typeface="BrownTT" panose="020B0504020101010102" pitchFamily="34" charset="0"/>
                        </a:rPr>
                        <a:t>Level 3</a:t>
                      </a:r>
                    </a:p>
                  </a:txBody>
                  <a:tcPr marL="4242" marR="4242" marT="42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A4BDC"/>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gridSpan="6">
                  <a:txBody>
                    <a:bodyPr/>
                    <a:lstStyle/>
                    <a:p>
                      <a:pPr algn="ctr" fontAlgn="ctr"/>
                      <a:r>
                        <a:rPr lang="en-GB" sz="600" b="1" i="0" u="none" strike="noStrike">
                          <a:solidFill>
                            <a:srgbClr val="FFFFFF"/>
                          </a:solidFill>
                          <a:effectLst/>
                          <a:latin typeface="BrownTT" panose="020B0504020101010102" pitchFamily="34" charset="0"/>
                        </a:rPr>
                        <a:t>Level 4</a:t>
                      </a:r>
                    </a:p>
                  </a:txBody>
                  <a:tcPr marL="4242" marR="4242" marT="42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083AAB"/>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tc gridSpan="5">
                  <a:txBody>
                    <a:bodyPr/>
                    <a:lstStyle/>
                    <a:p>
                      <a:pPr algn="ctr" fontAlgn="ctr"/>
                      <a:r>
                        <a:rPr lang="en-GB" sz="600" b="1" i="0" u="none" strike="noStrike">
                          <a:solidFill>
                            <a:srgbClr val="FFFFFF"/>
                          </a:solidFill>
                          <a:effectLst/>
                          <a:latin typeface="BrownTT" panose="020B0504020101010102" pitchFamily="34" charset="0"/>
                        </a:rPr>
                        <a:t>Level 5 [BETA]</a:t>
                      </a:r>
                    </a:p>
                  </a:txBody>
                  <a:tcPr marL="4242" marR="4242" marT="4242" marB="0"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9747FF"/>
                    </a:solidFill>
                  </a:tcPr>
                </a:tc>
                <a:tc hMerge="1">
                  <a:txBody>
                    <a:bodyPr/>
                    <a:lstStyle/>
                    <a:p>
                      <a:endParaRPr lang="en-GB"/>
                    </a:p>
                  </a:txBody>
                  <a:tcPr/>
                </a:tc>
                <a:tc hMerge="1">
                  <a:txBody>
                    <a:bodyPr/>
                    <a:lstStyle/>
                    <a:p>
                      <a:endParaRPr lang="en-GB"/>
                    </a:p>
                  </a:txBody>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626547875"/>
                  </a:ext>
                </a:extLst>
              </a:tr>
              <a:tr h="1337703">
                <a:tc>
                  <a:txBody>
                    <a:bodyPr/>
                    <a:lstStyle/>
                    <a:p>
                      <a:pPr algn="ctr" fontAlgn="ctr"/>
                      <a:r>
                        <a:rPr lang="en-GB" sz="600" b="1" i="0" u="none" strike="noStrike">
                          <a:solidFill>
                            <a:srgbClr val="FFFFFF"/>
                          </a:solidFill>
                          <a:effectLst/>
                          <a:latin typeface="BrownTT" panose="020B0504020101010102" pitchFamily="34" charset="0"/>
                        </a:rPr>
                        <a:t>Sector</a:t>
                      </a:r>
                    </a:p>
                  </a:txBody>
                  <a:tcPr marL="4242" marR="4242" marT="4242" marB="0" anchor="ctr">
                    <a:lnL>
                      <a:noFill/>
                    </a:lnL>
                    <a:lnR>
                      <a:noFill/>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GB" sz="600" b="1" i="0" u="none" strike="noStrike">
                          <a:solidFill>
                            <a:srgbClr val="FFFFFF"/>
                          </a:solidFill>
                          <a:effectLst/>
                          <a:latin typeface="BrownTT" panose="020B0504020101010102" pitchFamily="34" charset="0"/>
                        </a:rPr>
                        <a:t>Mean Level</a:t>
                      </a:r>
                    </a:p>
                  </a:txBody>
                  <a:tcPr marL="4242" marR="4242" marT="4242" marB="0" anchor="ctr">
                    <a:lnL>
                      <a:noFill/>
                    </a:lnL>
                    <a:lnR w="6350" cap="flat" cmpd="sng" algn="ctr">
                      <a:solidFill>
                        <a:srgbClr val="000000"/>
                      </a:solidFill>
                      <a:prstDash val="solid"/>
                      <a:round/>
                      <a:headEnd type="none" w="med" len="med"/>
                      <a:tailEnd type="none" w="med" len="med"/>
                    </a:lnR>
                    <a:lnT>
                      <a:noFill/>
                    </a:lnT>
                    <a:lnB w="6350" cap="flat" cmpd="sng" algn="ctr">
                      <a:solidFill>
                        <a:srgbClr val="000000"/>
                      </a:solidFill>
                      <a:prstDash val="solid"/>
                      <a:round/>
                      <a:headEnd type="none" w="med" len="med"/>
                      <a:tailEnd type="none" w="med" len="med"/>
                    </a:lnB>
                    <a:solidFill>
                      <a:srgbClr val="808080"/>
                    </a:solidFill>
                  </a:tcPr>
                </a:tc>
                <a:tc>
                  <a:txBody>
                    <a:bodyPr/>
                    <a:lstStyle/>
                    <a:p>
                      <a:pPr algn="l" fontAlgn="b"/>
                      <a:r>
                        <a:rPr lang="en-GB" sz="500" b="0" i="0" u="none" strike="noStrike" dirty="0">
                          <a:solidFill>
                            <a:srgbClr val="000000"/>
                          </a:solidFill>
                          <a:effectLst/>
                          <a:latin typeface="BrownTT" panose="020B0504020101010102" pitchFamily="34" charset="0"/>
                        </a:rPr>
                        <a:t>L0|1. </a:t>
                      </a:r>
                      <a:r>
                        <a:rPr lang="en-GB" sz="500" b="0" i="0" u="none" strike="noStrike" dirty="0" err="1">
                          <a:solidFill>
                            <a:srgbClr val="000000"/>
                          </a:solidFill>
                          <a:effectLst/>
                          <a:latin typeface="BrownTT" panose="020B0504020101010102" pitchFamily="34" charset="0"/>
                        </a:rPr>
                        <a:t>Acknowl</a:t>
                      </a:r>
                      <a:r>
                        <a:rPr lang="en-GB" sz="500" b="0" i="0" u="none" strike="noStrike" dirty="0">
                          <a:solidFill>
                            <a:srgbClr val="000000"/>
                          </a:solidFill>
                          <a:effectLst/>
                          <a:latin typeface="BrownTT" panose="020B0504020101010102" pitchFamily="34" charset="0"/>
                        </a:rPr>
                        <a:t>-edge?</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dirty="0">
                          <a:solidFill>
                            <a:srgbClr val="000000"/>
                          </a:solidFill>
                          <a:effectLst/>
                          <a:latin typeface="BrownTT" panose="020B0504020101010102" pitchFamily="34" charset="0"/>
                        </a:rPr>
                        <a:t>L1|2. </a:t>
                      </a:r>
                      <a:r>
                        <a:rPr lang="en-US" sz="500" b="0" i="0" u="none" strike="noStrike" dirty="0" err="1">
                          <a:solidFill>
                            <a:srgbClr val="000000"/>
                          </a:solidFill>
                          <a:effectLst/>
                          <a:latin typeface="BrownTT" panose="020B0504020101010102" pitchFamily="34" charset="0"/>
                        </a:rPr>
                        <a:t>Recog</a:t>
                      </a:r>
                      <a:r>
                        <a:rPr lang="en-US" sz="500" b="0" i="0" u="none" strike="noStrike" dirty="0">
                          <a:solidFill>
                            <a:srgbClr val="000000"/>
                          </a:solidFill>
                          <a:effectLst/>
                          <a:latin typeface="BrownTT" panose="020B0504020101010102" pitchFamily="34" charset="0"/>
                        </a:rPr>
                        <a:t>-nises as risk/</a:t>
                      </a:r>
                      <a:r>
                        <a:rPr lang="en-US" sz="500" b="0" i="0" u="none" strike="noStrike" dirty="0" err="1">
                          <a:solidFill>
                            <a:srgbClr val="000000"/>
                          </a:solidFill>
                          <a:effectLst/>
                          <a:latin typeface="BrownTT" panose="020B0504020101010102" pitchFamily="34" charset="0"/>
                        </a:rPr>
                        <a:t>opp-ortunity</a:t>
                      </a:r>
                      <a:r>
                        <a:rPr lang="en-US" sz="500" b="0" i="0" u="none" strike="noStrike" dirty="0">
                          <a:solidFill>
                            <a:srgbClr val="000000"/>
                          </a:solidFill>
                          <a:effectLst/>
                          <a:latin typeface="BrownTT" panose="020B0504020101010102" pitchFamily="34" charset="0"/>
                        </a:rPr>
                        <a:t>?</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dirty="0">
                          <a:solidFill>
                            <a:srgbClr val="000000"/>
                          </a:solidFill>
                          <a:effectLst/>
                          <a:latin typeface="BrownTT" panose="020B0504020101010102" pitchFamily="34" charset="0"/>
                        </a:rPr>
                        <a:t>L1|3. Policy commit-</a:t>
                      </a:r>
                      <a:r>
                        <a:rPr lang="en-US" sz="500" b="0" i="0" u="none" strike="noStrike" dirty="0" err="1">
                          <a:solidFill>
                            <a:srgbClr val="000000"/>
                          </a:solidFill>
                          <a:effectLst/>
                          <a:latin typeface="BrownTT" panose="020B0504020101010102" pitchFamily="34" charset="0"/>
                        </a:rPr>
                        <a:t>ment</a:t>
                      </a:r>
                      <a:r>
                        <a:rPr lang="en-US" sz="500" b="0" i="0" u="none" strike="noStrike" dirty="0">
                          <a:solidFill>
                            <a:srgbClr val="000000"/>
                          </a:solidFill>
                          <a:effectLst/>
                          <a:latin typeface="BrownTT" panose="020B0504020101010102" pitchFamily="34" charset="0"/>
                        </a:rPr>
                        <a:t> to act?</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500" b="0" i="0" u="none" strike="noStrike" dirty="0">
                          <a:solidFill>
                            <a:srgbClr val="000000"/>
                          </a:solidFill>
                          <a:effectLst/>
                          <a:latin typeface="BrownTT" panose="020B0504020101010102" pitchFamily="34" charset="0"/>
                        </a:rPr>
                        <a:t>L2|4. Emissions targets?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a:solidFill>
                            <a:srgbClr val="000000"/>
                          </a:solidFill>
                          <a:effectLst/>
                          <a:latin typeface="BrownTT" panose="020B0504020101010102" pitchFamily="34" charset="0"/>
                        </a:rPr>
                        <a:t>L2|5. Disclosed Scope 1&amp;2 emissions?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500" b="0" i="0" u="none" strike="noStrike" dirty="0">
                          <a:solidFill>
                            <a:srgbClr val="000000"/>
                          </a:solidFill>
                          <a:effectLst/>
                          <a:latin typeface="BrownTT" panose="020B0504020101010102" pitchFamily="34" charset="0"/>
                        </a:rPr>
                        <a:t>L3|6. Board </a:t>
                      </a:r>
                      <a:r>
                        <a:rPr lang="en-GB" sz="500" b="0" i="0" u="none" strike="noStrike" dirty="0" err="1">
                          <a:solidFill>
                            <a:srgbClr val="000000"/>
                          </a:solidFill>
                          <a:effectLst/>
                          <a:latin typeface="BrownTT" panose="020B0504020101010102" pitchFamily="34" charset="0"/>
                        </a:rPr>
                        <a:t>respons-ibility</a:t>
                      </a:r>
                      <a:r>
                        <a:rPr lang="en-GB" sz="500" b="0" i="0" u="none" strike="noStrike" dirty="0">
                          <a:solidFill>
                            <a:srgbClr val="000000"/>
                          </a:solidFill>
                          <a:effectLst/>
                          <a:latin typeface="BrownTT" panose="020B0504020101010102" pitchFamily="34" charset="0"/>
                        </a:rPr>
                        <a:t>?</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500" b="0" i="0" u="none" strike="noStrike" dirty="0">
                          <a:solidFill>
                            <a:srgbClr val="000000"/>
                          </a:solidFill>
                          <a:effectLst/>
                          <a:latin typeface="BrownTT" panose="020B0504020101010102" pitchFamily="34" charset="0"/>
                        </a:rPr>
                        <a:t>L3|7. </a:t>
                      </a:r>
                      <a:r>
                        <a:rPr lang="en-GB" sz="500" b="0" i="0" u="none" strike="noStrike" dirty="0" err="1">
                          <a:solidFill>
                            <a:srgbClr val="000000"/>
                          </a:solidFill>
                          <a:effectLst/>
                          <a:latin typeface="BrownTT" panose="020B0504020101010102" pitchFamily="34" charset="0"/>
                        </a:rPr>
                        <a:t>Quantitat-ive</a:t>
                      </a:r>
                      <a:r>
                        <a:rPr lang="en-GB" sz="500" b="0" i="0" u="none" strike="noStrike" dirty="0">
                          <a:solidFill>
                            <a:srgbClr val="000000"/>
                          </a:solidFill>
                          <a:effectLst/>
                          <a:latin typeface="BrownTT" panose="020B0504020101010102" pitchFamily="34" charset="0"/>
                        </a:rPr>
                        <a:t> emissions targets?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a:solidFill>
                            <a:srgbClr val="000000"/>
                          </a:solidFill>
                          <a:effectLst/>
                          <a:latin typeface="BrownTT" panose="020B0504020101010102" pitchFamily="34" charset="0"/>
                        </a:rPr>
                        <a:t>L3|8. Disclosed any Scope 3 emissions?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dirty="0">
                          <a:solidFill>
                            <a:srgbClr val="000000"/>
                          </a:solidFill>
                          <a:effectLst/>
                          <a:latin typeface="BrownTT" panose="020B0504020101010102" pitchFamily="34" charset="0"/>
                        </a:rPr>
                        <a:t>L3|9. Had operation-al emissions verified?</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a:solidFill>
                            <a:srgbClr val="000000"/>
                          </a:solidFill>
                          <a:effectLst/>
                          <a:latin typeface="BrownTT" panose="020B0504020101010102" pitchFamily="34" charset="0"/>
                        </a:rPr>
                        <a:t>L3|10. Support domestic and intl. mitigation?</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a:solidFill>
                            <a:srgbClr val="000000"/>
                          </a:solidFill>
                          <a:effectLst/>
                          <a:latin typeface="BrownTT" panose="020B0504020101010102" pitchFamily="34" charset="0"/>
                        </a:rPr>
                        <a:t>L3|11. Process to manage climate risks?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a:solidFill>
                            <a:srgbClr val="000000"/>
                          </a:solidFill>
                          <a:effectLst/>
                          <a:latin typeface="BrownTT" panose="020B0504020101010102" pitchFamily="34" charset="0"/>
                        </a:rPr>
                        <a:t>L3|12. disclosure of materially important Scope 3 emissions?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500" b="0" i="0" u="none" strike="noStrike">
                          <a:solidFill>
                            <a:srgbClr val="000000"/>
                          </a:solidFill>
                          <a:effectLst/>
                          <a:latin typeface="BrownTT" panose="020B0504020101010102" pitchFamily="34" charset="0"/>
                        </a:rPr>
                        <a:t>L4|13. Long-term emissions targets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dirty="0">
                          <a:solidFill>
                            <a:srgbClr val="000000"/>
                          </a:solidFill>
                          <a:effectLst/>
                          <a:latin typeface="BrownTT" panose="020B0504020101010102" pitchFamily="34" charset="0"/>
                        </a:rPr>
                        <a:t>L4|14. </a:t>
                      </a:r>
                      <a:r>
                        <a:rPr lang="en-US" sz="500" b="0" i="0" u="none" strike="noStrike" dirty="0" err="1">
                          <a:solidFill>
                            <a:srgbClr val="000000"/>
                          </a:solidFill>
                          <a:effectLst/>
                          <a:latin typeface="BrownTT" panose="020B0504020101010102" pitchFamily="34" charset="0"/>
                        </a:rPr>
                        <a:t>Incorpor-ated</a:t>
                      </a:r>
                      <a:r>
                        <a:rPr lang="en-US" sz="500" b="0" i="0" u="none" strike="noStrike" dirty="0">
                          <a:solidFill>
                            <a:srgbClr val="000000"/>
                          </a:solidFill>
                          <a:effectLst/>
                          <a:latin typeface="BrownTT" panose="020B0504020101010102" pitchFamily="34" charset="0"/>
                        </a:rPr>
                        <a:t> climate change into exec. rem.?</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GB" sz="500" b="0" i="0" u="none" strike="noStrike" dirty="0">
                          <a:solidFill>
                            <a:srgbClr val="000000"/>
                          </a:solidFill>
                          <a:effectLst/>
                          <a:latin typeface="BrownTT" panose="020B0504020101010102" pitchFamily="34" charset="0"/>
                        </a:rPr>
                        <a:t>L4|15. Climate risks/</a:t>
                      </a:r>
                      <a:r>
                        <a:rPr lang="en-GB" sz="500" b="0" i="0" u="none" strike="noStrike" dirty="0" err="1">
                          <a:solidFill>
                            <a:srgbClr val="000000"/>
                          </a:solidFill>
                          <a:effectLst/>
                          <a:latin typeface="BrownTT" panose="020B0504020101010102" pitchFamily="34" charset="0"/>
                        </a:rPr>
                        <a:t>opp-ortunities</a:t>
                      </a:r>
                      <a:r>
                        <a:rPr lang="en-GB" sz="500" b="0" i="0" u="none" strike="noStrike" dirty="0">
                          <a:solidFill>
                            <a:srgbClr val="000000"/>
                          </a:solidFill>
                          <a:effectLst/>
                          <a:latin typeface="BrownTT" panose="020B0504020101010102" pitchFamily="34" charset="0"/>
                        </a:rPr>
                        <a:t> in strategy?</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a:solidFill>
                            <a:srgbClr val="000000"/>
                          </a:solidFill>
                          <a:effectLst/>
                          <a:latin typeface="BrownTT" panose="020B0504020101010102" pitchFamily="34" charset="0"/>
                        </a:rPr>
                        <a:t>L4|16. Undertakes climate scenario planning?</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a:solidFill>
                            <a:srgbClr val="000000"/>
                          </a:solidFill>
                          <a:effectLst/>
                          <a:latin typeface="BrownTT" panose="020B0504020101010102" pitchFamily="34" charset="0"/>
                        </a:rPr>
                        <a:t>L4|17. Discloses an internal price of carbon?</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a:solidFill>
                            <a:srgbClr val="000000"/>
                          </a:solidFill>
                          <a:effectLst/>
                          <a:latin typeface="BrownTT" panose="020B0504020101010102" pitchFamily="34" charset="0"/>
                        </a:rPr>
                        <a:t>L4|18. Discloses the actions to meet emissions-reduction targets?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a:solidFill>
                            <a:srgbClr val="000000"/>
                          </a:solidFill>
                          <a:effectLst/>
                          <a:latin typeface="BrownTT" panose="020B0504020101010102" pitchFamily="34" charset="0"/>
                        </a:rPr>
                        <a:t>L5|19. Quantifies the key elements of emissions reduction strategy?</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dirty="0">
                          <a:solidFill>
                            <a:srgbClr val="000000"/>
                          </a:solidFill>
                          <a:effectLst/>
                          <a:latin typeface="BrownTT" panose="020B0504020101010102" pitchFamily="34" charset="0"/>
                        </a:rPr>
                        <a:t>L5|20. Clarifies the role that will be played by offsets and/or negative emissions technol-</a:t>
                      </a:r>
                      <a:r>
                        <a:rPr lang="en-US" sz="500" b="0" i="0" u="none" strike="noStrike" dirty="0" err="1">
                          <a:solidFill>
                            <a:srgbClr val="000000"/>
                          </a:solidFill>
                          <a:effectLst/>
                          <a:latin typeface="BrownTT" panose="020B0504020101010102" pitchFamily="34" charset="0"/>
                        </a:rPr>
                        <a:t>ogies</a:t>
                      </a:r>
                      <a:r>
                        <a:rPr lang="en-US" sz="500" b="0" i="0" u="none" strike="noStrike" dirty="0">
                          <a:solidFill>
                            <a:srgbClr val="000000"/>
                          </a:solidFill>
                          <a:effectLst/>
                          <a:latin typeface="BrownTT" panose="020B0504020101010102" pitchFamily="34" charset="0"/>
                        </a:rPr>
                        <a:t>?</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dirty="0">
                          <a:solidFill>
                            <a:srgbClr val="000000"/>
                          </a:solidFill>
                          <a:effectLst/>
                          <a:latin typeface="BrownTT" panose="020B0504020101010102" pitchFamily="34" charset="0"/>
                        </a:rPr>
                        <a:t>L5|21. Commits to phasing out capital expend-</a:t>
                      </a:r>
                      <a:r>
                        <a:rPr lang="en-US" sz="500" b="0" i="0" u="none" strike="noStrike" dirty="0" err="1">
                          <a:solidFill>
                            <a:srgbClr val="000000"/>
                          </a:solidFill>
                          <a:effectLst/>
                          <a:latin typeface="BrownTT" panose="020B0504020101010102" pitchFamily="34" charset="0"/>
                        </a:rPr>
                        <a:t>iture</a:t>
                      </a:r>
                      <a:r>
                        <a:rPr lang="en-US" sz="500" b="0" i="0" u="none" strike="noStrike" dirty="0">
                          <a:solidFill>
                            <a:srgbClr val="000000"/>
                          </a:solidFill>
                          <a:effectLst/>
                          <a:latin typeface="BrownTT" panose="020B0504020101010102" pitchFamily="34" charset="0"/>
                        </a:rPr>
                        <a:t> in carbon intensive assets or products?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dirty="0">
                          <a:solidFill>
                            <a:srgbClr val="000000"/>
                          </a:solidFill>
                          <a:effectLst/>
                          <a:latin typeface="BrownTT" panose="020B0504020101010102" pitchFamily="34" charset="0"/>
                        </a:rPr>
                        <a:t>L5|22. Aligns future capital expend-</a:t>
                      </a:r>
                      <a:r>
                        <a:rPr lang="en-US" sz="500" b="0" i="0" u="none" strike="noStrike" dirty="0" err="1">
                          <a:solidFill>
                            <a:srgbClr val="000000"/>
                          </a:solidFill>
                          <a:effectLst/>
                          <a:latin typeface="BrownTT" panose="020B0504020101010102" pitchFamily="34" charset="0"/>
                        </a:rPr>
                        <a:t>itures</a:t>
                      </a:r>
                      <a:r>
                        <a:rPr lang="en-US" sz="500" b="0" i="0" u="none" strike="noStrike" dirty="0">
                          <a:solidFill>
                            <a:srgbClr val="000000"/>
                          </a:solidFill>
                          <a:effectLst/>
                          <a:latin typeface="BrownTT" panose="020B0504020101010102" pitchFamily="34" charset="0"/>
                        </a:rPr>
                        <a:t> with long-term </a:t>
                      </a:r>
                      <a:r>
                        <a:rPr lang="en-US" sz="500" b="0" i="0" u="none" strike="noStrike" dirty="0" err="1">
                          <a:solidFill>
                            <a:srgbClr val="000000"/>
                          </a:solidFill>
                          <a:effectLst/>
                          <a:latin typeface="BrownTT" panose="020B0504020101010102" pitchFamily="34" charset="0"/>
                        </a:rPr>
                        <a:t>decarbonisation</a:t>
                      </a:r>
                      <a:r>
                        <a:rPr lang="en-US" sz="500" b="0" i="0" u="none" strike="noStrike" dirty="0">
                          <a:solidFill>
                            <a:srgbClr val="000000"/>
                          </a:solidFill>
                          <a:effectLst/>
                          <a:latin typeface="BrownTT" panose="020B0504020101010102" pitchFamily="34" charset="0"/>
                        </a:rPr>
                        <a:t> goals?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500" b="0" i="0" u="none" strike="noStrike" dirty="0">
                          <a:solidFill>
                            <a:srgbClr val="000000"/>
                          </a:solidFill>
                          <a:effectLst/>
                          <a:latin typeface="BrownTT" panose="020B0504020101010102" pitchFamily="34" charset="0"/>
                        </a:rPr>
                        <a:t>L5|23. Ensures consist-</a:t>
                      </a:r>
                      <a:r>
                        <a:rPr lang="en-US" sz="500" b="0" i="0" u="none" strike="noStrike" dirty="0" err="1">
                          <a:solidFill>
                            <a:srgbClr val="000000"/>
                          </a:solidFill>
                          <a:effectLst/>
                          <a:latin typeface="BrownTT" panose="020B0504020101010102" pitchFamily="34" charset="0"/>
                        </a:rPr>
                        <a:t>ency</a:t>
                      </a:r>
                      <a:r>
                        <a:rPr lang="en-US" sz="500" b="0" i="0" u="none" strike="noStrike" dirty="0">
                          <a:solidFill>
                            <a:srgbClr val="000000"/>
                          </a:solidFill>
                          <a:effectLst/>
                          <a:latin typeface="BrownTT" panose="020B0504020101010102" pitchFamily="34" charset="0"/>
                        </a:rPr>
                        <a:t> between climate change policy and the trade </a:t>
                      </a:r>
                      <a:r>
                        <a:rPr lang="en-US" sz="500" b="0" i="0" u="none" strike="noStrike" dirty="0" err="1">
                          <a:solidFill>
                            <a:srgbClr val="000000"/>
                          </a:solidFill>
                          <a:effectLst/>
                          <a:latin typeface="BrownTT" panose="020B0504020101010102" pitchFamily="34" charset="0"/>
                        </a:rPr>
                        <a:t>associat</a:t>
                      </a:r>
                      <a:r>
                        <a:rPr lang="en-US" sz="500" b="0" i="0" u="none" strike="noStrike">
                          <a:solidFill>
                            <a:srgbClr val="000000"/>
                          </a:solidFill>
                          <a:effectLst/>
                          <a:latin typeface="BrownTT" panose="020B0504020101010102" pitchFamily="34" charset="0"/>
                        </a:rPr>
                        <a:t>-ions </a:t>
                      </a:r>
                      <a:r>
                        <a:rPr lang="en-US" sz="500" b="0" i="0" u="none" strike="noStrike" dirty="0">
                          <a:solidFill>
                            <a:srgbClr val="000000"/>
                          </a:solidFill>
                          <a:effectLst/>
                          <a:latin typeface="BrownTT" panose="020B0504020101010102" pitchFamily="34" charset="0"/>
                        </a:rPr>
                        <a:t>of which it is a member​?</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871212"/>
                  </a:ext>
                </a:extLst>
              </a:tr>
              <a:tr h="116961">
                <a:tc>
                  <a:txBody>
                    <a:bodyPr/>
                    <a:lstStyle/>
                    <a:p>
                      <a:pPr algn="l" fontAlgn="b"/>
                      <a:r>
                        <a:rPr lang="en-GB" sz="500" b="0" i="0" u="none" strike="noStrike">
                          <a:solidFill>
                            <a:srgbClr val="000000"/>
                          </a:solidFill>
                          <a:effectLst/>
                          <a:latin typeface="BrownTT" panose="020B0504020101010102" pitchFamily="34" charset="0"/>
                        </a:rPr>
                        <a:t>Other Industrials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3.5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8FC9"/>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8FC9"/>
                    </a:solidFill>
                  </a:tcPr>
                </a:tc>
                <a:tc>
                  <a:txBody>
                    <a:bodyPr/>
                    <a:lstStyle/>
                    <a:p>
                      <a:pPr algn="ctr" fontAlgn="ctr"/>
                      <a:r>
                        <a:rPr lang="en-GB" sz="500" b="0" i="0" u="none" strike="noStrike">
                          <a:solidFill>
                            <a:srgbClr val="000000"/>
                          </a:solidFill>
                          <a:effectLst/>
                          <a:latin typeface="BrownTT" panose="020B0504020101010102" pitchFamily="34" charset="0"/>
                        </a:rPr>
                        <a:t>98%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8FC9"/>
                    </a:solidFill>
                  </a:tcPr>
                </a:tc>
                <a:tc>
                  <a:txBody>
                    <a:bodyPr/>
                    <a:lstStyle/>
                    <a:p>
                      <a:pPr algn="ctr" fontAlgn="ctr"/>
                      <a:r>
                        <a:rPr lang="en-GB" sz="500" b="0" i="0" u="none" strike="noStrike">
                          <a:solidFill>
                            <a:srgbClr val="000000"/>
                          </a:solidFill>
                          <a:effectLst/>
                          <a:latin typeface="BrownTT" panose="020B0504020101010102" pitchFamily="34" charset="0"/>
                        </a:rPr>
                        <a:t>91%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A1D2"/>
                    </a:solidFill>
                  </a:tcPr>
                </a:tc>
                <a:tc>
                  <a:txBody>
                    <a:bodyPr/>
                    <a:lstStyle/>
                    <a:p>
                      <a:pPr algn="ctr" fontAlgn="ctr"/>
                      <a:r>
                        <a:rPr lang="en-GB" sz="500" b="0" i="0" u="none" strike="noStrike">
                          <a:solidFill>
                            <a:srgbClr val="000000"/>
                          </a:solidFill>
                          <a:effectLst/>
                          <a:latin typeface="BrownTT" panose="020B0504020101010102" pitchFamily="34" charset="0"/>
                        </a:rPr>
                        <a:t>81%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0BBDF"/>
                    </a:solidFill>
                  </a:tcPr>
                </a:tc>
                <a:tc>
                  <a:txBody>
                    <a:bodyPr/>
                    <a:lstStyle/>
                    <a:p>
                      <a:pPr algn="ctr" fontAlgn="ctr"/>
                      <a:r>
                        <a:rPr lang="en-GB" sz="500" b="0" i="0" u="none" strike="noStrike">
                          <a:solidFill>
                            <a:srgbClr val="000000"/>
                          </a:solidFill>
                          <a:effectLst/>
                          <a:latin typeface="BrownTT" panose="020B0504020101010102" pitchFamily="34" charset="0"/>
                        </a:rPr>
                        <a:t>38%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DCF"/>
                    </a:solidFill>
                  </a:tcPr>
                </a:tc>
                <a:tc>
                  <a:txBody>
                    <a:bodyPr/>
                    <a:lstStyle/>
                    <a:p>
                      <a:pPr algn="ctr" fontAlgn="ctr"/>
                      <a:r>
                        <a:rPr lang="en-GB" sz="500" b="0" i="0" u="none" strike="noStrike">
                          <a:solidFill>
                            <a:srgbClr val="000000"/>
                          </a:solidFill>
                          <a:effectLst/>
                          <a:latin typeface="BrownTT" panose="020B0504020101010102" pitchFamily="34" charset="0"/>
                        </a:rPr>
                        <a:t>95%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98CD"/>
                    </a:solidFill>
                  </a:tcPr>
                </a:tc>
                <a:tc>
                  <a:txBody>
                    <a:bodyPr/>
                    <a:lstStyle/>
                    <a:p>
                      <a:pPr algn="ctr" fontAlgn="ctr"/>
                      <a:r>
                        <a:rPr lang="en-GB" sz="500" b="0" i="0" u="none" strike="noStrike">
                          <a:solidFill>
                            <a:srgbClr val="000000"/>
                          </a:solidFill>
                          <a:effectLst/>
                          <a:latin typeface="BrownTT" panose="020B0504020101010102" pitchFamily="34" charset="0"/>
                        </a:rPr>
                        <a:t>23%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5A8"/>
                    </a:solidFill>
                  </a:tcPr>
                </a:tc>
                <a:tc>
                  <a:txBody>
                    <a:bodyPr/>
                    <a:lstStyle/>
                    <a:p>
                      <a:pPr algn="ctr" fontAlgn="ctr"/>
                      <a:r>
                        <a:rPr lang="en-GB" sz="500" b="0" i="0" u="none" strike="noStrike">
                          <a:solidFill>
                            <a:srgbClr val="000000"/>
                          </a:solidFill>
                          <a:effectLst/>
                          <a:latin typeface="BrownTT" panose="020B0504020101010102" pitchFamily="34" charset="0"/>
                        </a:rPr>
                        <a:t>98%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8FC9"/>
                    </a:solidFill>
                  </a:tcPr>
                </a:tc>
                <a:tc>
                  <a:txBody>
                    <a:bodyPr/>
                    <a:lstStyle/>
                    <a:p>
                      <a:pPr algn="ctr" fontAlgn="ctr"/>
                      <a:r>
                        <a:rPr lang="en-GB" sz="500" b="0" i="0" u="none" strike="noStrike">
                          <a:solidFill>
                            <a:srgbClr val="000000"/>
                          </a:solidFill>
                          <a:effectLst/>
                          <a:latin typeface="BrownTT" panose="020B0504020101010102" pitchFamily="34" charset="0"/>
                        </a:rPr>
                        <a:t>68%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FDDF0"/>
                    </a:solidFill>
                  </a:tcPr>
                </a:tc>
                <a:tc>
                  <a:txBody>
                    <a:bodyPr/>
                    <a:lstStyle/>
                    <a:p>
                      <a:pPr algn="ctr" fontAlgn="ctr"/>
                      <a:r>
                        <a:rPr lang="en-GB" sz="500" b="0" i="0" u="none" strike="noStrike">
                          <a:solidFill>
                            <a:srgbClr val="000000"/>
                          </a:solidFill>
                          <a:effectLst/>
                          <a:latin typeface="BrownTT" panose="020B0504020101010102" pitchFamily="34" charset="0"/>
                        </a:rPr>
                        <a:t>63%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AF6"/>
                    </a:solidFill>
                  </a:tcPr>
                </a:tc>
                <a:tc>
                  <a:txBody>
                    <a:bodyPr/>
                    <a:lstStyle/>
                    <a:p>
                      <a:pPr algn="ctr" fontAlgn="ctr"/>
                      <a:r>
                        <a:rPr lang="en-GB" sz="500" b="0" i="0" u="none" strike="noStrike">
                          <a:solidFill>
                            <a:srgbClr val="000000"/>
                          </a:solidFill>
                          <a:effectLst/>
                          <a:latin typeface="BrownTT" panose="020B0504020101010102" pitchFamily="34" charset="0"/>
                        </a:rPr>
                        <a:t>53%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3F6"/>
                    </a:solidFill>
                  </a:tcPr>
                </a:tc>
                <a:tc>
                  <a:txBody>
                    <a:bodyPr/>
                    <a:lstStyle/>
                    <a:p>
                      <a:pPr algn="ctr" fontAlgn="ctr"/>
                      <a:r>
                        <a:rPr lang="en-GB" sz="500" b="0" i="0" u="none" strike="noStrike">
                          <a:solidFill>
                            <a:srgbClr val="000000"/>
                          </a:solidFill>
                          <a:effectLst/>
                          <a:latin typeface="BrownTT" panose="020B0504020101010102" pitchFamily="34" charset="0"/>
                        </a:rPr>
                        <a:t>45%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FE1"/>
                    </a:solidFill>
                  </a:tcPr>
                </a:tc>
                <a:tc>
                  <a:txBody>
                    <a:bodyPr/>
                    <a:lstStyle/>
                    <a:p>
                      <a:pPr algn="ctr" fontAlgn="ctr"/>
                      <a:r>
                        <a:rPr lang="en-GB" sz="500" b="0" i="0" u="none" strike="noStrike">
                          <a:solidFill>
                            <a:srgbClr val="000000"/>
                          </a:solidFill>
                          <a:effectLst/>
                          <a:latin typeface="BrownTT" panose="020B0504020101010102" pitchFamily="34" charset="0"/>
                        </a:rPr>
                        <a:t>52%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1F4"/>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274"/>
                    </a:solidFill>
                  </a:tcPr>
                </a:tc>
                <a:extLst>
                  <a:ext uri="{0D108BD9-81ED-4DB2-BD59-A6C34878D82A}">
                    <a16:rowId xmlns:a16="http://schemas.microsoft.com/office/drawing/2014/main" val="4152284279"/>
                  </a:ext>
                </a:extLst>
              </a:tr>
              <a:tr h="116961">
                <a:tc>
                  <a:txBody>
                    <a:bodyPr/>
                    <a:lstStyle/>
                    <a:p>
                      <a:pPr algn="l" fontAlgn="b"/>
                      <a:r>
                        <a:rPr lang="en-GB" sz="500" b="0" i="0" u="none" strike="noStrike">
                          <a:solidFill>
                            <a:srgbClr val="000000"/>
                          </a:solidFill>
                          <a:effectLst/>
                          <a:latin typeface="BrownTT" panose="020B0504020101010102" pitchFamily="34" charset="0"/>
                        </a:rPr>
                        <a:t>Electricity Utilities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3.4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C77D"/>
                    </a:solidFill>
                  </a:tcPr>
                </a:tc>
                <a:tc>
                  <a:txBody>
                    <a:bodyPr/>
                    <a:lstStyle/>
                    <a:p>
                      <a:pPr algn="ctr" fontAlgn="ctr"/>
                      <a:r>
                        <a:rPr lang="en-GB" sz="500" b="0" i="0" u="none" strike="noStrike">
                          <a:solidFill>
                            <a:srgbClr val="000000"/>
                          </a:solidFill>
                          <a:effectLst/>
                          <a:latin typeface="BrownTT" panose="020B0504020101010102" pitchFamily="34" charset="0"/>
                        </a:rPr>
                        <a:t>99%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8DC8"/>
                    </a:solidFill>
                  </a:tcPr>
                </a:tc>
                <a:tc>
                  <a:txBody>
                    <a:bodyPr/>
                    <a:lstStyle/>
                    <a:p>
                      <a:pPr algn="ctr" fontAlgn="ctr"/>
                      <a:r>
                        <a:rPr lang="en-GB" sz="500" b="0" i="0" u="none" strike="noStrike">
                          <a:solidFill>
                            <a:srgbClr val="000000"/>
                          </a:solidFill>
                          <a:effectLst/>
                          <a:latin typeface="BrownTT" panose="020B0504020101010102" pitchFamily="34" charset="0"/>
                        </a:rPr>
                        <a:t>95%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C97CD"/>
                    </a:solidFill>
                  </a:tcPr>
                </a:tc>
                <a:tc>
                  <a:txBody>
                    <a:bodyPr/>
                    <a:lstStyle/>
                    <a:p>
                      <a:pPr algn="ctr" fontAlgn="ctr"/>
                      <a:r>
                        <a:rPr lang="en-GB" sz="500" b="0" i="0" u="none" strike="noStrike">
                          <a:solidFill>
                            <a:srgbClr val="000000"/>
                          </a:solidFill>
                          <a:effectLst/>
                          <a:latin typeface="BrownTT" panose="020B0504020101010102" pitchFamily="34" charset="0"/>
                        </a:rPr>
                        <a:t>98%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08FC9"/>
                    </a:solidFill>
                  </a:tcPr>
                </a:tc>
                <a:tc>
                  <a:txBody>
                    <a:bodyPr/>
                    <a:lstStyle/>
                    <a:p>
                      <a:pPr algn="ctr" fontAlgn="ctr"/>
                      <a:r>
                        <a:rPr lang="en-GB" sz="500" b="0" i="0" u="none" strike="noStrike">
                          <a:solidFill>
                            <a:srgbClr val="000000"/>
                          </a:solidFill>
                          <a:effectLst/>
                          <a:latin typeface="BrownTT" panose="020B0504020101010102" pitchFamily="34" charset="0"/>
                        </a:rPr>
                        <a:t>88%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7AAD6"/>
                    </a:solidFill>
                  </a:tcPr>
                </a:tc>
                <a:tc>
                  <a:txBody>
                    <a:bodyPr/>
                    <a:lstStyle/>
                    <a:p>
                      <a:pPr algn="ctr" fontAlgn="ctr"/>
                      <a:r>
                        <a:rPr lang="en-GB" sz="500" b="0" i="0" u="none" strike="noStrike">
                          <a:solidFill>
                            <a:srgbClr val="000000"/>
                          </a:solidFill>
                          <a:effectLst/>
                          <a:latin typeface="BrownTT" panose="020B0504020101010102" pitchFamily="34" charset="0"/>
                        </a:rPr>
                        <a:t>91%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BA1D2"/>
                    </a:solidFill>
                  </a:tcPr>
                </a:tc>
                <a:tc>
                  <a:txBody>
                    <a:bodyPr/>
                    <a:lstStyle/>
                    <a:p>
                      <a:pPr algn="ctr" fontAlgn="ctr"/>
                      <a:r>
                        <a:rPr lang="en-GB" sz="500" b="0" i="0" u="none" strike="noStrike">
                          <a:solidFill>
                            <a:srgbClr val="000000"/>
                          </a:solidFill>
                          <a:effectLst/>
                          <a:latin typeface="BrownTT" panose="020B0504020101010102" pitchFamily="34" charset="0"/>
                        </a:rPr>
                        <a:t>90%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EA3D3"/>
                    </a:solidFill>
                  </a:tcPr>
                </a:tc>
                <a:tc>
                  <a:txBody>
                    <a:bodyPr/>
                    <a:lstStyle/>
                    <a:p>
                      <a:pPr algn="ctr" fontAlgn="ctr"/>
                      <a:r>
                        <a:rPr lang="en-GB" sz="500" b="0" i="0" u="none" strike="noStrike">
                          <a:solidFill>
                            <a:srgbClr val="000000"/>
                          </a:solidFill>
                          <a:effectLst/>
                          <a:latin typeface="BrownTT" panose="020B0504020101010102" pitchFamily="34" charset="0"/>
                        </a:rPr>
                        <a:t>88%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7AAD6"/>
                    </a:solidFill>
                  </a:tcPr>
                </a:tc>
                <a:tc>
                  <a:txBody>
                    <a:bodyPr/>
                    <a:lstStyle/>
                    <a:p>
                      <a:pPr algn="ctr" fontAlgn="ctr"/>
                      <a:r>
                        <a:rPr lang="en-GB" sz="500" b="0" i="0" u="none" strike="noStrike">
                          <a:solidFill>
                            <a:srgbClr val="000000"/>
                          </a:solidFill>
                          <a:effectLst/>
                          <a:latin typeface="BrownTT" panose="020B0504020101010102" pitchFamily="34" charset="0"/>
                        </a:rPr>
                        <a:t>81%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BADE"/>
                    </a:solidFill>
                  </a:tcPr>
                </a:tc>
                <a:tc>
                  <a:txBody>
                    <a:bodyPr/>
                    <a:lstStyle/>
                    <a:p>
                      <a:pPr algn="ctr" fontAlgn="ctr"/>
                      <a:r>
                        <a:rPr lang="en-GB" sz="500" b="0" i="0" u="none" strike="noStrike">
                          <a:solidFill>
                            <a:srgbClr val="000000"/>
                          </a:solidFill>
                          <a:effectLst/>
                          <a:latin typeface="BrownTT" panose="020B0504020101010102" pitchFamily="34" charset="0"/>
                        </a:rPr>
                        <a:t>69%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BD9EE"/>
                    </a:solidFill>
                  </a:tcPr>
                </a:tc>
                <a:tc>
                  <a:txBody>
                    <a:bodyPr/>
                    <a:lstStyle/>
                    <a:p>
                      <a:pPr algn="ctr" fontAlgn="ctr"/>
                      <a:r>
                        <a:rPr lang="en-GB" sz="500" b="0" i="0" u="none" strike="noStrike">
                          <a:solidFill>
                            <a:srgbClr val="000000"/>
                          </a:solidFill>
                          <a:effectLst/>
                          <a:latin typeface="BrownTT" panose="020B0504020101010102" pitchFamily="34" charset="0"/>
                        </a:rPr>
                        <a:t>52%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3F6"/>
                    </a:solidFill>
                  </a:tcPr>
                </a:tc>
                <a:tc>
                  <a:txBody>
                    <a:bodyPr/>
                    <a:lstStyle/>
                    <a:p>
                      <a:pPr algn="ctr" fontAlgn="ctr"/>
                      <a:r>
                        <a:rPr lang="en-GB" sz="500" b="0" i="0" u="none" strike="noStrike">
                          <a:solidFill>
                            <a:srgbClr val="000000"/>
                          </a:solidFill>
                          <a:effectLst/>
                          <a:latin typeface="BrownTT" panose="020B0504020101010102" pitchFamily="34" charset="0"/>
                        </a:rPr>
                        <a:t>90%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A6D4"/>
                    </a:solidFill>
                  </a:tcPr>
                </a:tc>
                <a:tc>
                  <a:txBody>
                    <a:bodyPr/>
                    <a:lstStyle/>
                    <a:p>
                      <a:pPr algn="ctr" fontAlgn="ctr"/>
                      <a:r>
                        <a:rPr lang="en-GB" sz="500" b="0" i="0" u="none" strike="noStrike">
                          <a:solidFill>
                            <a:srgbClr val="000000"/>
                          </a:solidFill>
                          <a:effectLst/>
                          <a:latin typeface="BrownTT" panose="020B0504020101010102" pitchFamily="34" charset="0"/>
                        </a:rPr>
                        <a:t>NA</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GB" sz="500" b="0" i="0" u="none" strike="noStrike">
                          <a:solidFill>
                            <a:srgbClr val="000000"/>
                          </a:solidFill>
                          <a:effectLst/>
                          <a:latin typeface="BrownTT" panose="020B0504020101010102" pitchFamily="34" charset="0"/>
                        </a:rPr>
                        <a:t>85%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0B0D9"/>
                    </a:solidFill>
                  </a:tcPr>
                </a:tc>
                <a:tc>
                  <a:txBody>
                    <a:bodyPr/>
                    <a:lstStyle/>
                    <a:p>
                      <a:pPr algn="ctr" fontAlgn="ctr"/>
                      <a:r>
                        <a:rPr lang="en-GB" sz="500" b="0" i="0" u="none" strike="noStrike">
                          <a:solidFill>
                            <a:srgbClr val="000000"/>
                          </a:solidFill>
                          <a:effectLst/>
                          <a:latin typeface="BrownTT" panose="020B0504020101010102" pitchFamily="34" charset="0"/>
                        </a:rPr>
                        <a:t>62%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5ECF7"/>
                    </a:solidFill>
                  </a:tcPr>
                </a:tc>
                <a:tc>
                  <a:txBody>
                    <a:bodyPr/>
                    <a:lstStyle/>
                    <a:p>
                      <a:pPr algn="ctr" fontAlgn="ctr"/>
                      <a:r>
                        <a:rPr lang="en-GB" sz="500" b="0" i="0" u="none" strike="noStrike">
                          <a:solidFill>
                            <a:srgbClr val="000000"/>
                          </a:solidFill>
                          <a:effectLst/>
                          <a:latin typeface="BrownTT" panose="020B0504020101010102" pitchFamily="34" charset="0"/>
                        </a:rPr>
                        <a:t>57%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7F9FE"/>
                    </a:solidFill>
                  </a:tcPr>
                </a:tc>
                <a:tc>
                  <a:txBody>
                    <a:bodyPr/>
                    <a:lstStyle/>
                    <a:p>
                      <a:pPr algn="ctr" fontAlgn="ctr"/>
                      <a:r>
                        <a:rPr lang="en-GB" sz="500" b="0" i="0" u="none" strike="noStrike">
                          <a:solidFill>
                            <a:srgbClr val="000000"/>
                          </a:solidFill>
                          <a:effectLst/>
                          <a:latin typeface="BrownTT" panose="020B0504020101010102" pitchFamily="34" charset="0"/>
                        </a:rPr>
                        <a:t>63%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AF6"/>
                    </a:solidFill>
                  </a:tcPr>
                </a:tc>
                <a:tc>
                  <a:txBody>
                    <a:bodyPr/>
                    <a:lstStyle/>
                    <a:p>
                      <a:pPr algn="ctr" fontAlgn="ctr"/>
                      <a:r>
                        <a:rPr lang="en-GB" sz="500" b="0" i="0" u="none" strike="noStrike">
                          <a:solidFill>
                            <a:srgbClr val="000000"/>
                          </a:solidFill>
                          <a:effectLst/>
                          <a:latin typeface="BrownTT" panose="020B0504020101010102" pitchFamily="34" charset="0"/>
                        </a:rPr>
                        <a:t>52%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3F6"/>
                    </a:solidFill>
                  </a:tcPr>
                </a:tc>
                <a:tc>
                  <a:txBody>
                    <a:bodyPr/>
                    <a:lstStyle/>
                    <a:p>
                      <a:pPr algn="ctr" fontAlgn="ctr"/>
                      <a:r>
                        <a:rPr lang="en-GB" sz="500" b="0" i="0" u="none" strike="noStrike">
                          <a:solidFill>
                            <a:srgbClr val="000000"/>
                          </a:solidFill>
                          <a:effectLst/>
                          <a:latin typeface="BrownTT" panose="020B0504020101010102" pitchFamily="34" charset="0"/>
                        </a:rPr>
                        <a:t>52%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3F6"/>
                    </a:solidFill>
                  </a:tcPr>
                </a:tc>
                <a:tc>
                  <a:txBody>
                    <a:bodyPr/>
                    <a:lstStyle/>
                    <a:p>
                      <a:pPr algn="ctr" fontAlgn="ctr"/>
                      <a:r>
                        <a:rPr lang="en-GB" sz="500" b="0" i="0" u="none" strike="noStrike">
                          <a:solidFill>
                            <a:srgbClr val="000000"/>
                          </a:solidFill>
                          <a:effectLst/>
                          <a:latin typeface="BrownTT" panose="020B0504020101010102" pitchFamily="34" charset="0"/>
                        </a:rPr>
                        <a:t>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375"/>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tc>
                  <a:txBody>
                    <a:bodyPr/>
                    <a:lstStyle/>
                    <a:p>
                      <a:pPr algn="ctr" fontAlgn="ctr"/>
                      <a:r>
                        <a:rPr lang="en-GB" sz="500" b="0" i="0" u="none" strike="noStrike">
                          <a:solidFill>
                            <a:srgbClr val="000000"/>
                          </a:solidFill>
                          <a:effectLst/>
                          <a:latin typeface="BrownTT" panose="020B0504020101010102" pitchFamily="34" charset="0"/>
                        </a:rPr>
                        <a:t>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C7E"/>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extLst>
                  <a:ext uri="{0D108BD9-81ED-4DB2-BD59-A6C34878D82A}">
                    <a16:rowId xmlns:a16="http://schemas.microsoft.com/office/drawing/2014/main" val="1115612023"/>
                  </a:ext>
                </a:extLst>
              </a:tr>
              <a:tr h="116961">
                <a:tc>
                  <a:txBody>
                    <a:bodyPr/>
                    <a:lstStyle/>
                    <a:p>
                      <a:pPr algn="l" fontAlgn="b"/>
                      <a:r>
                        <a:rPr lang="en-GB" sz="500" b="0" i="0" u="none" strike="noStrike">
                          <a:solidFill>
                            <a:srgbClr val="000000"/>
                          </a:solidFill>
                          <a:effectLst/>
                          <a:latin typeface="BrownTT" panose="020B0504020101010102" pitchFamily="34" charset="0"/>
                        </a:rPr>
                        <a:t>Oil &amp; Gas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3.3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F7F"/>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F8EC8"/>
                    </a:solidFill>
                  </a:tcPr>
                </a:tc>
                <a:tc>
                  <a:txBody>
                    <a:bodyPr/>
                    <a:lstStyle/>
                    <a:p>
                      <a:pPr algn="ctr" fontAlgn="ctr"/>
                      <a:r>
                        <a:rPr lang="en-GB" sz="500" b="0" i="0" u="none" strike="noStrike">
                          <a:solidFill>
                            <a:srgbClr val="000000"/>
                          </a:solidFill>
                          <a:effectLst/>
                          <a:latin typeface="BrownTT" panose="020B0504020101010102" pitchFamily="34" charset="0"/>
                        </a:rPr>
                        <a:t>89%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2A6D4"/>
                    </a:solidFill>
                  </a:tcPr>
                </a:tc>
                <a:tc>
                  <a:txBody>
                    <a:bodyPr/>
                    <a:lstStyle/>
                    <a:p>
                      <a:pPr algn="ctr" fontAlgn="ctr"/>
                      <a:r>
                        <a:rPr lang="en-GB" sz="500" b="0" i="0" u="none" strike="noStrike">
                          <a:solidFill>
                            <a:srgbClr val="000000"/>
                          </a:solidFill>
                          <a:effectLst/>
                          <a:latin typeface="BrownTT" panose="020B0504020101010102" pitchFamily="34" charset="0"/>
                        </a:rPr>
                        <a:t>94%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09ACE"/>
                    </a:solidFill>
                  </a:tcPr>
                </a:tc>
                <a:tc>
                  <a:txBody>
                    <a:bodyPr/>
                    <a:lstStyle/>
                    <a:p>
                      <a:pPr algn="ctr" fontAlgn="ctr"/>
                      <a:r>
                        <a:rPr lang="en-GB" sz="500" b="0" i="0" u="none" strike="noStrike">
                          <a:solidFill>
                            <a:srgbClr val="000000"/>
                          </a:solidFill>
                          <a:effectLst/>
                          <a:latin typeface="BrownTT" panose="020B0504020101010102" pitchFamily="34" charset="0"/>
                        </a:rPr>
                        <a:t>88%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A9D6"/>
                    </a:solidFill>
                  </a:tcPr>
                </a:tc>
                <a:tc>
                  <a:txBody>
                    <a:bodyPr/>
                    <a:lstStyle/>
                    <a:p>
                      <a:pPr algn="ctr" fontAlgn="ctr"/>
                      <a:r>
                        <a:rPr lang="en-GB" sz="500" b="0" i="0" u="none" strike="noStrike">
                          <a:solidFill>
                            <a:srgbClr val="000000"/>
                          </a:solidFill>
                          <a:effectLst/>
                          <a:latin typeface="BrownTT" panose="020B0504020101010102" pitchFamily="34" charset="0"/>
                        </a:rPr>
                        <a:t>88%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A9D6"/>
                    </a:solidFill>
                  </a:tcPr>
                </a:tc>
                <a:tc>
                  <a:txBody>
                    <a:bodyPr/>
                    <a:lstStyle/>
                    <a:p>
                      <a:pPr algn="ctr" fontAlgn="ctr"/>
                      <a:r>
                        <a:rPr lang="en-GB" sz="500" b="0" i="0" u="none" strike="noStrike">
                          <a:solidFill>
                            <a:srgbClr val="000000"/>
                          </a:solidFill>
                          <a:effectLst/>
                          <a:latin typeface="BrownTT" panose="020B0504020101010102" pitchFamily="34" charset="0"/>
                        </a:rPr>
                        <a:t>68%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0DDF0"/>
                    </a:solidFill>
                  </a:tcPr>
                </a:tc>
                <a:tc>
                  <a:txBody>
                    <a:bodyPr/>
                    <a:lstStyle/>
                    <a:p>
                      <a:pPr algn="ctr" fontAlgn="ctr"/>
                      <a:r>
                        <a:rPr lang="en-GB" sz="500" b="0" i="0" u="none" strike="noStrike">
                          <a:solidFill>
                            <a:srgbClr val="000000"/>
                          </a:solidFill>
                          <a:effectLst/>
                          <a:latin typeface="BrownTT" panose="020B0504020101010102" pitchFamily="34" charset="0"/>
                        </a:rPr>
                        <a:t>71%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3D4EB"/>
                    </a:solidFill>
                  </a:tcPr>
                </a:tc>
                <a:tc>
                  <a:txBody>
                    <a:bodyPr/>
                    <a:lstStyle/>
                    <a:p>
                      <a:pPr algn="ctr" fontAlgn="ctr"/>
                      <a:r>
                        <a:rPr lang="en-GB" sz="500" b="0" i="0" u="none" strike="noStrike">
                          <a:solidFill>
                            <a:srgbClr val="000000"/>
                          </a:solidFill>
                          <a:effectLst/>
                          <a:latin typeface="BrownTT" panose="020B0504020101010102" pitchFamily="34" charset="0"/>
                        </a:rPr>
                        <a:t>43%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9DC"/>
                    </a:solidFill>
                  </a:tcPr>
                </a:tc>
                <a:tc>
                  <a:txBody>
                    <a:bodyPr/>
                    <a:lstStyle/>
                    <a:p>
                      <a:pPr algn="ctr" fontAlgn="ctr"/>
                      <a:r>
                        <a:rPr lang="en-GB" sz="500" b="0" i="0" u="none" strike="noStrike">
                          <a:solidFill>
                            <a:srgbClr val="000000"/>
                          </a:solidFill>
                          <a:effectLst/>
                          <a:latin typeface="BrownTT" panose="020B0504020101010102" pitchFamily="34" charset="0"/>
                        </a:rPr>
                        <a:t>88%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A9D6"/>
                    </a:solidFill>
                  </a:tcPr>
                </a:tc>
                <a:tc>
                  <a:txBody>
                    <a:bodyPr/>
                    <a:lstStyle/>
                    <a:p>
                      <a:pPr algn="ctr" fontAlgn="ctr"/>
                      <a:r>
                        <a:rPr lang="en-GB" sz="500" b="0" i="0" u="none" strike="noStrike">
                          <a:solidFill>
                            <a:srgbClr val="000000"/>
                          </a:solidFill>
                          <a:effectLst/>
                          <a:latin typeface="BrownTT" panose="020B0504020101010102" pitchFamily="34" charset="0"/>
                        </a:rPr>
                        <a:t>40%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3D6"/>
                    </a:solidFill>
                  </a:tcPr>
                </a:tc>
                <a:tc>
                  <a:txBody>
                    <a:bodyPr/>
                    <a:lstStyle/>
                    <a:p>
                      <a:pPr algn="ctr" fontAlgn="ctr"/>
                      <a:r>
                        <a:rPr lang="en-GB" sz="500" b="0" i="0" u="none" strike="noStrike">
                          <a:solidFill>
                            <a:srgbClr val="000000"/>
                          </a:solidFill>
                          <a:effectLst/>
                          <a:latin typeface="BrownTT" panose="020B0504020101010102" pitchFamily="34" charset="0"/>
                        </a:rPr>
                        <a:t>86%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AFD9"/>
                    </a:solidFill>
                  </a:tcPr>
                </a:tc>
                <a:tc>
                  <a:txBody>
                    <a:bodyPr/>
                    <a:lstStyle/>
                    <a:p>
                      <a:pPr algn="ctr" fontAlgn="ctr"/>
                      <a:r>
                        <a:rPr lang="en-GB" sz="500" b="0" i="0" u="none" strike="noStrike">
                          <a:solidFill>
                            <a:srgbClr val="000000"/>
                          </a:solidFill>
                          <a:effectLst/>
                          <a:latin typeface="BrownTT" panose="020B0504020101010102" pitchFamily="34" charset="0"/>
                        </a:rPr>
                        <a:t>56%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GB" sz="500" b="0" i="0" u="none" strike="noStrike">
                          <a:solidFill>
                            <a:srgbClr val="000000"/>
                          </a:solidFill>
                          <a:effectLst/>
                          <a:latin typeface="BrownTT" panose="020B0504020101010102" pitchFamily="34" charset="0"/>
                        </a:rPr>
                        <a:t>35%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4C6"/>
                    </a:solidFill>
                  </a:tcPr>
                </a:tc>
                <a:tc>
                  <a:txBody>
                    <a:bodyPr/>
                    <a:lstStyle/>
                    <a:p>
                      <a:pPr algn="ctr" fontAlgn="ctr"/>
                      <a:r>
                        <a:rPr lang="en-GB" sz="500" b="0" i="0" u="none" strike="noStrike">
                          <a:solidFill>
                            <a:srgbClr val="000000"/>
                          </a:solidFill>
                          <a:effectLst/>
                          <a:latin typeface="BrownTT" panose="020B0504020101010102" pitchFamily="34" charset="0"/>
                        </a:rPr>
                        <a:t>58%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6FC"/>
                    </a:solidFill>
                  </a:tcPr>
                </a:tc>
                <a:tc>
                  <a:txBody>
                    <a:bodyPr/>
                    <a:lstStyle/>
                    <a:p>
                      <a:pPr algn="ctr" fontAlgn="ctr"/>
                      <a:r>
                        <a:rPr lang="en-GB" sz="500" b="0" i="0" u="none" strike="noStrike">
                          <a:solidFill>
                            <a:srgbClr val="000000"/>
                          </a:solidFill>
                          <a:effectLst/>
                          <a:latin typeface="BrownTT" panose="020B0504020101010102" pitchFamily="34" charset="0"/>
                        </a:rPr>
                        <a:t>39%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0D3"/>
                    </a:solidFill>
                  </a:tcPr>
                </a:tc>
                <a:tc>
                  <a:txBody>
                    <a:bodyPr/>
                    <a:lstStyle/>
                    <a:p>
                      <a:pPr algn="ctr" fontAlgn="ctr"/>
                      <a:r>
                        <a:rPr lang="en-GB" sz="500" b="0" i="0" u="none" strike="noStrike">
                          <a:solidFill>
                            <a:srgbClr val="000000"/>
                          </a:solidFill>
                          <a:effectLst/>
                          <a:latin typeface="BrownTT" panose="020B0504020101010102" pitchFamily="34" charset="0"/>
                        </a:rPr>
                        <a:t>48%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6E9"/>
                    </a:solidFill>
                  </a:tcPr>
                </a:tc>
                <a:tc>
                  <a:txBody>
                    <a:bodyPr/>
                    <a:lstStyle/>
                    <a:p>
                      <a:pPr algn="ctr" fontAlgn="ctr"/>
                      <a:r>
                        <a:rPr lang="en-GB" sz="500" b="0" i="0" u="none" strike="noStrike">
                          <a:solidFill>
                            <a:srgbClr val="000000"/>
                          </a:solidFill>
                          <a:effectLst/>
                          <a:latin typeface="BrownTT" panose="020B0504020101010102" pitchFamily="34" charset="0"/>
                        </a:rPr>
                        <a:t>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B7D"/>
                    </a:solidFill>
                  </a:tcPr>
                </a:tc>
                <a:tc>
                  <a:txBody>
                    <a:bodyPr/>
                    <a:lstStyle/>
                    <a:p>
                      <a:pPr algn="ctr" fontAlgn="ctr"/>
                      <a:r>
                        <a:rPr lang="en-GB" sz="500" b="0" i="0" u="none" strike="noStrike">
                          <a:solidFill>
                            <a:srgbClr val="000000"/>
                          </a:solidFill>
                          <a:effectLst/>
                          <a:latin typeface="BrownTT" panose="020B0504020101010102" pitchFamily="34" charset="0"/>
                        </a:rPr>
                        <a:t>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274"/>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7A"/>
                    </a:solidFill>
                  </a:tcPr>
                </a:tc>
                <a:extLst>
                  <a:ext uri="{0D108BD9-81ED-4DB2-BD59-A6C34878D82A}">
                    <a16:rowId xmlns:a16="http://schemas.microsoft.com/office/drawing/2014/main" val="244798825"/>
                  </a:ext>
                </a:extLst>
              </a:tr>
              <a:tr h="116961">
                <a:tc>
                  <a:txBody>
                    <a:bodyPr/>
                    <a:lstStyle/>
                    <a:p>
                      <a:pPr algn="l" fontAlgn="b"/>
                      <a:r>
                        <a:rPr lang="en-GB" sz="500" b="0" i="0" u="none" strike="noStrike">
                          <a:solidFill>
                            <a:srgbClr val="000000"/>
                          </a:solidFill>
                          <a:effectLst/>
                          <a:latin typeface="BrownTT" panose="020B0504020101010102" pitchFamily="34" charset="0"/>
                        </a:rPr>
                        <a:t>Consumer Goods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3.3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F7F"/>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94CB"/>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94CB"/>
                    </a:solidFill>
                  </a:tcPr>
                </a:tc>
                <a:tc>
                  <a:txBody>
                    <a:bodyPr/>
                    <a:lstStyle/>
                    <a:p>
                      <a:pPr algn="ctr" fontAlgn="ctr"/>
                      <a:r>
                        <a:rPr lang="en-GB" sz="500" b="0" i="0" u="none" strike="noStrike">
                          <a:solidFill>
                            <a:srgbClr val="000000"/>
                          </a:solidFill>
                          <a:effectLst/>
                          <a:latin typeface="BrownTT" panose="020B0504020101010102" pitchFamily="34" charset="0"/>
                        </a:rPr>
                        <a:t>98%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18FC9"/>
                    </a:solidFill>
                  </a:tcPr>
                </a:tc>
                <a:tc>
                  <a:txBody>
                    <a:bodyPr/>
                    <a:lstStyle/>
                    <a:p>
                      <a:pPr algn="ctr" fontAlgn="ctr"/>
                      <a:r>
                        <a:rPr lang="en-GB" sz="500" b="0" i="0" u="none" strike="noStrike">
                          <a:solidFill>
                            <a:srgbClr val="000000"/>
                          </a:solidFill>
                          <a:effectLst/>
                          <a:latin typeface="BrownTT" panose="020B0504020101010102" pitchFamily="34" charset="0"/>
                        </a:rPr>
                        <a:t>89%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A7D5"/>
                    </a:solidFill>
                  </a:tcPr>
                </a:tc>
                <a:tc>
                  <a:txBody>
                    <a:bodyPr/>
                    <a:lstStyle/>
                    <a:p>
                      <a:pPr algn="ctr" fontAlgn="ctr"/>
                      <a:r>
                        <a:rPr lang="en-GB" sz="500" b="0" i="0" u="none" strike="noStrike">
                          <a:solidFill>
                            <a:srgbClr val="000000"/>
                          </a:solidFill>
                          <a:effectLst/>
                          <a:latin typeface="BrownTT" panose="020B0504020101010102" pitchFamily="34" charset="0"/>
                        </a:rPr>
                        <a:t>96%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894CB"/>
                    </a:solidFill>
                  </a:tcPr>
                </a:tc>
                <a:tc>
                  <a:txBody>
                    <a:bodyPr/>
                    <a:lstStyle/>
                    <a:p>
                      <a:pPr algn="ctr" fontAlgn="ctr"/>
                      <a:r>
                        <a:rPr lang="en-GB" sz="500" b="0" i="0" u="none" strike="noStrike">
                          <a:solidFill>
                            <a:srgbClr val="000000"/>
                          </a:solidFill>
                          <a:effectLst/>
                          <a:latin typeface="BrownTT" panose="020B0504020101010102" pitchFamily="34" charset="0"/>
                        </a:rPr>
                        <a:t>93%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ED0"/>
                    </a:solidFill>
                  </a:tcPr>
                </a:tc>
                <a:tc>
                  <a:txBody>
                    <a:bodyPr/>
                    <a:lstStyle/>
                    <a:p>
                      <a:pPr algn="ctr" fontAlgn="ctr"/>
                      <a:r>
                        <a:rPr lang="en-GB" sz="500" b="0" i="0" u="none" strike="noStrike">
                          <a:solidFill>
                            <a:srgbClr val="000000"/>
                          </a:solidFill>
                          <a:effectLst/>
                          <a:latin typeface="BrownTT" panose="020B0504020101010102" pitchFamily="34" charset="0"/>
                        </a:rPr>
                        <a:t>89%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A7D5"/>
                    </a:solidFill>
                  </a:tcPr>
                </a:tc>
                <a:tc>
                  <a:txBody>
                    <a:bodyPr/>
                    <a:lstStyle/>
                    <a:p>
                      <a:pPr algn="ctr" fontAlgn="ctr"/>
                      <a:r>
                        <a:rPr lang="en-GB" sz="500" b="0" i="0" u="none" strike="noStrike">
                          <a:solidFill>
                            <a:srgbClr val="000000"/>
                          </a:solidFill>
                          <a:effectLst/>
                          <a:latin typeface="BrownTT" panose="020B0504020101010102" pitchFamily="34" charset="0"/>
                        </a:rPr>
                        <a:t>30%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7B9"/>
                    </a:solidFill>
                  </a:tcPr>
                </a:tc>
                <a:tc>
                  <a:txBody>
                    <a:bodyPr/>
                    <a:lstStyle/>
                    <a:p>
                      <a:pPr algn="ctr" fontAlgn="ctr"/>
                      <a:r>
                        <a:rPr lang="en-GB" sz="500" b="0" i="0" u="none" strike="noStrike">
                          <a:solidFill>
                            <a:srgbClr val="000000"/>
                          </a:solidFill>
                          <a:effectLst/>
                          <a:latin typeface="BrownTT" panose="020B0504020101010102" pitchFamily="34" charset="0"/>
                        </a:rPr>
                        <a:t>89%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A7D5"/>
                    </a:solidFill>
                  </a:tcPr>
                </a:tc>
                <a:tc>
                  <a:txBody>
                    <a:bodyPr/>
                    <a:lstStyle/>
                    <a:p>
                      <a:pPr algn="ctr" fontAlgn="ctr"/>
                      <a:r>
                        <a:rPr lang="en-GB" sz="500" b="0" i="0" u="none" strike="noStrike">
                          <a:solidFill>
                            <a:srgbClr val="000000"/>
                          </a:solidFill>
                          <a:effectLst/>
                          <a:latin typeface="BrownTT" panose="020B0504020101010102" pitchFamily="34" charset="0"/>
                        </a:rPr>
                        <a:t>NA</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GB" sz="500" b="0" i="0" u="none" strike="noStrike">
                          <a:solidFill>
                            <a:srgbClr val="000000"/>
                          </a:solidFill>
                          <a:effectLst/>
                          <a:latin typeface="BrownTT" panose="020B0504020101010102" pitchFamily="34" charset="0"/>
                        </a:rPr>
                        <a:t>93%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ED0"/>
                    </a:solidFill>
                  </a:tcPr>
                </a:tc>
                <a:tc>
                  <a:txBody>
                    <a:bodyPr/>
                    <a:lstStyle/>
                    <a:p>
                      <a:pPr algn="ctr" fontAlgn="ctr"/>
                      <a:r>
                        <a:rPr lang="en-GB" sz="500" b="0" i="0" u="none" strike="noStrike">
                          <a:solidFill>
                            <a:srgbClr val="000000"/>
                          </a:solidFill>
                          <a:effectLst/>
                          <a:latin typeface="BrownTT" panose="020B0504020101010102" pitchFamily="34" charset="0"/>
                        </a:rPr>
                        <a:t>72%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2EA"/>
                    </a:solidFill>
                  </a:tcPr>
                </a:tc>
                <a:tc>
                  <a:txBody>
                    <a:bodyPr/>
                    <a:lstStyle/>
                    <a:p>
                      <a:pPr algn="ctr" fontAlgn="ctr"/>
                      <a:r>
                        <a:rPr lang="en-GB" sz="500" b="0" i="0" u="none" strike="noStrike">
                          <a:solidFill>
                            <a:srgbClr val="000000"/>
                          </a:solidFill>
                          <a:effectLst/>
                          <a:latin typeface="BrownTT" panose="020B0504020101010102" pitchFamily="34" charset="0"/>
                        </a:rPr>
                        <a:t>69%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EDCEF"/>
                    </a:solidFill>
                  </a:tcPr>
                </a:tc>
                <a:tc>
                  <a:txBody>
                    <a:bodyPr/>
                    <a:lstStyle/>
                    <a:p>
                      <a:pPr algn="ctr" fontAlgn="ctr"/>
                      <a:r>
                        <a:rPr lang="en-GB" sz="500" b="0" i="0" u="none" strike="noStrike">
                          <a:solidFill>
                            <a:srgbClr val="000000"/>
                          </a:solidFill>
                          <a:effectLst/>
                          <a:latin typeface="BrownTT" panose="020B0504020101010102" pitchFamily="34" charset="0"/>
                        </a:rPr>
                        <a:t>67%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E0F1"/>
                    </a:solidFill>
                  </a:tcPr>
                </a:tc>
                <a:tc>
                  <a:txBody>
                    <a:bodyPr/>
                    <a:lstStyle/>
                    <a:p>
                      <a:pPr algn="ctr" fontAlgn="ctr"/>
                      <a:r>
                        <a:rPr lang="en-GB" sz="500" b="0" i="0" u="none" strike="noStrike">
                          <a:solidFill>
                            <a:srgbClr val="000000"/>
                          </a:solidFill>
                          <a:effectLst/>
                          <a:latin typeface="BrownTT" panose="020B0504020101010102" pitchFamily="34" charset="0"/>
                        </a:rPr>
                        <a:t>48%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7EA"/>
                    </a:solidFill>
                  </a:tcPr>
                </a:tc>
                <a:tc>
                  <a:txBody>
                    <a:bodyPr/>
                    <a:lstStyle/>
                    <a:p>
                      <a:pPr algn="ctr" fontAlgn="ctr"/>
                      <a:r>
                        <a:rPr lang="en-GB" sz="500" b="0" i="0" u="none" strike="noStrike">
                          <a:solidFill>
                            <a:srgbClr val="000000"/>
                          </a:solidFill>
                          <a:effectLst/>
                          <a:latin typeface="BrownTT" panose="020B0504020101010102" pitchFamily="34" charset="0"/>
                        </a:rPr>
                        <a:t>67%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E0F1"/>
                    </a:solidFill>
                  </a:tcPr>
                </a:tc>
                <a:tc>
                  <a:txBody>
                    <a:bodyPr/>
                    <a:lstStyle/>
                    <a:p>
                      <a:pPr algn="ctr" fontAlgn="ctr"/>
                      <a:r>
                        <a:rPr lang="en-GB" sz="500" b="0" i="0" u="none" strike="noStrike">
                          <a:solidFill>
                            <a:srgbClr val="000000"/>
                          </a:solidFill>
                          <a:effectLst/>
                          <a:latin typeface="BrownTT" panose="020B0504020101010102" pitchFamily="34" charset="0"/>
                        </a:rPr>
                        <a:t>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79"/>
                    </a:solidFill>
                  </a:tcPr>
                </a:tc>
                <a:tc>
                  <a:txBody>
                    <a:bodyPr/>
                    <a:lstStyle/>
                    <a:p>
                      <a:pPr algn="ctr" fontAlgn="ctr"/>
                      <a:r>
                        <a:rPr lang="en-GB" sz="500" b="0" i="0" u="none" strike="noStrike">
                          <a:solidFill>
                            <a:srgbClr val="000000"/>
                          </a:solidFill>
                          <a:effectLst/>
                          <a:latin typeface="BrownTT" panose="020B0504020101010102" pitchFamily="34" charset="0"/>
                        </a:rPr>
                        <a:t>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274"/>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extLst>
                  <a:ext uri="{0D108BD9-81ED-4DB2-BD59-A6C34878D82A}">
                    <a16:rowId xmlns:a16="http://schemas.microsoft.com/office/drawing/2014/main" val="2248693444"/>
                  </a:ext>
                </a:extLst>
              </a:tr>
              <a:tr h="116961">
                <a:tc>
                  <a:txBody>
                    <a:bodyPr/>
                    <a:lstStyle/>
                    <a:p>
                      <a:pPr algn="l" fontAlgn="b"/>
                      <a:r>
                        <a:rPr lang="en-GB" sz="500" b="0" i="0" u="none" strike="noStrike">
                          <a:solidFill>
                            <a:srgbClr val="000000"/>
                          </a:solidFill>
                          <a:effectLst/>
                          <a:latin typeface="BrownTT" panose="020B0504020101010102" pitchFamily="34" charset="0"/>
                        </a:rPr>
                        <a:t>Airlines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3.2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tc>
                  <a:txBody>
                    <a:bodyPr/>
                    <a:lstStyle/>
                    <a:p>
                      <a:pPr algn="ctr" fontAlgn="ctr"/>
                      <a:r>
                        <a:rPr lang="en-GB" sz="500" b="0" i="0" u="none" strike="noStrike">
                          <a:solidFill>
                            <a:srgbClr val="000000"/>
                          </a:solidFill>
                          <a:effectLst/>
                          <a:latin typeface="BrownTT" panose="020B0504020101010102" pitchFamily="34" charset="0"/>
                        </a:rPr>
                        <a:t>97%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91CA"/>
                    </a:solidFill>
                  </a:tcPr>
                </a:tc>
                <a:tc>
                  <a:txBody>
                    <a:bodyPr/>
                    <a:lstStyle/>
                    <a:p>
                      <a:pPr algn="ctr" fontAlgn="ctr"/>
                      <a:r>
                        <a:rPr lang="en-GB" sz="500" b="0" i="0" u="none" strike="noStrike">
                          <a:solidFill>
                            <a:srgbClr val="000000"/>
                          </a:solidFill>
                          <a:effectLst/>
                          <a:latin typeface="BrownTT" panose="020B0504020101010102" pitchFamily="34" charset="0"/>
                        </a:rPr>
                        <a:t>92%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79FD1"/>
                    </a:solidFill>
                  </a:tcPr>
                </a:tc>
                <a:tc>
                  <a:txBody>
                    <a:bodyPr/>
                    <a:lstStyle/>
                    <a:p>
                      <a:pPr algn="ctr" fontAlgn="ctr"/>
                      <a:r>
                        <a:rPr lang="en-GB" sz="500" b="0" i="0" u="none" strike="noStrike">
                          <a:solidFill>
                            <a:srgbClr val="000000"/>
                          </a:solidFill>
                          <a:effectLst/>
                          <a:latin typeface="BrownTT" panose="020B0504020101010102" pitchFamily="34" charset="0"/>
                        </a:rPr>
                        <a:t>97%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491CA"/>
                    </a:solidFill>
                  </a:tcPr>
                </a:tc>
                <a:tc>
                  <a:txBody>
                    <a:bodyPr/>
                    <a:lstStyle/>
                    <a:p>
                      <a:pPr algn="ctr" fontAlgn="ctr"/>
                      <a:r>
                        <a:rPr lang="en-GB" sz="500" b="0" i="0" u="none" strike="noStrike">
                          <a:solidFill>
                            <a:srgbClr val="000000"/>
                          </a:solidFill>
                          <a:effectLst/>
                          <a:latin typeface="BrownTT" panose="020B0504020101010102" pitchFamily="34" charset="0"/>
                        </a:rPr>
                        <a:t>76%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C8E5"/>
                    </a:solidFill>
                  </a:tcPr>
                </a:tc>
                <a:tc>
                  <a:txBody>
                    <a:bodyPr/>
                    <a:lstStyle/>
                    <a:p>
                      <a:pPr algn="ctr" fontAlgn="ctr"/>
                      <a:r>
                        <a:rPr lang="en-GB" sz="500" b="0" i="0" u="none" strike="noStrike">
                          <a:solidFill>
                            <a:srgbClr val="000000"/>
                          </a:solidFill>
                          <a:effectLst/>
                          <a:latin typeface="BrownTT" panose="020B0504020101010102" pitchFamily="34" charset="0"/>
                        </a:rPr>
                        <a:t>89%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1A6D4"/>
                    </a:solidFill>
                  </a:tcPr>
                </a:tc>
                <a:tc>
                  <a:txBody>
                    <a:bodyPr/>
                    <a:lstStyle/>
                    <a:p>
                      <a:pPr algn="ctr" fontAlgn="ctr"/>
                      <a:r>
                        <a:rPr lang="en-GB" sz="500" b="0" i="0" u="none" strike="noStrike">
                          <a:solidFill>
                            <a:srgbClr val="000000"/>
                          </a:solidFill>
                          <a:effectLst/>
                          <a:latin typeface="BrownTT" panose="020B0504020101010102" pitchFamily="34" charset="0"/>
                        </a:rPr>
                        <a:t>79%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C1E2"/>
                    </a:solidFill>
                  </a:tcPr>
                </a:tc>
                <a:tc>
                  <a:txBody>
                    <a:bodyPr/>
                    <a:lstStyle/>
                    <a:p>
                      <a:pPr algn="ctr" fontAlgn="ctr"/>
                      <a:r>
                        <a:rPr lang="en-GB" sz="500" b="0" i="0" u="none" strike="noStrike">
                          <a:solidFill>
                            <a:srgbClr val="000000"/>
                          </a:solidFill>
                          <a:effectLst/>
                          <a:latin typeface="BrownTT" panose="020B0504020101010102" pitchFamily="34" charset="0"/>
                        </a:rPr>
                        <a:t>76%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C8E5"/>
                    </a:solidFill>
                  </a:tcPr>
                </a:tc>
                <a:tc>
                  <a:txBody>
                    <a:bodyPr/>
                    <a:lstStyle/>
                    <a:p>
                      <a:pPr algn="ctr" fontAlgn="ctr"/>
                      <a:r>
                        <a:rPr lang="en-GB" sz="500" b="0" i="0" u="none" strike="noStrike">
                          <a:solidFill>
                            <a:srgbClr val="000000"/>
                          </a:solidFill>
                          <a:effectLst/>
                          <a:latin typeface="BrownTT" panose="020B0504020101010102" pitchFamily="34" charset="0"/>
                        </a:rPr>
                        <a:t>66%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8E3F3"/>
                    </a:solidFill>
                  </a:tcPr>
                </a:tc>
                <a:tc>
                  <a:txBody>
                    <a:bodyPr/>
                    <a:lstStyle/>
                    <a:p>
                      <a:pPr algn="ctr" fontAlgn="ctr"/>
                      <a:r>
                        <a:rPr lang="en-GB" sz="500" b="0" i="0" u="none" strike="noStrike">
                          <a:solidFill>
                            <a:srgbClr val="000000"/>
                          </a:solidFill>
                          <a:effectLst/>
                          <a:latin typeface="BrownTT" panose="020B0504020101010102" pitchFamily="34" charset="0"/>
                        </a:rPr>
                        <a:t>61%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BF0F9"/>
                    </a:solidFill>
                  </a:tcPr>
                </a:tc>
                <a:tc>
                  <a:txBody>
                    <a:bodyPr/>
                    <a:lstStyle/>
                    <a:p>
                      <a:pPr algn="ctr" fontAlgn="ctr"/>
                      <a:r>
                        <a:rPr lang="en-GB" sz="500" b="0" i="0" u="none" strike="noStrike">
                          <a:solidFill>
                            <a:srgbClr val="000000"/>
                          </a:solidFill>
                          <a:effectLst/>
                          <a:latin typeface="BrownTT" panose="020B0504020101010102" pitchFamily="34" charset="0"/>
                        </a:rPr>
                        <a:t>47%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5E8"/>
                    </a:solidFill>
                  </a:tcPr>
                </a:tc>
                <a:tc>
                  <a:txBody>
                    <a:bodyPr/>
                    <a:lstStyle/>
                    <a:p>
                      <a:pPr algn="ctr" fontAlgn="ctr"/>
                      <a:r>
                        <a:rPr lang="en-GB" sz="500" b="0" i="0" u="none" strike="noStrike">
                          <a:solidFill>
                            <a:srgbClr val="000000"/>
                          </a:solidFill>
                          <a:effectLst/>
                          <a:latin typeface="BrownTT" panose="020B0504020101010102" pitchFamily="34" charset="0"/>
                        </a:rPr>
                        <a:t>79%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C1E2"/>
                    </a:solidFill>
                  </a:tcPr>
                </a:tc>
                <a:tc>
                  <a:txBody>
                    <a:bodyPr/>
                    <a:lstStyle/>
                    <a:p>
                      <a:pPr algn="ctr" fontAlgn="ctr"/>
                      <a:r>
                        <a:rPr lang="en-GB" sz="500" b="0" i="0" u="none" strike="noStrike">
                          <a:solidFill>
                            <a:srgbClr val="000000"/>
                          </a:solidFill>
                          <a:effectLst/>
                          <a:latin typeface="BrownTT" panose="020B0504020101010102" pitchFamily="34" charset="0"/>
                        </a:rPr>
                        <a:t>NA</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GB" sz="500" b="0" i="0" u="none" strike="noStrike">
                          <a:solidFill>
                            <a:srgbClr val="000000"/>
                          </a:solidFill>
                          <a:effectLst/>
                          <a:latin typeface="BrownTT" panose="020B0504020101010102" pitchFamily="34" charset="0"/>
                        </a:rPr>
                        <a:t>76%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1C8E5"/>
                    </a:solidFill>
                  </a:tcPr>
                </a:tc>
                <a:tc>
                  <a:txBody>
                    <a:bodyPr/>
                    <a:lstStyle/>
                    <a:p>
                      <a:pPr algn="ctr" fontAlgn="ctr"/>
                      <a:r>
                        <a:rPr lang="en-GB" sz="500" b="0" i="0" u="none" strike="noStrike">
                          <a:solidFill>
                            <a:srgbClr val="000000"/>
                          </a:solidFill>
                          <a:effectLst/>
                          <a:latin typeface="BrownTT" panose="020B0504020101010102" pitchFamily="34" charset="0"/>
                        </a:rPr>
                        <a:t>34%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3C5"/>
                    </a:solidFill>
                  </a:tcPr>
                </a:tc>
                <a:tc>
                  <a:txBody>
                    <a:bodyPr/>
                    <a:lstStyle/>
                    <a:p>
                      <a:pPr algn="ctr" fontAlgn="ctr"/>
                      <a:r>
                        <a:rPr lang="en-GB" sz="500" b="0" i="0" u="none" strike="noStrike">
                          <a:solidFill>
                            <a:srgbClr val="000000"/>
                          </a:solidFill>
                          <a:effectLst/>
                          <a:latin typeface="BrownTT" panose="020B0504020101010102" pitchFamily="34" charset="0"/>
                        </a:rPr>
                        <a:t>37%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ACC"/>
                    </a:solidFill>
                  </a:tcPr>
                </a:tc>
                <a:tc>
                  <a:txBody>
                    <a:bodyPr/>
                    <a:lstStyle/>
                    <a:p>
                      <a:pPr algn="ctr" fontAlgn="ctr"/>
                      <a:r>
                        <a:rPr lang="en-GB" sz="500" b="0" i="0" u="none" strike="noStrike">
                          <a:solidFill>
                            <a:srgbClr val="000000"/>
                          </a:solidFill>
                          <a:effectLst/>
                          <a:latin typeface="BrownTT" panose="020B0504020101010102" pitchFamily="34" charset="0"/>
                        </a:rPr>
                        <a:t>39%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1D3"/>
                    </a:solidFill>
                  </a:tcPr>
                </a:tc>
                <a:tc>
                  <a:txBody>
                    <a:bodyPr/>
                    <a:lstStyle/>
                    <a:p>
                      <a:pPr algn="ctr" fontAlgn="ctr"/>
                      <a:r>
                        <a:rPr lang="en-GB" sz="500" b="0" i="0" u="none" strike="noStrike">
                          <a:solidFill>
                            <a:srgbClr val="000000"/>
                          </a:solidFill>
                          <a:effectLst/>
                          <a:latin typeface="BrownTT" panose="020B0504020101010102" pitchFamily="34" charset="0"/>
                        </a:rPr>
                        <a:t>34%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3C5"/>
                    </a:solidFill>
                  </a:tcPr>
                </a:tc>
                <a:tc>
                  <a:txBody>
                    <a:bodyPr/>
                    <a:lstStyle/>
                    <a:p>
                      <a:pPr algn="ctr" fontAlgn="ctr"/>
                      <a:r>
                        <a:rPr lang="en-GB" sz="500" b="0" i="0" u="none" strike="noStrike">
                          <a:solidFill>
                            <a:srgbClr val="000000"/>
                          </a:solidFill>
                          <a:effectLst/>
                          <a:latin typeface="BrownTT" panose="020B0504020101010102" pitchFamily="34" charset="0"/>
                        </a:rPr>
                        <a:t>58%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5F7FD"/>
                    </a:solidFill>
                  </a:tcPr>
                </a:tc>
                <a:tc>
                  <a:txBody>
                    <a:bodyPr/>
                    <a:lstStyle/>
                    <a:p>
                      <a:pPr algn="ctr" fontAlgn="ctr"/>
                      <a:r>
                        <a:rPr lang="en-GB" sz="500" b="0" i="0" u="none" strike="noStrike">
                          <a:solidFill>
                            <a:srgbClr val="000000"/>
                          </a:solidFill>
                          <a:effectLst/>
                          <a:latin typeface="BrownTT" panose="020B0504020101010102" pitchFamily="34" charset="0"/>
                        </a:rPr>
                        <a:t>13%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8B8D"/>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F71"/>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2500518000"/>
                  </a:ext>
                </a:extLst>
              </a:tr>
              <a:tr h="116961">
                <a:tc>
                  <a:txBody>
                    <a:bodyPr/>
                    <a:lstStyle/>
                    <a:p>
                      <a:pPr algn="l" fontAlgn="b"/>
                      <a:r>
                        <a:rPr lang="en-GB" sz="500" b="0" i="0" u="none" strike="noStrike">
                          <a:solidFill>
                            <a:srgbClr val="000000"/>
                          </a:solidFill>
                          <a:effectLst/>
                          <a:latin typeface="BrownTT" panose="020B0504020101010102" pitchFamily="34" charset="0"/>
                        </a:rPr>
                        <a:t>Services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3.2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F8DC8"/>
                    </a:solidFill>
                  </a:tcPr>
                </a:tc>
                <a:tc>
                  <a:txBody>
                    <a:bodyPr/>
                    <a:lstStyle/>
                    <a:p>
                      <a:pPr algn="ctr" fontAlgn="ctr"/>
                      <a:r>
                        <a:rPr lang="en-GB" sz="500" b="0" i="0" u="none" strike="noStrike">
                          <a:solidFill>
                            <a:srgbClr val="000000"/>
                          </a:solidFill>
                          <a:effectLst/>
                          <a:latin typeface="BrownTT" panose="020B0504020101010102" pitchFamily="34" charset="0"/>
                        </a:rPr>
                        <a:t>98%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90C9"/>
                    </a:solidFill>
                  </a:tcPr>
                </a:tc>
                <a:tc>
                  <a:txBody>
                    <a:bodyPr/>
                    <a:lstStyle/>
                    <a:p>
                      <a:pPr algn="ctr" fontAlgn="ctr"/>
                      <a:r>
                        <a:rPr lang="en-GB" sz="500" b="0" i="0" u="none" strike="noStrike">
                          <a:solidFill>
                            <a:srgbClr val="000000"/>
                          </a:solidFill>
                          <a:effectLst/>
                          <a:latin typeface="BrownTT" panose="020B0504020101010102" pitchFamily="34" charset="0"/>
                        </a:rPr>
                        <a:t>94%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F99CE"/>
                    </a:solidFill>
                  </a:tcPr>
                </a:tc>
                <a:tc>
                  <a:txBody>
                    <a:bodyPr/>
                    <a:lstStyle/>
                    <a:p>
                      <a:pPr algn="ctr" fontAlgn="ctr"/>
                      <a:r>
                        <a:rPr lang="en-GB" sz="500" b="0" i="0" u="none" strike="noStrike">
                          <a:solidFill>
                            <a:srgbClr val="000000"/>
                          </a:solidFill>
                          <a:effectLst/>
                          <a:latin typeface="BrownTT" panose="020B0504020101010102" pitchFamily="34" charset="0"/>
                        </a:rPr>
                        <a:t>98%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90C9"/>
                    </a:solidFill>
                  </a:tcPr>
                </a:tc>
                <a:tc>
                  <a:txBody>
                    <a:bodyPr/>
                    <a:lstStyle/>
                    <a:p>
                      <a:pPr algn="ctr" fontAlgn="ctr"/>
                      <a:r>
                        <a:rPr lang="en-GB" sz="500" b="0" i="0" u="none" strike="noStrike">
                          <a:solidFill>
                            <a:srgbClr val="000000"/>
                          </a:solidFill>
                          <a:effectLst/>
                          <a:latin typeface="BrownTT" panose="020B0504020101010102" pitchFamily="34" charset="0"/>
                        </a:rPr>
                        <a:t>92%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9FD1"/>
                    </a:solidFill>
                  </a:tcPr>
                </a:tc>
                <a:tc>
                  <a:txBody>
                    <a:bodyPr/>
                    <a:lstStyle/>
                    <a:p>
                      <a:pPr algn="ctr" fontAlgn="ctr"/>
                      <a:r>
                        <a:rPr lang="en-GB" sz="500" b="0" i="0" u="none" strike="noStrike">
                          <a:solidFill>
                            <a:srgbClr val="000000"/>
                          </a:solidFill>
                          <a:effectLst/>
                          <a:latin typeface="BrownTT" panose="020B0504020101010102" pitchFamily="34" charset="0"/>
                        </a:rPr>
                        <a:t>93%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9CCF"/>
                    </a:solidFill>
                  </a:tcPr>
                </a:tc>
                <a:tc>
                  <a:txBody>
                    <a:bodyPr/>
                    <a:lstStyle/>
                    <a:p>
                      <a:pPr algn="ctr" fontAlgn="ctr"/>
                      <a:r>
                        <a:rPr lang="en-GB" sz="500" b="0" i="0" u="none" strike="noStrike">
                          <a:solidFill>
                            <a:srgbClr val="000000"/>
                          </a:solidFill>
                          <a:effectLst/>
                          <a:latin typeface="BrownTT" panose="020B0504020101010102" pitchFamily="34" charset="0"/>
                        </a:rPr>
                        <a:t>89%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A8D5"/>
                    </a:solidFill>
                  </a:tcPr>
                </a:tc>
                <a:tc>
                  <a:txBody>
                    <a:bodyPr/>
                    <a:lstStyle/>
                    <a:p>
                      <a:pPr algn="ctr" fontAlgn="ctr"/>
                      <a:r>
                        <a:rPr lang="en-GB" sz="500" b="0" i="0" u="none" strike="noStrike">
                          <a:solidFill>
                            <a:srgbClr val="000000"/>
                          </a:solidFill>
                          <a:effectLst/>
                          <a:latin typeface="BrownTT" panose="020B0504020101010102" pitchFamily="34" charset="0"/>
                        </a:rPr>
                        <a:t>75%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CBE7"/>
                    </a:solidFill>
                  </a:tcPr>
                </a:tc>
                <a:tc>
                  <a:txBody>
                    <a:bodyPr/>
                    <a:lstStyle/>
                    <a:p>
                      <a:pPr algn="ctr" fontAlgn="ctr"/>
                      <a:r>
                        <a:rPr lang="en-GB" sz="500" b="0" i="0" u="none" strike="noStrike">
                          <a:solidFill>
                            <a:srgbClr val="000000"/>
                          </a:solidFill>
                          <a:effectLst/>
                          <a:latin typeface="BrownTT" panose="020B0504020101010102" pitchFamily="34" charset="0"/>
                        </a:rPr>
                        <a:t>36%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8CB"/>
                    </a:solidFill>
                  </a:tcPr>
                </a:tc>
                <a:tc>
                  <a:txBody>
                    <a:bodyPr/>
                    <a:lstStyle/>
                    <a:p>
                      <a:pPr algn="ctr" fontAlgn="ctr"/>
                      <a:r>
                        <a:rPr lang="en-GB" sz="500" b="0" i="0" u="none" strike="noStrike">
                          <a:solidFill>
                            <a:srgbClr val="000000"/>
                          </a:solidFill>
                          <a:effectLst/>
                          <a:latin typeface="BrownTT" panose="020B0504020101010102" pitchFamily="34" charset="0"/>
                        </a:rPr>
                        <a:t>91%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CA2D2"/>
                    </a:solidFill>
                  </a:tcPr>
                </a:tc>
                <a:tc>
                  <a:txBody>
                    <a:bodyPr/>
                    <a:lstStyle/>
                    <a:p>
                      <a:pPr algn="ctr" fontAlgn="ctr"/>
                      <a:r>
                        <a:rPr lang="en-GB" sz="500" b="0" i="0" u="none" strike="noStrike">
                          <a:solidFill>
                            <a:srgbClr val="000000"/>
                          </a:solidFill>
                          <a:effectLst/>
                          <a:latin typeface="BrownTT" panose="020B0504020101010102" pitchFamily="34" charset="0"/>
                        </a:rPr>
                        <a:t>NA</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GB" sz="500" b="0" i="0" u="none" strike="noStrike">
                          <a:solidFill>
                            <a:srgbClr val="000000"/>
                          </a:solidFill>
                          <a:effectLst/>
                          <a:latin typeface="BrownTT" panose="020B0504020101010102" pitchFamily="34" charset="0"/>
                        </a:rPr>
                        <a:t>92%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9FD1"/>
                    </a:solidFill>
                  </a:tcPr>
                </a:tc>
                <a:tc>
                  <a:txBody>
                    <a:bodyPr/>
                    <a:lstStyle/>
                    <a:p>
                      <a:pPr algn="ctr" fontAlgn="ctr"/>
                      <a:r>
                        <a:rPr lang="en-GB" sz="500" b="0" i="0" u="none" strike="noStrike">
                          <a:solidFill>
                            <a:srgbClr val="000000"/>
                          </a:solidFill>
                          <a:effectLst/>
                          <a:latin typeface="BrownTT" panose="020B0504020101010102" pitchFamily="34" charset="0"/>
                        </a:rPr>
                        <a:t>53%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5F8"/>
                    </a:solidFill>
                  </a:tcPr>
                </a:tc>
                <a:tc>
                  <a:txBody>
                    <a:bodyPr/>
                    <a:lstStyle/>
                    <a:p>
                      <a:pPr algn="ctr" fontAlgn="ctr"/>
                      <a:r>
                        <a:rPr lang="en-GB" sz="500" b="0" i="0" u="none" strike="noStrike">
                          <a:solidFill>
                            <a:srgbClr val="000000"/>
                          </a:solidFill>
                          <a:effectLst/>
                          <a:latin typeface="BrownTT" panose="020B0504020101010102" pitchFamily="34" charset="0"/>
                        </a:rPr>
                        <a:t>53%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5F8"/>
                    </a:solidFill>
                  </a:tcPr>
                </a:tc>
                <a:tc>
                  <a:txBody>
                    <a:bodyPr/>
                    <a:lstStyle/>
                    <a:p>
                      <a:pPr algn="ctr" fontAlgn="ctr"/>
                      <a:r>
                        <a:rPr lang="en-GB" sz="500" b="0" i="0" u="none" strike="noStrike">
                          <a:solidFill>
                            <a:srgbClr val="000000"/>
                          </a:solidFill>
                          <a:effectLst/>
                          <a:latin typeface="BrownTT" panose="020B0504020101010102" pitchFamily="34" charset="0"/>
                        </a:rPr>
                        <a:t>60%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CF1FA"/>
                    </a:solidFill>
                  </a:tcPr>
                </a:tc>
                <a:tc>
                  <a:txBody>
                    <a:bodyPr/>
                    <a:lstStyle/>
                    <a:p>
                      <a:pPr algn="ctr" fontAlgn="ctr"/>
                      <a:r>
                        <a:rPr lang="en-GB" sz="500" b="0" i="0" u="none" strike="noStrike">
                          <a:solidFill>
                            <a:srgbClr val="000000"/>
                          </a:solidFill>
                          <a:effectLst/>
                          <a:latin typeface="BrownTT" panose="020B0504020101010102" pitchFamily="34" charset="0"/>
                        </a:rPr>
                        <a:t>24%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7AA"/>
                    </a:solidFill>
                  </a:tcPr>
                </a:tc>
                <a:tc>
                  <a:txBody>
                    <a:bodyPr/>
                    <a:lstStyle/>
                    <a:p>
                      <a:pPr algn="ctr" fontAlgn="ctr"/>
                      <a:r>
                        <a:rPr lang="en-GB" sz="500" b="0" i="0" u="none" strike="noStrike">
                          <a:solidFill>
                            <a:srgbClr val="000000"/>
                          </a:solidFill>
                          <a:effectLst/>
                          <a:latin typeface="BrownTT" panose="020B0504020101010102" pitchFamily="34" charset="0"/>
                        </a:rPr>
                        <a:t>40%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1D4"/>
                    </a:solidFill>
                  </a:tcPr>
                </a:tc>
                <a:tc>
                  <a:txBody>
                    <a:bodyPr/>
                    <a:lstStyle/>
                    <a:p>
                      <a:pPr algn="ctr" fontAlgn="ctr"/>
                      <a:r>
                        <a:rPr lang="en-GB" sz="500" b="0" i="0" u="none" strike="noStrike">
                          <a:solidFill>
                            <a:srgbClr val="000000"/>
                          </a:solidFill>
                          <a:effectLst/>
                          <a:latin typeface="BrownTT" panose="020B0504020101010102" pitchFamily="34" charset="0"/>
                        </a:rPr>
                        <a:t>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477"/>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74"/>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74"/>
                    </a:solidFill>
                  </a:tcPr>
                </a:tc>
                <a:tc>
                  <a:txBody>
                    <a:bodyPr/>
                    <a:lstStyle/>
                    <a:p>
                      <a:pPr algn="ctr" fontAlgn="ctr"/>
                      <a:r>
                        <a:rPr lang="en-GB" sz="500" b="0" i="0" u="none" strike="noStrike">
                          <a:solidFill>
                            <a:srgbClr val="000000"/>
                          </a:solidFill>
                          <a:effectLst/>
                          <a:latin typeface="BrownTT" panose="020B0504020101010102" pitchFamily="34" charset="0"/>
                        </a:rPr>
                        <a:t>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E"/>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053472933"/>
                  </a:ext>
                </a:extLst>
              </a:tr>
              <a:tr h="116961">
                <a:tc>
                  <a:txBody>
                    <a:bodyPr/>
                    <a:lstStyle/>
                    <a:p>
                      <a:pPr algn="l" fontAlgn="b"/>
                      <a:r>
                        <a:rPr lang="en-GB" sz="500" b="0" i="0" u="none" strike="noStrike">
                          <a:solidFill>
                            <a:srgbClr val="000000"/>
                          </a:solidFill>
                          <a:effectLst/>
                          <a:latin typeface="BrownTT" panose="020B0504020101010102" pitchFamily="34" charset="0"/>
                        </a:rPr>
                        <a:t>Oil &amp; Gas Distribution</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4"/>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95CC"/>
                    </a:solidFill>
                  </a:tcPr>
                </a:tc>
                <a:tc>
                  <a:txBody>
                    <a:bodyPr/>
                    <a:lstStyle/>
                    <a:p>
                      <a:pPr algn="ctr" fontAlgn="ctr"/>
                      <a:r>
                        <a:rPr lang="en-GB" sz="500" b="0" i="0" u="none" strike="noStrike">
                          <a:solidFill>
                            <a:srgbClr val="000000"/>
                          </a:solidFill>
                          <a:effectLst/>
                          <a:latin typeface="BrownTT" panose="020B0504020101010102" pitchFamily="34" charset="0"/>
                        </a:rPr>
                        <a:t>76%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C8E5"/>
                    </a:solidFill>
                  </a:tcPr>
                </a:tc>
                <a:tc>
                  <a:txBody>
                    <a:bodyPr/>
                    <a:lstStyle/>
                    <a:p>
                      <a:pPr algn="ctr" fontAlgn="ctr"/>
                      <a:r>
                        <a:rPr lang="en-GB" sz="500" b="0" i="0" u="none" strike="noStrike">
                          <a:solidFill>
                            <a:srgbClr val="000000"/>
                          </a:solidFill>
                          <a:effectLst/>
                          <a:latin typeface="BrownTT" panose="020B0504020101010102" pitchFamily="34" charset="0"/>
                        </a:rPr>
                        <a:t>88%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6A9D6"/>
                    </a:solidFill>
                  </a:tcPr>
                </a:tc>
                <a:tc>
                  <a:txBody>
                    <a:bodyPr/>
                    <a:lstStyle/>
                    <a:p>
                      <a:pPr algn="ctr" fontAlgn="ctr"/>
                      <a:r>
                        <a:rPr lang="en-GB" sz="500" b="0" i="0" u="none" strike="noStrike">
                          <a:solidFill>
                            <a:srgbClr val="000000"/>
                          </a:solidFill>
                          <a:effectLst/>
                          <a:latin typeface="BrownTT" panose="020B0504020101010102" pitchFamily="34" charset="0"/>
                        </a:rPr>
                        <a:t>76%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C8E5"/>
                    </a:solidFill>
                  </a:tcPr>
                </a:tc>
                <a:tc>
                  <a:txBody>
                    <a:bodyPr/>
                    <a:lstStyle/>
                    <a:p>
                      <a:pPr algn="ctr" fontAlgn="ctr"/>
                      <a:r>
                        <a:rPr lang="en-GB" sz="500" b="0" i="0" u="none" strike="noStrike">
                          <a:solidFill>
                            <a:srgbClr val="000000"/>
                          </a:solidFill>
                          <a:effectLst/>
                          <a:latin typeface="BrownTT" panose="020B0504020101010102" pitchFamily="34" charset="0"/>
                        </a:rPr>
                        <a:t>76%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C8E5"/>
                    </a:solidFill>
                  </a:tcPr>
                </a:tc>
                <a:tc>
                  <a:txBody>
                    <a:bodyPr/>
                    <a:lstStyle/>
                    <a:p>
                      <a:pPr algn="ctr" fontAlgn="ctr"/>
                      <a:r>
                        <a:rPr lang="en-GB" sz="500" b="0" i="0" u="none" strike="noStrike">
                          <a:solidFill>
                            <a:srgbClr val="000000"/>
                          </a:solidFill>
                          <a:effectLst/>
                          <a:latin typeface="BrownTT" panose="020B0504020101010102" pitchFamily="34" charset="0"/>
                        </a:rPr>
                        <a:t>60%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F2FA"/>
                    </a:solidFill>
                  </a:tcPr>
                </a:tc>
                <a:tc>
                  <a:txBody>
                    <a:bodyPr/>
                    <a:lstStyle/>
                    <a:p>
                      <a:pPr algn="ctr" fontAlgn="ctr"/>
                      <a:r>
                        <a:rPr lang="en-GB" sz="500" b="0" i="0" u="none" strike="noStrike">
                          <a:solidFill>
                            <a:srgbClr val="000000"/>
                          </a:solidFill>
                          <a:effectLst/>
                          <a:latin typeface="BrownTT" panose="020B0504020101010102" pitchFamily="34" charset="0"/>
                        </a:rPr>
                        <a:t>56%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GB" sz="500" b="0" i="0" u="none" strike="noStrike">
                          <a:solidFill>
                            <a:srgbClr val="000000"/>
                          </a:solidFill>
                          <a:effectLst/>
                          <a:latin typeface="BrownTT" panose="020B0504020101010102" pitchFamily="34" charset="0"/>
                        </a:rPr>
                        <a:t>40%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2D5"/>
                    </a:solidFill>
                  </a:tcPr>
                </a:tc>
                <a:tc>
                  <a:txBody>
                    <a:bodyPr/>
                    <a:lstStyle/>
                    <a:p>
                      <a:pPr algn="ctr" fontAlgn="ctr"/>
                      <a:r>
                        <a:rPr lang="en-GB" sz="500" b="0" i="0" u="none" strike="noStrike">
                          <a:solidFill>
                            <a:srgbClr val="000000"/>
                          </a:solidFill>
                          <a:effectLst/>
                          <a:latin typeface="BrownTT" panose="020B0504020101010102" pitchFamily="34" charset="0"/>
                        </a:rPr>
                        <a:t>76%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C8E5"/>
                    </a:solidFill>
                  </a:tcPr>
                </a:tc>
                <a:tc>
                  <a:txBody>
                    <a:bodyPr/>
                    <a:lstStyle/>
                    <a:p>
                      <a:pPr algn="ctr" fontAlgn="ctr"/>
                      <a:r>
                        <a:rPr lang="en-GB" sz="500" b="0" i="0" u="none" strike="noStrike">
                          <a:solidFill>
                            <a:srgbClr val="000000"/>
                          </a:solidFill>
                          <a:effectLst/>
                          <a:latin typeface="BrownTT" panose="020B0504020101010102" pitchFamily="34" charset="0"/>
                        </a:rPr>
                        <a:t>24%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8AA"/>
                    </a:solidFill>
                  </a:tcPr>
                </a:tc>
                <a:tc>
                  <a:txBody>
                    <a:bodyPr/>
                    <a:lstStyle/>
                    <a:p>
                      <a:pPr algn="ctr" fontAlgn="ctr"/>
                      <a:r>
                        <a:rPr lang="en-GB" sz="500" b="0" i="0" u="none" strike="noStrike">
                          <a:solidFill>
                            <a:srgbClr val="000000"/>
                          </a:solidFill>
                          <a:effectLst/>
                          <a:latin typeface="BrownTT" panose="020B0504020101010102" pitchFamily="34" charset="0"/>
                        </a:rPr>
                        <a:t>76%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2C8E5"/>
                    </a:solidFill>
                  </a:tcPr>
                </a:tc>
                <a:tc>
                  <a:txBody>
                    <a:bodyPr/>
                    <a:lstStyle/>
                    <a:p>
                      <a:pPr algn="ctr" fontAlgn="ctr"/>
                      <a:r>
                        <a:rPr lang="en-GB" sz="500" b="0" i="0" u="none" strike="noStrike">
                          <a:solidFill>
                            <a:srgbClr val="000000"/>
                          </a:solidFill>
                          <a:effectLst/>
                          <a:latin typeface="BrownTT" panose="020B0504020101010102" pitchFamily="34" charset="0"/>
                        </a:rPr>
                        <a:t>52%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2F5"/>
                    </a:solidFill>
                  </a:tcPr>
                </a:tc>
                <a:tc>
                  <a:txBody>
                    <a:bodyPr/>
                    <a:lstStyle/>
                    <a:p>
                      <a:pPr algn="ctr" fontAlgn="ctr"/>
                      <a:r>
                        <a:rPr lang="en-GB" sz="500" b="0" i="0" u="none" strike="noStrike">
                          <a:solidFill>
                            <a:srgbClr val="000000"/>
                          </a:solidFill>
                          <a:effectLst/>
                          <a:latin typeface="BrownTT" panose="020B0504020101010102" pitchFamily="34" charset="0"/>
                        </a:rPr>
                        <a:t>44%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DDF"/>
                    </a:solidFill>
                  </a:tcPr>
                </a:tc>
                <a:tc>
                  <a:txBody>
                    <a:bodyPr/>
                    <a:lstStyle/>
                    <a:p>
                      <a:pPr algn="ctr" fontAlgn="ctr"/>
                      <a:r>
                        <a:rPr lang="en-GB" sz="500" b="0" i="0" u="none" strike="noStrike">
                          <a:solidFill>
                            <a:srgbClr val="000000"/>
                          </a:solidFill>
                          <a:effectLst/>
                          <a:latin typeface="BrownTT" panose="020B0504020101010102" pitchFamily="34" charset="0"/>
                        </a:rPr>
                        <a:t>48%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7EA"/>
                    </a:solidFill>
                  </a:tcPr>
                </a:tc>
                <a:tc>
                  <a:txBody>
                    <a:bodyPr/>
                    <a:lstStyle/>
                    <a:p>
                      <a:pPr algn="ctr" fontAlgn="ctr"/>
                      <a:r>
                        <a:rPr lang="en-GB" sz="500" b="0" i="0" u="none" strike="noStrike">
                          <a:solidFill>
                            <a:srgbClr val="000000"/>
                          </a:solidFill>
                          <a:effectLst/>
                          <a:latin typeface="BrownTT" panose="020B0504020101010102" pitchFamily="34" charset="0"/>
                        </a:rPr>
                        <a:t>32%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DBF"/>
                    </a:solidFill>
                  </a:tcPr>
                </a:tc>
                <a:tc>
                  <a:txBody>
                    <a:bodyPr/>
                    <a:lstStyle/>
                    <a:p>
                      <a:pPr algn="ctr" fontAlgn="ctr"/>
                      <a:r>
                        <a:rPr lang="en-GB" sz="500" b="0" i="0" u="none" strike="noStrike">
                          <a:solidFill>
                            <a:srgbClr val="000000"/>
                          </a:solidFill>
                          <a:effectLst/>
                          <a:latin typeface="BrownTT" panose="020B0504020101010102" pitchFamily="34" charset="0"/>
                        </a:rPr>
                        <a:t>40%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2D5"/>
                    </a:solidFill>
                  </a:tcPr>
                </a:tc>
                <a:tc>
                  <a:txBody>
                    <a:bodyPr/>
                    <a:lstStyle/>
                    <a:p>
                      <a:pPr algn="ctr" fontAlgn="ctr"/>
                      <a:r>
                        <a:rPr lang="en-GB" sz="500" b="0" i="0" u="none" strike="noStrike">
                          <a:solidFill>
                            <a:srgbClr val="000000"/>
                          </a:solidFill>
                          <a:effectLst/>
                          <a:latin typeface="BrownTT" panose="020B0504020101010102" pitchFamily="34" charset="0"/>
                        </a:rPr>
                        <a:t>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375"/>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2978960927"/>
                  </a:ext>
                </a:extLst>
              </a:tr>
              <a:tr h="116961">
                <a:tc>
                  <a:txBody>
                    <a:bodyPr/>
                    <a:lstStyle/>
                    <a:p>
                      <a:pPr algn="l" fontAlgn="b"/>
                      <a:r>
                        <a:rPr lang="en-GB" sz="500" b="0" i="0" u="none" strike="noStrike">
                          <a:solidFill>
                            <a:srgbClr val="000000"/>
                          </a:solidFill>
                          <a:effectLst/>
                          <a:latin typeface="BrownTT" panose="020B0504020101010102" pitchFamily="34" charset="0"/>
                        </a:rPr>
                        <a:t>Chemicals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1E784"/>
                    </a:solidFill>
                  </a:tcPr>
                </a:tc>
                <a:tc>
                  <a:txBody>
                    <a:bodyPr/>
                    <a:lstStyle/>
                    <a:p>
                      <a:pPr algn="ctr" fontAlgn="ctr"/>
                      <a:r>
                        <a:rPr lang="en-GB" sz="500" b="0" i="0" u="none" strike="noStrike">
                          <a:solidFill>
                            <a:srgbClr val="000000"/>
                          </a:solidFill>
                          <a:effectLst/>
                          <a:latin typeface="BrownTT" panose="020B0504020101010102" pitchFamily="34" charset="0"/>
                        </a:rPr>
                        <a:t>99%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E8DC8"/>
                    </a:solidFill>
                  </a:tcPr>
                </a:tc>
                <a:tc>
                  <a:txBody>
                    <a:bodyPr/>
                    <a:lstStyle/>
                    <a:p>
                      <a:pPr algn="ctr" fontAlgn="ctr"/>
                      <a:r>
                        <a:rPr lang="en-GB" sz="500" b="0" i="0" u="none" strike="noStrike">
                          <a:solidFill>
                            <a:srgbClr val="000000"/>
                          </a:solidFill>
                          <a:effectLst/>
                          <a:latin typeface="BrownTT" panose="020B0504020101010102" pitchFamily="34" charset="0"/>
                        </a:rPr>
                        <a:t>92%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9FD1"/>
                    </a:solidFill>
                  </a:tcPr>
                </a:tc>
                <a:tc>
                  <a:txBody>
                    <a:bodyPr/>
                    <a:lstStyle/>
                    <a:p>
                      <a:pPr algn="ctr" fontAlgn="ctr"/>
                      <a:r>
                        <a:rPr lang="en-GB" sz="500" b="0" i="0" u="none" strike="noStrike">
                          <a:solidFill>
                            <a:srgbClr val="000000"/>
                          </a:solidFill>
                          <a:effectLst/>
                          <a:latin typeface="BrownTT" panose="020B0504020101010102" pitchFamily="34" charset="0"/>
                        </a:rPr>
                        <a:t>99%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E8DC8"/>
                    </a:solidFill>
                  </a:tcPr>
                </a:tc>
                <a:tc>
                  <a:txBody>
                    <a:bodyPr/>
                    <a:lstStyle/>
                    <a:p>
                      <a:pPr algn="ctr" fontAlgn="ctr"/>
                      <a:r>
                        <a:rPr lang="en-GB" sz="500" b="0" i="0" u="none" strike="noStrike">
                          <a:solidFill>
                            <a:srgbClr val="000000"/>
                          </a:solidFill>
                          <a:effectLst/>
                          <a:latin typeface="BrownTT" panose="020B0504020101010102" pitchFamily="34" charset="0"/>
                        </a:rPr>
                        <a:t>94%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9ACE"/>
                    </a:solidFill>
                  </a:tcPr>
                </a:tc>
                <a:tc>
                  <a:txBody>
                    <a:bodyPr/>
                    <a:lstStyle/>
                    <a:p>
                      <a:pPr algn="ctr" fontAlgn="ctr"/>
                      <a:r>
                        <a:rPr lang="en-GB" sz="500" b="0" i="0" u="none" strike="noStrike">
                          <a:solidFill>
                            <a:srgbClr val="000000"/>
                          </a:solidFill>
                          <a:effectLst/>
                          <a:latin typeface="BrownTT" panose="020B0504020101010102" pitchFamily="34" charset="0"/>
                        </a:rPr>
                        <a:t>96%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995CC"/>
                    </a:solidFill>
                  </a:tcPr>
                </a:tc>
                <a:tc>
                  <a:txBody>
                    <a:bodyPr/>
                    <a:lstStyle/>
                    <a:p>
                      <a:pPr algn="ctr" fontAlgn="ctr"/>
                      <a:r>
                        <a:rPr lang="en-GB" sz="500" b="0" i="0" u="none" strike="noStrike">
                          <a:solidFill>
                            <a:srgbClr val="000000"/>
                          </a:solidFill>
                          <a:effectLst/>
                          <a:latin typeface="BrownTT" panose="020B0504020101010102" pitchFamily="34" charset="0"/>
                        </a:rPr>
                        <a:t>86%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FD9"/>
                    </a:solidFill>
                  </a:tcPr>
                </a:tc>
                <a:tc>
                  <a:txBody>
                    <a:bodyPr/>
                    <a:lstStyle/>
                    <a:p>
                      <a:pPr algn="ctr" fontAlgn="ctr"/>
                      <a:r>
                        <a:rPr lang="en-GB" sz="500" b="0" i="0" u="none" strike="noStrike">
                          <a:solidFill>
                            <a:srgbClr val="000000"/>
                          </a:solidFill>
                          <a:effectLst/>
                          <a:latin typeface="BrownTT" panose="020B0504020101010102" pitchFamily="34" charset="0"/>
                        </a:rPr>
                        <a:t>93%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49DD0"/>
                    </a:solidFill>
                  </a:tcPr>
                </a:tc>
                <a:tc>
                  <a:txBody>
                    <a:bodyPr/>
                    <a:lstStyle/>
                    <a:p>
                      <a:pPr algn="ctr" fontAlgn="ctr"/>
                      <a:r>
                        <a:rPr lang="en-GB" sz="500" b="0" i="0" u="none" strike="noStrike">
                          <a:solidFill>
                            <a:srgbClr val="000000"/>
                          </a:solidFill>
                          <a:effectLst/>
                          <a:latin typeface="BrownTT" panose="020B0504020101010102" pitchFamily="34" charset="0"/>
                        </a:rPr>
                        <a:t>79%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8C1E2"/>
                    </a:solidFill>
                  </a:tcPr>
                </a:tc>
                <a:tc>
                  <a:txBody>
                    <a:bodyPr/>
                    <a:lstStyle/>
                    <a:p>
                      <a:pPr algn="ctr" fontAlgn="ctr"/>
                      <a:r>
                        <a:rPr lang="en-GB" sz="500" b="0" i="0" u="none" strike="noStrike">
                          <a:solidFill>
                            <a:srgbClr val="000000"/>
                          </a:solidFill>
                          <a:effectLst/>
                          <a:latin typeface="BrownTT" panose="020B0504020101010102" pitchFamily="34" charset="0"/>
                        </a:rPr>
                        <a:t>68%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F0"/>
                    </a:solidFill>
                  </a:tcPr>
                </a:tc>
                <a:tc>
                  <a:txBody>
                    <a:bodyPr/>
                    <a:lstStyle/>
                    <a:p>
                      <a:pPr algn="ctr" fontAlgn="ctr"/>
                      <a:r>
                        <a:rPr lang="en-GB" sz="500" b="0" i="0" u="none" strike="noStrike">
                          <a:solidFill>
                            <a:srgbClr val="000000"/>
                          </a:solidFill>
                          <a:effectLst/>
                          <a:latin typeface="BrownTT" panose="020B0504020101010102" pitchFamily="34" charset="0"/>
                        </a:rPr>
                        <a:t>37%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BCE"/>
                    </a:solidFill>
                  </a:tcPr>
                </a:tc>
                <a:tc>
                  <a:txBody>
                    <a:bodyPr/>
                    <a:lstStyle/>
                    <a:p>
                      <a:pPr algn="ctr" fontAlgn="ctr"/>
                      <a:r>
                        <a:rPr lang="en-GB" sz="500" b="0" i="0" u="none" strike="noStrike">
                          <a:solidFill>
                            <a:srgbClr val="000000"/>
                          </a:solidFill>
                          <a:effectLst/>
                          <a:latin typeface="BrownTT" panose="020B0504020101010102" pitchFamily="34" charset="0"/>
                        </a:rPr>
                        <a:t>86%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FD9"/>
                    </a:solidFill>
                  </a:tcPr>
                </a:tc>
                <a:tc>
                  <a:txBody>
                    <a:bodyPr/>
                    <a:lstStyle/>
                    <a:p>
                      <a:pPr algn="ctr" fontAlgn="ctr"/>
                      <a:r>
                        <a:rPr lang="en-GB" sz="500" b="0" i="0" u="none" strike="noStrike">
                          <a:solidFill>
                            <a:srgbClr val="000000"/>
                          </a:solidFill>
                          <a:effectLst/>
                          <a:latin typeface="BrownTT" panose="020B0504020101010102" pitchFamily="34" charset="0"/>
                        </a:rPr>
                        <a:t>26%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EB0"/>
                    </a:solidFill>
                  </a:tcPr>
                </a:tc>
                <a:tc>
                  <a:txBody>
                    <a:bodyPr/>
                    <a:lstStyle/>
                    <a:p>
                      <a:pPr algn="ctr" fontAlgn="ctr"/>
                      <a:r>
                        <a:rPr lang="en-GB" sz="500" b="0" i="0" u="none" strike="noStrike">
                          <a:solidFill>
                            <a:srgbClr val="000000"/>
                          </a:solidFill>
                          <a:effectLst/>
                          <a:latin typeface="BrownTT" panose="020B0504020101010102" pitchFamily="34" charset="0"/>
                        </a:rPr>
                        <a:t>90%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FA5D4"/>
                    </a:solidFill>
                  </a:tcPr>
                </a:tc>
                <a:tc>
                  <a:txBody>
                    <a:bodyPr/>
                    <a:lstStyle/>
                    <a:p>
                      <a:pPr algn="ctr" fontAlgn="ctr"/>
                      <a:r>
                        <a:rPr lang="en-GB" sz="500" b="0" i="0" u="none" strike="noStrike">
                          <a:solidFill>
                            <a:srgbClr val="000000"/>
                          </a:solidFill>
                          <a:effectLst/>
                          <a:latin typeface="BrownTT" panose="020B0504020101010102" pitchFamily="34" charset="0"/>
                        </a:rPr>
                        <a:t>56%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BFE"/>
                    </a:solidFill>
                  </a:tcPr>
                </a:tc>
                <a:tc>
                  <a:txBody>
                    <a:bodyPr/>
                    <a:lstStyle/>
                    <a:p>
                      <a:pPr algn="ctr" fontAlgn="ctr"/>
                      <a:r>
                        <a:rPr lang="en-GB" sz="500" b="0" i="0" u="none" strike="noStrike">
                          <a:solidFill>
                            <a:srgbClr val="000000"/>
                          </a:solidFill>
                          <a:effectLst/>
                          <a:latin typeface="BrownTT" panose="020B0504020101010102" pitchFamily="34" charset="0"/>
                        </a:rPr>
                        <a:t>65%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4"/>
                    </a:solidFill>
                  </a:tcPr>
                </a:tc>
                <a:tc>
                  <a:txBody>
                    <a:bodyPr/>
                    <a:lstStyle/>
                    <a:p>
                      <a:pPr algn="ctr" fontAlgn="ctr"/>
                      <a:r>
                        <a:rPr lang="en-GB" sz="500" b="0" i="0" u="none" strike="noStrike">
                          <a:solidFill>
                            <a:srgbClr val="000000"/>
                          </a:solidFill>
                          <a:effectLst/>
                          <a:latin typeface="BrownTT" panose="020B0504020101010102" pitchFamily="34" charset="0"/>
                        </a:rPr>
                        <a:t>57%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FAFE"/>
                    </a:solidFill>
                  </a:tcPr>
                </a:tc>
                <a:tc>
                  <a:txBody>
                    <a:bodyPr/>
                    <a:lstStyle/>
                    <a:p>
                      <a:pPr algn="ctr" fontAlgn="ctr"/>
                      <a:r>
                        <a:rPr lang="en-GB" sz="500" b="0" i="0" u="none" strike="noStrike">
                          <a:solidFill>
                            <a:srgbClr val="000000"/>
                          </a:solidFill>
                          <a:effectLst/>
                          <a:latin typeface="BrownTT" panose="020B0504020101010102" pitchFamily="34" charset="0"/>
                        </a:rPr>
                        <a:t>52%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0F3"/>
                    </a:solidFill>
                  </a:tcPr>
                </a:tc>
                <a:tc>
                  <a:txBody>
                    <a:bodyPr/>
                    <a:lstStyle/>
                    <a:p>
                      <a:pPr algn="ctr" fontAlgn="ctr"/>
                      <a:r>
                        <a:rPr lang="en-GB" sz="500" b="0" i="0" u="none" strike="noStrike">
                          <a:solidFill>
                            <a:srgbClr val="000000"/>
                          </a:solidFill>
                          <a:effectLst/>
                          <a:latin typeface="BrownTT" panose="020B0504020101010102" pitchFamily="34" charset="0"/>
                        </a:rPr>
                        <a:t>53%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3F6"/>
                    </a:solidFill>
                  </a:tcPr>
                </a:tc>
                <a:tc>
                  <a:txBody>
                    <a:bodyPr/>
                    <a:lstStyle/>
                    <a:p>
                      <a:pPr algn="ctr" fontAlgn="ctr"/>
                      <a:r>
                        <a:rPr lang="en-GB" sz="500" b="0" i="0" u="none" strike="noStrike">
                          <a:solidFill>
                            <a:srgbClr val="000000"/>
                          </a:solidFill>
                          <a:effectLst/>
                          <a:latin typeface="BrownTT" panose="020B0504020101010102" pitchFamily="34" charset="0"/>
                        </a:rPr>
                        <a:t>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87B"/>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E70"/>
                    </a:solidFill>
                  </a:tcPr>
                </a:tc>
                <a:tc>
                  <a:txBody>
                    <a:bodyPr/>
                    <a:lstStyle/>
                    <a:p>
                      <a:pPr algn="ctr" fontAlgn="ctr"/>
                      <a:r>
                        <a:rPr lang="en-GB" sz="500" b="0" i="0" u="none" strike="noStrike">
                          <a:solidFill>
                            <a:srgbClr val="000000"/>
                          </a:solidFill>
                          <a:effectLst/>
                          <a:latin typeface="BrownTT" panose="020B0504020101010102" pitchFamily="34" charset="0"/>
                        </a:rPr>
                        <a:t>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D"/>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D"/>
                    </a:solidFill>
                  </a:tcPr>
                </a:tc>
                <a:extLst>
                  <a:ext uri="{0D108BD9-81ED-4DB2-BD59-A6C34878D82A}">
                    <a16:rowId xmlns:a16="http://schemas.microsoft.com/office/drawing/2014/main" val="3372843618"/>
                  </a:ext>
                </a:extLst>
              </a:tr>
              <a:tr h="116961">
                <a:tc>
                  <a:txBody>
                    <a:bodyPr/>
                    <a:lstStyle/>
                    <a:p>
                      <a:pPr algn="l" fontAlgn="b"/>
                      <a:r>
                        <a:rPr lang="en-GB" sz="500" b="0" i="0" u="none" strike="noStrike">
                          <a:solidFill>
                            <a:srgbClr val="000000"/>
                          </a:solidFill>
                          <a:effectLst/>
                          <a:latin typeface="BrownTT" panose="020B0504020101010102" pitchFamily="34" charset="0"/>
                        </a:rPr>
                        <a:t>Autos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2.9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86%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CADD8"/>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76%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9E6"/>
                    </a:solidFill>
                  </a:tcPr>
                </a:tc>
                <a:tc>
                  <a:txBody>
                    <a:bodyPr/>
                    <a:lstStyle/>
                    <a:p>
                      <a:pPr algn="ctr" fontAlgn="ctr"/>
                      <a:r>
                        <a:rPr lang="en-GB" sz="500" b="0" i="0" u="none" strike="noStrike">
                          <a:solidFill>
                            <a:srgbClr val="000000"/>
                          </a:solidFill>
                          <a:effectLst/>
                          <a:latin typeface="BrownTT" panose="020B0504020101010102" pitchFamily="34" charset="0"/>
                        </a:rPr>
                        <a:t>92%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89FD1"/>
                    </a:solidFill>
                  </a:tcPr>
                </a:tc>
                <a:tc>
                  <a:txBody>
                    <a:bodyPr/>
                    <a:lstStyle/>
                    <a:p>
                      <a:pPr algn="ctr" fontAlgn="ctr"/>
                      <a:r>
                        <a:rPr lang="en-GB" sz="500" b="0" i="0" u="none" strike="noStrike">
                          <a:solidFill>
                            <a:srgbClr val="000000"/>
                          </a:solidFill>
                          <a:effectLst/>
                          <a:latin typeface="BrownTT" panose="020B0504020101010102" pitchFamily="34" charset="0"/>
                        </a:rPr>
                        <a:t>78%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C2E2"/>
                    </a:solidFill>
                  </a:tcPr>
                </a:tc>
                <a:tc>
                  <a:txBody>
                    <a:bodyPr/>
                    <a:lstStyle/>
                    <a:p>
                      <a:pPr algn="ctr" fontAlgn="ctr"/>
                      <a:r>
                        <a:rPr lang="en-GB" sz="500" b="0" i="0" u="none" strike="noStrike">
                          <a:solidFill>
                            <a:srgbClr val="000000"/>
                          </a:solidFill>
                          <a:effectLst/>
                          <a:latin typeface="BrownTT" panose="020B0504020101010102" pitchFamily="34" charset="0"/>
                        </a:rPr>
                        <a:t>76%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9E6"/>
                    </a:solidFill>
                  </a:tcPr>
                </a:tc>
                <a:tc>
                  <a:txBody>
                    <a:bodyPr/>
                    <a:lstStyle/>
                    <a:p>
                      <a:pPr algn="ctr" fontAlgn="ctr"/>
                      <a:r>
                        <a:rPr lang="en-GB" sz="500" b="0" i="0" u="none" strike="noStrike">
                          <a:solidFill>
                            <a:srgbClr val="000000"/>
                          </a:solidFill>
                          <a:effectLst/>
                          <a:latin typeface="BrownTT" panose="020B0504020101010102" pitchFamily="34" charset="0"/>
                        </a:rPr>
                        <a:t>70%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7ED"/>
                    </a:solidFill>
                  </a:tcPr>
                </a:tc>
                <a:tc>
                  <a:txBody>
                    <a:bodyPr/>
                    <a:lstStyle/>
                    <a:p>
                      <a:pPr algn="ctr" fontAlgn="ctr"/>
                      <a:r>
                        <a:rPr lang="en-GB" sz="500" b="0" i="0" u="none" strike="noStrike">
                          <a:solidFill>
                            <a:srgbClr val="000000"/>
                          </a:solidFill>
                          <a:effectLst/>
                          <a:latin typeface="BrownTT" panose="020B0504020101010102" pitchFamily="34" charset="0"/>
                        </a:rPr>
                        <a:t>59%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FF3FB"/>
                    </a:solidFill>
                  </a:tcPr>
                </a:tc>
                <a:tc>
                  <a:txBody>
                    <a:bodyPr/>
                    <a:lstStyle/>
                    <a:p>
                      <a:pPr algn="ctr" fontAlgn="ctr"/>
                      <a:r>
                        <a:rPr lang="en-GB" sz="500" b="0" i="0" u="none" strike="noStrike">
                          <a:solidFill>
                            <a:srgbClr val="000000"/>
                          </a:solidFill>
                          <a:effectLst/>
                          <a:latin typeface="BrownTT" panose="020B0504020101010102" pitchFamily="34" charset="0"/>
                        </a:rPr>
                        <a:t>32%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EC1"/>
                    </a:solidFill>
                  </a:tcPr>
                </a:tc>
                <a:tc>
                  <a:txBody>
                    <a:bodyPr/>
                    <a:lstStyle/>
                    <a:p>
                      <a:pPr algn="ctr" fontAlgn="ctr"/>
                      <a:r>
                        <a:rPr lang="en-GB" sz="500" b="0" i="0" u="none" strike="noStrike">
                          <a:solidFill>
                            <a:srgbClr val="000000"/>
                          </a:solidFill>
                          <a:effectLst/>
                          <a:latin typeface="BrownTT" panose="020B0504020101010102" pitchFamily="34" charset="0"/>
                        </a:rPr>
                        <a:t>78%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AC2E2"/>
                    </a:solidFill>
                  </a:tcPr>
                </a:tc>
                <a:tc>
                  <a:txBody>
                    <a:bodyPr/>
                    <a:lstStyle/>
                    <a:p>
                      <a:pPr algn="ctr" fontAlgn="ctr"/>
                      <a:r>
                        <a:rPr lang="en-GB" sz="500" b="0" i="0" u="none" strike="noStrike">
                          <a:solidFill>
                            <a:srgbClr val="000000"/>
                          </a:solidFill>
                          <a:effectLst/>
                          <a:latin typeface="BrownTT" panose="020B0504020101010102" pitchFamily="34" charset="0"/>
                        </a:rPr>
                        <a:t>51%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0F3"/>
                    </a:solidFill>
                  </a:tcPr>
                </a:tc>
                <a:tc>
                  <a:txBody>
                    <a:bodyPr/>
                    <a:lstStyle/>
                    <a:p>
                      <a:pPr algn="ctr" fontAlgn="ctr"/>
                      <a:r>
                        <a:rPr lang="en-GB" sz="500" b="0" i="0" u="none" strike="noStrike">
                          <a:solidFill>
                            <a:srgbClr val="000000"/>
                          </a:solidFill>
                          <a:effectLst/>
                          <a:latin typeface="BrownTT" panose="020B0504020101010102" pitchFamily="34" charset="0"/>
                        </a:rPr>
                        <a:t>73%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DD0E9"/>
                    </a:solidFill>
                  </a:tcPr>
                </a:tc>
                <a:tc>
                  <a:txBody>
                    <a:bodyPr/>
                    <a:lstStyle/>
                    <a:p>
                      <a:pPr algn="ctr" fontAlgn="ctr"/>
                      <a:r>
                        <a:rPr lang="en-GB" sz="500" b="0" i="0" u="none" strike="noStrike">
                          <a:solidFill>
                            <a:srgbClr val="000000"/>
                          </a:solidFill>
                          <a:effectLst/>
                          <a:latin typeface="BrownTT" panose="020B0504020101010102" pitchFamily="34" charset="0"/>
                        </a:rPr>
                        <a:t>35%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5C8"/>
                    </a:solidFill>
                  </a:tcPr>
                </a:tc>
                <a:tc>
                  <a:txBody>
                    <a:bodyPr/>
                    <a:lstStyle/>
                    <a:p>
                      <a:pPr algn="ctr" fontAlgn="ctr"/>
                      <a:r>
                        <a:rPr lang="en-GB" sz="500" b="0" i="0" u="none" strike="noStrike">
                          <a:solidFill>
                            <a:srgbClr val="000000"/>
                          </a:solidFill>
                          <a:effectLst/>
                          <a:latin typeface="BrownTT" panose="020B0504020101010102" pitchFamily="34" charset="0"/>
                        </a:rPr>
                        <a:t>54%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7FA"/>
                    </a:solidFill>
                  </a:tcPr>
                </a:tc>
                <a:tc>
                  <a:txBody>
                    <a:bodyPr/>
                    <a:lstStyle/>
                    <a:p>
                      <a:pPr algn="ctr" fontAlgn="ctr"/>
                      <a:r>
                        <a:rPr lang="en-GB" sz="500" b="0" i="0" u="none" strike="noStrike">
                          <a:solidFill>
                            <a:srgbClr val="000000"/>
                          </a:solidFill>
                          <a:effectLst/>
                          <a:latin typeface="BrownTT" panose="020B0504020101010102" pitchFamily="34" charset="0"/>
                        </a:rPr>
                        <a:t>57%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FAFE"/>
                    </a:solidFill>
                  </a:tcPr>
                </a:tc>
                <a:tc>
                  <a:txBody>
                    <a:bodyPr/>
                    <a:lstStyle/>
                    <a:p>
                      <a:pPr algn="ctr" fontAlgn="ctr"/>
                      <a:r>
                        <a:rPr lang="en-GB" sz="500" b="0" i="0" u="none" strike="noStrike">
                          <a:solidFill>
                            <a:srgbClr val="000000"/>
                          </a:solidFill>
                          <a:effectLst/>
                          <a:latin typeface="BrownTT" panose="020B0504020101010102" pitchFamily="34" charset="0"/>
                        </a:rPr>
                        <a:t>32%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EC1"/>
                    </a:solidFill>
                  </a:tcPr>
                </a:tc>
                <a:tc>
                  <a:txBody>
                    <a:bodyPr/>
                    <a:lstStyle/>
                    <a:p>
                      <a:pPr algn="ctr" fontAlgn="ctr"/>
                      <a:r>
                        <a:rPr lang="en-GB" sz="500" b="0" i="0" u="none" strike="noStrike">
                          <a:solidFill>
                            <a:srgbClr val="000000"/>
                          </a:solidFill>
                          <a:effectLst/>
                          <a:latin typeface="BrownTT" panose="020B0504020101010102" pitchFamily="34" charset="0"/>
                        </a:rPr>
                        <a:t>46%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2E4"/>
                    </a:solidFill>
                  </a:tcPr>
                </a:tc>
                <a:tc>
                  <a:txBody>
                    <a:bodyPr/>
                    <a:lstStyle/>
                    <a:p>
                      <a:pPr algn="ctr" fontAlgn="ctr"/>
                      <a:r>
                        <a:rPr lang="en-GB" sz="500" b="0" i="0" u="none" strike="noStrike">
                          <a:solidFill>
                            <a:srgbClr val="000000"/>
                          </a:solidFill>
                          <a:effectLst/>
                          <a:latin typeface="BrownTT" panose="020B0504020101010102" pitchFamily="34" charset="0"/>
                        </a:rPr>
                        <a:t>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779"/>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072"/>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E80"/>
                    </a:solidFill>
                  </a:tcPr>
                </a:tc>
                <a:extLst>
                  <a:ext uri="{0D108BD9-81ED-4DB2-BD59-A6C34878D82A}">
                    <a16:rowId xmlns:a16="http://schemas.microsoft.com/office/drawing/2014/main" val="3935678356"/>
                  </a:ext>
                </a:extLst>
              </a:tr>
              <a:tr h="116961">
                <a:tc>
                  <a:txBody>
                    <a:bodyPr/>
                    <a:lstStyle/>
                    <a:p>
                      <a:pPr algn="l" fontAlgn="b"/>
                      <a:r>
                        <a:rPr lang="en-GB" sz="500" b="0" i="0" u="none" strike="noStrike">
                          <a:solidFill>
                            <a:srgbClr val="000000"/>
                          </a:solidFill>
                          <a:effectLst/>
                          <a:latin typeface="BrownTT" panose="020B0504020101010102" pitchFamily="34" charset="0"/>
                        </a:rPr>
                        <a:t>Aluminium</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2.9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n-GB" sz="500" b="0" i="0" u="none" strike="noStrike">
                          <a:solidFill>
                            <a:srgbClr val="000000"/>
                          </a:solidFill>
                          <a:effectLst/>
                          <a:latin typeface="BrownTT" panose="020B0504020101010102" pitchFamily="34" charset="0"/>
                        </a:rPr>
                        <a:t>97%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93CB"/>
                    </a:solidFill>
                  </a:tcPr>
                </a:tc>
                <a:tc>
                  <a:txBody>
                    <a:bodyPr/>
                    <a:lstStyle/>
                    <a:p>
                      <a:pPr algn="ctr" fontAlgn="ctr"/>
                      <a:r>
                        <a:rPr lang="en-GB" sz="500" b="0" i="0" u="none" strike="noStrike">
                          <a:solidFill>
                            <a:srgbClr val="000000"/>
                          </a:solidFill>
                          <a:effectLst/>
                          <a:latin typeface="BrownTT" panose="020B0504020101010102" pitchFamily="34" charset="0"/>
                        </a:rPr>
                        <a:t>81%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BCDF"/>
                    </a:solidFill>
                  </a:tcPr>
                </a:tc>
                <a:tc>
                  <a:txBody>
                    <a:bodyPr/>
                    <a:lstStyle/>
                    <a:p>
                      <a:pPr algn="ctr" fontAlgn="ctr"/>
                      <a:r>
                        <a:rPr lang="en-GB" sz="500" b="0" i="0" u="none" strike="noStrike">
                          <a:solidFill>
                            <a:srgbClr val="000000"/>
                          </a:solidFill>
                          <a:effectLst/>
                          <a:latin typeface="BrownTT" panose="020B0504020101010102" pitchFamily="34" charset="0"/>
                        </a:rPr>
                        <a:t>94%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29BCF"/>
                    </a:solidFill>
                  </a:tcPr>
                </a:tc>
                <a:tc>
                  <a:txBody>
                    <a:bodyPr/>
                    <a:lstStyle/>
                    <a:p>
                      <a:pPr algn="ctr" fontAlgn="ctr"/>
                      <a:r>
                        <a:rPr lang="en-GB" sz="500" b="0" i="0" u="none" strike="noStrike">
                          <a:solidFill>
                            <a:srgbClr val="000000"/>
                          </a:solidFill>
                          <a:effectLst/>
                          <a:latin typeface="BrownTT" panose="020B0504020101010102" pitchFamily="34" charset="0"/>
                        </a:rPr>
                        <a:t>77%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4"/>
                    </a:solidFill>
                  </a:tcPr>
                </a:tc>
                <a:tc>
                  <a:txBody>
                    <a:bodyPr/>
                    <a:lstStyle/>
                    <a:p>
                      <a:pPr algn="ctr" fontAlgn="ctr"/>
                      <a:r>
                        <a:rPr lang="en-GB" sz="500" b="0" i="0" u="none" strike="noStrike">
                          <a:solidFill>
                            <a:srgbClr val="000000"/>
                          </a:solidFill>
                          <a:effectLst/>
                          <a:latin typeface="BrownTT" panose="020B0504020101010102" pitchFamily="34" charset="0"/>
                        </a:rPr>
                        <a:t>87%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AACD7"/>
                    </a:solidFill>
                  </a:tcPr>
                </a:tc>
                <a:tc>
                  <a:txBody>
                    <a:bodyPr/>
                    <a:lstStyle/>
                    <a:p>
                      <a:pPr algn="ctr" fontAlgn="ctr"/>
                      <a:r>
                        <a:rPr lang="en-GB" sz="500" b="0" i="0" u="none" strike="noStrike">
                          <a:solidFill>
                            <a:srgbClr val="000000"/>
                          </a:solidFill>
                          <a:effectLst/>
                          <a:latin typeface="BrownTT" panose="020B0504020101010102" pitchFamily="34" charset="0"/>
                        </a:rPr>
                        <a:t>65%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4"/>
                    </a:solidFill>
                  </a:tcPr>
                </a:tc>
                <a:tc>
                  <a:txBody>
                    <a:bodyPr/>
                    <a:lstStyle/>
                    <a:p>
                      <a:pPr algn="ctr" fontAlgn="ctr"/>
                      <a:r>
                        <a:rPr lang="en-GB" sz="500" b="0" i="0" u="none" strike="noStrike">
                          <a:solidFill>
                            <a:srgbClr val="000000"/>
                          </a:solidFill>
                          <a:effectLst/>
                          <a:latin typeface="BrownTT" panose="020B0504020101010102" pitchFamily="34" charset="0"/>
                        </a:rPr>
                        <a:t>77%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4"/>
                    </a:solidFill>
                  </a:tcPr>
                </a:tc>
                <a:tc>
                  <a:txBody>
                    <a:bodyPr/>
                    <a:lstStyle/>
                    <a:p>
                      <a:pPr algn="ctr" fontAlgn="ctr"/>
                      <a:r>
                        <a:rPr lang="en-GB" sz="500" b="0" i="0" u="none" strike="noStrike">
                          <a:solidFill>
                            <a:srgbClr val="000000"/>
                          </a:solidFill>
                          <a:effectLst/>
                          <a:latin typeface="BrownTT" panose="020B0504020101010102" pitchFamily="34" charset="0"/>
                        </a:rPr>
                        <a:t>52%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1F4"/>
                    </a:solidFill>
                  </a:tcPr>
                </a:tc>
                <a:tc>
                  <a:txBody>
                    <a:bodyPr/>
                    <a:lstStyle/>
                    <a:p>
                      <a:pPr algn="ctr" fontAlgn="ctr"/>
                      <a:r>
                        <a:rPr lang="en-GB" sz="500" b="0" i="0" u="none" strike="noStrike">
                          <a:solidFill>
                            <a:srgbClr val="000000"/>
                          </a:solidFill>
                          <a:effectLst/>
                          <a:latin typeface="BrownTT" panose="020B0504020101010102" pitchFamily="34" charset="0"/>
                        </a:rPr>
                        <a:t>55%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9FC"/>
                    </a:solidFill>
                  </a:tcPr>
                </a:tc>
                <a:tc>
                  <a:txBody>
                    <a:bodyPr/>
                    <a:lstStyle/>
                    <a:p>
                      <a:pPr algn="ctr" fontAlgn="ctr"/>
                      <a:r>
                        <a:rPr lang="en-GB" sz="500" b="0" i="0" u="none" strike="noStrike">
                          <a:solidFill>
                            <a:srgbClr val="000000"/>
                          </a:solidFill>
                          <a:effectLst/>
                          <a:latin typeface="BrownTT" panose="020B0504020101010102" pitchFamily="34" charset="0"/>
                        </a:rPr>
                        <a:t>35%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6C9"/>
                    </a:solidFill>
                  </a:tcPr>
                </a:tc>
                <a:tc>
                  <a:txBody>
                    <a:bodyPr/>
                    <a:lstStyle/>
                    <a:p>
                      <a:pPr algn="ctr" fontAlgn="ctr"/>
                      <a:r>
                        <a:rPr lang="en-GB" sz="500" b="0" i="0" u="none" strike="noStrike">
                          <a:solidFill>
                            <a:srgbClr val="000000"/>
                          </a:solidFill>
                          <a:effectLst/>
                          <a:latin typeface="BrownTT" panose="020B0504020101010102" pitchFamily="34" charset="0"/>
                        </a:rPr>
                        <a:t>68%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F0"/>
                    </a:solidFill>
                  </a:tcPr>
                </a:tc>
                <a:tc>
                  <a:txBody>
                    <a:bodyPr/>
                    <a:lstStyle/>
                    <a:p>
                      <a:pPr algn="ctr" fontAlgn="ctr"/>
                      <a:r>
                        <a:rPr lang="en-GB" sz="500" b="0" i="0" u="none" strike="noStrike">
                          <a:solidFill>
                            <a:srgbClr val="000000"/>
                          </a:solidFill>
                          <a:effectLst/>
                          <a:latin typeface="BrownTT" panose="020B0504020101010102" pitchFamily="34" charset="0"/>
                        </a:rPr>
                        <a:t>NA</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GB" sz="500" b="0" i="0" u="none" strike="noStrike">
                          <a:solidFill>
                            <a:srgbClr val="000000"/>
                          </a:solidFill>
                          <a:effectLst/>
                          <a:latin typeface="BrownTT" panose="020B0504020101010102" pitchFamily="34" charset="0"/>
                        </a:rPr>
                        <a:t>77%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4"/>
                    </a:solidFill>
                  </a:tcPr>
                </a:tc>
                <a:tc>
                  <a:txBody>
                    <a:bodyPr/>
                    <a:lstStyle/>
                    <a:p>
                      <a:pPr algn="ctr" fontAlgn="ctr"/>
                      <a:r>
                        <a:rPr lang="en-GB" sz="500" b="0" i="0" u="none" strike="noStrike">
                          <a:solidFill>
                            <a:srgbClr val="000000"/>
                          </a:solidFill>
                          <a:effectLst/>
                          <a:latin typeface="BrownTT" panose="020B0504020101010102" pitchFamily="34" charset="0"/>
                        </a:rPr>
                        <a:t>39%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FD1"/>
                    </a:solidFill>
                  </a:tcPr>
                </a:tc>
                <a:tc>
                  <a:txBody>
                    <a:bodyPr/>
                    <a:lstStyle/>
                    <a:p>
                      <a:pPr algn="ctr" fontAlgn="ctr"/>
                      <a:r>
                        <a:rPr lang="en-GB" sz="500" b="0" i="0" u="none" strike="noStrike">
                          <a:solidFill>
                            <a:srgbClr val="000000"/>
                          </a:solidFill>
                          <a:effectLst/>
                          <a:latin typeface="BrownTT" panose="020B0504020101010102" pitchFamily="34" charset="0"/>
                        </a:rPr>
                        <a:t>19%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C9E"/>
                    </a:solidFill>
                  </a:tcPr>
                </a:tc>
                <a:tc>
                  <a:txBody>
                    <a:bodyPr/>
                    <a:lstStyle/>
                    <a:p>
                      <a:pPr algn="ctr" fontAlgn="ctr"/>
                      <a:r>
                        <a:rPr lang="en-GB" sz="500" b="0" i="0" u="none" strike="noStrike">
                          <a:solidFill>
                            <a:srgbClr val="000000"/>
                          </a:solidFill>
                          <a:effectLst/>
                          <a:latin typeface="BrownTT" panose="020B0504020101010102" pitchFamily="34" charset="0"/>
                        </a:rPr>
                        <a:t>55%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9FC"/>
                    </a:solidFill>
                  </a:tcPr>
                </a:tc>
                <a:tc>
                  <a:txBody>
                    <a:bodyPr/>
                    <a:lstStyle/>
                    <a:p>
                      <a:pPr algn="ctr" fontAlgn="ctr"/>
                      <a:r>
                        <a:rPr lang="en-GB" sz="500" b="0" i="0" u="none" strike="noStrike">
                          <a:solidFill>
                            <a:srgbClr val="000000"/>
                          </a:solidFill>
                          <a:effectLst/>
                          <a:latin typeface="BrownTT" panose="020B0504020101010102" pitchFamily="34" charset="0"/>
                        </a:rPr>
                        <a:t>29%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5B8"/>
                    </a:solidFill>
                  </a:tcPr>
                </a:tc>
                <a:tc>
                  <a:txBody>
                    <a:bodyPr/>
                    <a:lstStyle/>
                    <a:p>
                      <a:pPr algn="ctr" fontAlgn="ctr"/>
                      <a:r>
                        <a:rPr lang="en-GB" sz="500" b="0" i="0" u="none" strike="noStrike">
                          <a:solidFill>
                            <a:srgbClr val="000000"/>
                          </a:solidFill>
                          <a:effectLst/>
                          <a:latin typeface="BrownTT" panose="020B0504020101010102" pitchFamily="34" charset="0"/>
                        </a:rPr>
                        <a:t>45%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0E2"/>
                    </a:solidFill>
                  </a:tcPr>
                </a:tc>
                <a:tc>
                  <a:txBody>
                    <a:bodyPr/>
                    <a:lstStyle/>
                    <a:p>
                      <a:pPr algn="ctr" fontAlgn="ctr"/>
                      <a:r>
                        <a:rPr lang="en-GB" sz="500" b="0" i="0" u="none" strike="noStrike">
                          <a:solidFill>
                            <a:srgbClr val="000000"/>
                          </a:solidFill>
                          <a:effectLst/>
                          <a:latin typeface="BrownTT" panose="020B0504020101010102" pitchFamily="34" charset="0"/>
                        </a:rPr>
                        <a:t>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7C"/>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73"/>
                    </a:solidFill>
                  </a:tcPr>
                </a:tc>
                <a:tc>
                  <a:txBody>
                    <a:bodyPr/>
                    <a:lstStyle/>
                    <a:p>
                      <a:pPr algn="ctr" fontAlgn="ctr"/>
                      <a:r>
                        <a:rPr lang="en-GB" sz="500" b="0" i="0" u="none" strike="noStrike">
                          <a:solidFill>
                            <a:srgbClr val="000000"/>
                          </a:solidFill>
                          <a:effectLst/>
                          <a:latin typeface="BrownTT" panose="020B0504020101010102" pitchFamily="34" charset="0"/>
                        </a:rPr>
                        <a:t>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7C"/>
                    </a:solidFill>
                  </a:tcPr>
                </a:tc>
                <a:tc>
                  <a:txBody>
                    <a:bodyPr/>
                    <a:lstStyle/>
                    <a:p>
                      <a:pPr algn="ctr" fontAlgn="ctr"/>
                      <a:r>
                        <a:rPr lang="en-GB" sz="500" b="0" i="0" u="none" strike="noStrike">
                          <a:solidFill>
                            <a:srgbClr val="000000"/>
                          </a:solidFill>
                          <a:effectLst/>
                          <a:latin typeface="BrownTT" panose="020B0504020101010102" pitchFamily="34" charset="0"/>
                        </a:rPr>
                        <a:t>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A7C"/>
                    </a:solidFill>
                  </a:tcPr>
                </a:tc>
                <a:extLst>
                  <a:ext uri="{0D108BD9-81ED-4DB2-BD59-A6C34878D82A}">
                    <a16:rowId xmlns:a16="http://schemas.microsoft.com/office/drawing/2014/main" val="1846535108"/>
                  </a:ext>
                </a:extLst>
              </a:tr>
              <a:tr h="116961">
                <a:tc>
                  <a:txBody>
                    <a:bodyPr/>
                    <a:lstStyle/>
                    <a:p>
                      <a:pPr algn="l" fontAlgn="b"/>
                      <a:r>
                        <a:rPr lang="en-GB" sz="500" b="0" i="0" u="none" strike="noStrike">
                          <a:solidFill>
                            <a:srgbClr val="000000"/>
                          </a:solidFill>
                          <a:effectLst/>
                          <a:latin typeface="BrownTT" panose="020B0504020101010102" pitchFamily="34" charset="0"/>
                        </a:rPr>
                        <a:t>Steel</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2.9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9ACE"/>
                    </a:solidFill>
                  </a:tcPr>
                </a:tc>
                <a:tc>
                  <a:txBody>
                    <a:bodyPr/>
                    <a:lstStyle/>
                    <a:p>
                      <a:pPr algn="ctr" fontAlgn="ctr"/>
                      <a:r>
                        <a:rPr lang="en-GB" sz="500" b="0" i="0" u="none" strike="noStrike">
                          <a:solidFill>
                            <a:srgbClr val="000000"/>
                          </a:solidFill>
                          <a:effectLst/>
                          <a:latin typeface="BrownTT" panose="020B0504020101010102" pitchFamily="34" charset="0"/>
                        </a:rPr>
                        <a:t>97%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692CA"/>
                    </a:solidFill>
                  </a:tcPr>
                </a:tc>
                <a:tc>
                  <a:txBody>
                    <a:bodyPr/>
                    <a:lstStyle/>
                    <a:p>
                      <a:pPr algn="ctr" fontAlgn="ctr"/>
                      <a:r>
                        <a:rPr lang="en-GB" sz="500" b="0" i="0" u="none" strike="noStrike">
                          <a:solidFill>
                            <a:srgbClr val="000000"/>
                          </a:solidFill>
                          <a:effectLst/>
                          <a:latin typeface="BrownTT" panose="020B0504020101010102" pitchFamily="34" charset="0"/>
                        </a:rPr>
                        <a:t>77%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C6E4"/>
                    </a:solidFill>
                  </a:tcPr>
                </a:tc>
                <a:tc>
                  <a:txBody>
                    <a:bodyPr/>
                    <a:lstStyle/>
                    <a:p>
                      <a:pPr algn="ctr" fontAlgn="ctr"/>
                      <a:r>
                        <a:rPr lang="en-GB" sz="500" b="0" i="0" u="none" strike="noStrike">
                          <a:solidFill>
                            <a:srgbClr val="000000"/>
                          </a:solidFill>
                          <a:effectLst/>
                          <a:latin typeface="BrownTT" panose="020B0504020101010102" pitchFamily="34" charset="0"/>
                        </a:rPr>
                        <a:t>94%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19ACE"/>
                    </a:solidFill>
                  </a:tcPr>
                </a:tc>
                <a:tc>
                  <a:txBody>
                    <a:bodyPr/>
                    <a:lstStyle/>
                    <a:p>
                      <a:pPr algn="ctr" fontAlgn="ctr"/>
                      <a:r>
                        <a:rPr lang="en-GB" sz="500" b="0" i="0" u="none" strike="noStrike">
                          <a:solidFill>
                            <a:srgbClr val="000000"/>
                          </a:solidFill>
                          <a:effectLst/>
                          <a:latin typeface="BrownTT" panose="020B0504020101010102" pitchFamily="34" charset="0"/>
                        </a:rPr>
                        <a:t>82%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EBADE"/>
                    </a:solidFill>
                  </a:tcPr>
                </a:tc>
                <a:tc>
                  <a:txBody>
                    <a:bodyPr/>
                    <a:lstStyle/>
                    <a:p>
                      <a:pPr algn="ctr" fontAlgn="ctr"/>
                      <a:r>
                        <a:rPr lang="en-GB" sz="500" b="0" i="0" u="none" strike="noStrike">
                          <a:solidFill>
                            <a:srgbClr val="000000"/>
                          </a:solidFill>
                          <a:effectLst/>
                          <a:latin typeface="BrownTT" panose="020B0504020101010102" pitchFamily="34" charset="0"/>
                        </a:rPr>
                        <a:t>77%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C6E4"/>
                    </a:solidFill>
                  </a:tcPr>
                </a:tc>
                <a:tc>
                  <a:txBody>
                    <a:bodyPr/>
                    <a:lstStyle/>
                    <a:p>
                      <a:pPr algn="ctr" fontAlgn="ctr"/>
                      <a:r>
                        <a:rPr lang="en-GB" sz="500" b="0" i="0" u="none" strike="noStrike">
                          <a:solidFill>
                            <a:srgbClr val="000000"/>
                          </a:solidFill>
                          <a:effectLst/>
                          <a:latin typeface="BrownTT" panose="020B0504020101010102" pitchFamily="34" charset="0"/>
                        </a:rPr>
                        <a:t>68%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F0"/>
                    </a:solidFill>
                  </a:tcPr>
                </a:tc>
                <a:tc>
                  <a:txBody>
                    <a:bodyPr/>
                    <a:lstStyle/>
                    <a:p>
                      <a:pPr algn="ctr" fontAlgn="ctr"/>
                      <a:r>
                        <a:rPr lang="en-GB" sz="500" b="0" i="0" u="none" strike="noStrike">
                          <a:solidFill>
                            <a:srgbClr val="000000"/>
                          </a:solidFill>
                          <a:effectLst/>
                          <a:latin typeface="BrownTT" panose="020B0504020101010102" pitchFamily="34" charset="0"/>
                        </a:rPr>
                        <a:t>58%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6FC"/>
                    </a:solidFill>
                  </a:tcPr>
                </a:tc>
                <a:tc>
                  <a:txBody>
                    <a:bodyPr/>
                    <a:lstStyle/>
                    <a:p>
                      <a:pPr algn="ctr" fontAlgn="ctr"/>
                      <a:r>
                        <a:rPr lang="en-GB" sz="500" b="0" i="0" u="none" strike="noStrike">
                          <a:solidFill>
                            <a:srgbClr val="000000"/>
                          </a:solidFill>
                          <a:effectLst/>
                          <a:latin typeface="BrownTT" panose="020B0504020101010102" pitchFamily="34" charset="0"/>
                        </a:rPr>
                        <a:t>18%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99C"/>
                    </a:solidFill>
                  </a:tcPr>
                </a:tc>
                <a:tc>
                  <a:txBody>
                    <a:bodyPr/>
                    <a:lstStyle/>
                    <a:p>
                      <a:pPr algn="ctr" fontAlgn="ctr"/>
                      <a:r>
                        <a:rPr lang="en-GB" sz="500" b="0" i="0" u="none" strike="noStrike">
                          <a:solidFill>
                            <a:srgbClr val="000000"/>
                          </a:solidFill>
                          <a:effectLst/>
                          <a:latin typeface="BrownTT" panose="020B0504020101010102" pitchFamily="34" charset="0"/>
                        </a:rPr>
                        <a:t>77%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C6E4"/>
                    </a:solidFill>
                  </a:tcPr>
                </a:tc>
                <a:tc>
                  <a:txBody>
                    <a:bodyPr/>
                    <a:lstStyle/>
                    <a:p>
                      <a:pPr algn="ctr" fontAlgn="ctr"/>
                      <a:r>
                        <a:rPr lang="en-GB" sz="500" b="0" i="0" u="none" strike="noStrike">
                          <a:solidFill>
                            <a:srgbClr val="000000"/>
                          </a:solidFill>
                          <a:effectLst/>
                          <a:latin typeface="BrownTT" panose="020B0504020101010102" pitchFamily="34" charset="0"/>
                        </a:rPr>
                        <a:t>NA</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GB" sz="500" b="0" i="0" u="none" strike="noStrike">
                          <a:solidFill>
                            <a:srgbClr val="000000"/>
                          </a:solidFill>
                          <a:effectLst/>
                          <a:latin typeface="BrownTT" panose="020B0504020101010102" pitchFamily="34" charset="0"/>
                        </a:rPr>
                        <a:t>77%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FC6E4"/>
                    </a:solidFill>
                  </a:tcPr>
                </a:tc>
                <a:tc>
                  <a:txBody>
                    <a:bodyPr/>
                    <a:lstStyle/>
                    <a:p>
                      <a:pPr algn="ctr" fontAlgn="ctr"/>
                      <a:r>
                        <a:rPr lang="en-GB" sz="500" b="0" i="0" u="none" strike="noStrike">
                          <a:solidFill>
                            <a:srgbClr val="000000"/>
                          </a:solidFill>
                          <a:effectLst/>
                          <a:latin typeface="BrownTT" panose="020B0504020101010102" pitchFamily="34" charset="0"/>
                        </a:rPr>
                        <a:t>37%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ACD"/>
                    </a:solidFill>
                  </a:tcPr>
                </a:tc>
                <a:tc>
                  <a:txBody>
                    <a:bodyPr/>
                    <a:lstStyle/>
                    <a:p>
                      <a:pPr algn="ctr" fontAlgn="ctr"/>
                      <a:r>
                        <a:rPr lang="en-GB" sz="500" b="0" i="0" u="none" strike="noStrike">
                          <a:solidFill>
                            <a:srgbClr val="000000"/>
                          </a:solidFill>
                          <a:effectLst/>
                          <a:latin typeface="BrownTT" panose="020B0504020101010102" pitchFamily="34" charset="0"/>
                        </a:rPr>
                        <a:t>38%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ED1"/>
                    </a:solidFill>
                  </a:tcPr>
                </a:tc>
                <a:tc>
                  <a:txBody>
                    <a:bodyPr/>
                    <a:lstStyle/>
                    <a:p>
                      <a:pPr algn="ctr" fontAlgn="ctr"/>
                      <a:r>
                        <a:rPr lang="en-GB" sz="500" b="0" i="0" u="none" strike="noStrike">
                          <a:solidFill>
                            <a:srgbClr val="000000"/>
                          </a:solidFill>
                          <a:effectLst/>
                          <a:latin typeface="BrownTT" panose="020B0504020101010102" pitchFamily="34" charset="0"/>
                        </a:rPr>
                        <a:t>52%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2F5"/>
                    </a:solidFill>
                  </a:tcPr>
                </a:tc>
                <a:tc>
                  <a:txBody>
                    <a:bodyPr/>
                    <a:lstStyle/>
                    <a:p>
                      <a:pPr algn="ctr" fontAlgn="ctr"/>
                      <a:r>
                        <a:rPr lang="en-GB" sz="500" b="0" i="0" u="none" strike="noStrike">
                          <a:solidFill>
                            <a:srgbClr val="000000"/>
                          </a:solidFill>
                          <a:effectLst/>
                          <a:latin typeface="BrownTT" panose="020B0504020101010102" pitchFamily="34" charset="0"/>
                        </a:rPr>
                        <a:t>34%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2C4"/>
                    </a:solidFill>
                  </a:tcPr>
                </a:tc>
                <a:tc>
                  <a:txBody>
                    <a:bodyPr/>
                    <a:lstStyle/>
                    <a:p>
                      <a:pPr algn="ctr" fontAlgn="ctr"/>
                      <a:r>
                        <a:rPr lang="en-GB" sz="500" b="0" i="0" u="none" strike="noStrike">
                          <a:solidFill>
                            <a:srgbClr val="000000"/>
                          </a:solidFill>
                          <a:effectLst/>
                          <a:latin typeface="BrownTT" panose="020B0504020101010102" pitchFamily="34" charset="0"/>
                        </a:rPr>
                        <a:t>46%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2E5"/>
                    </a:solidFill>
                  </a:tcPr>
                </a:tc>
                <a:tc>
                  <a:txBody>
                    <a:bodyPr/>
                    <a:lstStyle/>
                    <a:p>
                      <a:pPr algn="ctr" fontAlgn="ctr"/>
                      <a:r>
                        <a:rPr lang="en-GB" sz="500" b="0" i="0" u="none" strike="noStrike">
                          <a:solidFill>
                            <a:srgbClr val="000000"/>
                          </a:solidFill>
                          <a:effectLst/>
                          <a:latin typeface="BrownTT" panose="020B0504020101010102" pitchFamily="34" charset="0"/>
                        </a:rPr>
                        <a:t>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97B"/>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73"/>
                    </a:solidFill>
                  </a:tcPr>
                </a:tc>
                <a:extLst>
                  <a:ext uri="{0D108BD9-81ED-4DB2-BD59-A6C34878D82A}">
                    <a16:rowId xmlns:a16="http://schemas.microsoft.com/office/drawing/2014/main" val="4144458884"/>
                  </a:ext>
                </a:extLst>
              </a:tr>
              <a:tr h="116961">
                <a:tc>
                  <a:txBody>
                    <a:bodyPr/>
                    <a:lstStyle/>
                    <a:p>
                      <a:pPr algn="l" fontAlgn="b"/>
                      <a:r>
                        <a:rPr lang="en-GB" sz="500" b="0" i="0" u="none" strike="noStrike">
                          <a:solidFill>
                            <a:srgbClr val="000000"/>
                          </a:solidFill>
                          <a:effectLst/>
                          <a:latin typeface="BrownTT" panose="020B0504020101010102" pitchFamily="34" charset="0"/>
                        </a:rPr>
                        <a:t>Diversified Mining</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2.9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ED0"/>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78%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C4E3"/>
                    </a:solidFill>
                  </a:tcPr>
                </a:tc>
                <a:tc>
                  <a:txBody>
                    <a:bodyPr/>
                    <a:lstStyle/>
                    <a:p>
                      <a:pPr algn="ctr" fontAlgn="ctr"/>
                      <a:r>
                        <a:rPr lang="en-GB" sz="500" b="0" i="0" u="none" strike="noStrike">
                          <a:solidFill>
                            <a:srgbClr val="000000"/>
                          </a:solidFill>
                          <a:effectLst/>
                          <a:latin typeface="BrownTT" panose="020B0504020101010102" pitchFamily="34" charset="0"/>
                        </a:rPr>
                        <a:t>93%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69ED0"/>
                    </a:solidFill>
                  </a:tcPr>
                </a:tc>
                <a:tc>
                  <a:txBody>
                    <a:bodyPr/>
                    <a:lstStyle/>
                    <a:p>
                      <a:pPr algn="ctr" fontAlgn="ctr"/>
                      <a:r>
                        <a:rPr lang="en-GB" sz="500" b="0" i="0" u="none" strike="noStrike">
                          <a:solidFill>
                            <a:srgbClr val="000000"/>
                          </a:solidFill>
                          <a:effectLst/>
                          <a:latin typeface="BrownTT" panose="020B0504020101010102" pitchFamily="34" charset="0"/>
                        </a:rPr>
                        <a:t>89%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3A7D5"/>
                    </a:solidFill>
                  </a:tcPr>
                </a:tc>
                <a:tc>
                  <a:txBody>
                    <a:bodyPr/>
                    <a:lstStyle/>
                    <a:p>
                      <a:pPr algn="ctr" fontAlgn="ctr"/>
                      <a:r>
                        <a:rPr lang="en-GB" sz="500" b="0" i="0" u="none" strike="noStrike">
                          <a:solidFill>
                            <a:srgbClr val="000000"/>
                          </a:solidFill>
                          <a:effectLst/>
                          <a:latin typeface="BrownTT" panose="020B0504020101010102" pitchFamily="34" charset="0"/>
                        </a:rPr>
                        <a:t>78%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CC4E3"/>
                    </a:solidFill>
                  </a:tcPr>
                </a:tc>
                <a:tc>
                  <a:txBody>
                    <a:bodyPr/>
                    <a:lstStyle/>
                    <a:p>
                      <a:pPr algn="ctr" fontAlgn="ctr"/>
                      <a:r>
                        <a:rPr lang="en-GB" sz="500" b="0" i="0" u="none" strike="noStrike">
                          <a:solidFill>
                            <a:srgbClr val="000000"/>
                          </a:solidFill>
                          <a:effectLst/>
                          <a:latin typeface="BrownTT" panose="020B0504020101010102" pitchFamily="34" charset="0"/>
                        </a:rPr>
                        <a:t>74%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CDE8"/>
                    </a:solidFill>
                  </a:tcPr>
                </a:tc>
                <a:tc>
                  <a:txBody>
                    <a:bodyPr/>
                    <a:lstStyle/>
                    <a:p>
                      <a:pPr algn="ctr" fontAlgn="ctr"/>
                      <a:r>
                        <a:rPr lang="en-GB" sz="500" b="0" i="0" u="none" strike="noStrike">
                          <a:solidFill>
                            <a:srgbClr val="000000"/>
                          </a:solidFill>
                          <a:effectLst/>
                          <a:latin typeface="BrownTT" panose="020B0504020101010102" pitchFamily="34" charset="0"/>
                        </a:rPr>
                        <a:t>70%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7ED"/>
                    </a:solidFill>
                  </a:tcPr>
                </a:tc>
                <a:tc>
                  <a:txBody>
                    <a:bodyPr/>
                    <a:lstStyle/>
                    <a:p>
                      <a:pPr algn="ctr" fontAlgn="ctr"/>
                      <a:r>
                        <a:rPr lang="en-GB" sz="500" b="0" i="0" u="none" strike="noStrike">
                          <a:solidFill>
                            <a:srgbClr val="000000"/>
                          </a:solidFill>
                          <a:effectLst/>
                          <a:latin typeface="BrownTT" panose="020B0504020101010102" pitchFamily="34" charset="0"/>
                        </a:rPr>
                        <a:t>30%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7B9"/>
                    </a:solidFill>
                  </a:tcPr>
                </a:tc>
                <a:tc>
                  <a:txBody>
                    <a:bodyPr/>
                    <a:lstStyle/>
                    <a:p>
                      <a:pPr algn="ctr" fontAlgn="ctr"/>
                      <a:r>
                        <a:rPr lang="en-GB" sz="500" b="0" i="0" u="none" strike="noStrike">
                          <a:solidFill>
                            <a:srgbClr val="000000"/>
                          </a:solidFill>
                          <a:effectLst/>
                          <a:latin typeface="BrownTT" panose="020B0504020101010102" pitchFamily="34" charset="0"/>
                        </a:rPr>
                        <a:t>85%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1B1DA"/>
                    </a:solidFill>
                  </a:tcPr>
                </a:tc>
                <a:tc>
                  <a:txBody>
                    <a:bodyPr/>
                    <a:lstStyle/>
                    <a:p>
                      <a:pPr algn="ctr" fontAlgn="ctr"/>
                      <a:r>
                        <a:rPr lang="en-GB" sz="500" b="0" i="0" u="none" strike="noStrike">
                          <a:solidFill>
                            <a:srgbClr val="000000"/>
                          </a:solidFill>
                          <a:effectLst/>
                          <a:latin typeface="BrownTT" panose="020B0504020101010102" pitchFamily="34" charset="0"/>
                        </a:rPr>
                        <a:t>37%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ACD"/>
                    </a:solidFill>
                  </a:tcPr>
                </a:tc>
                <a:tc>
                  <a:txBody>
                    <a:bodyPr/>
                    <a:lstStyle/>
                    <a:p>
                      <a:pPr algn="ctr" fontAlgn="ctr"/>
                      <a:r>
                        <a:rPr lang="en-GB" sz="500" b="0" i="0" u="none" strike="noStrike">
                          <a:solidFill>
                            <a:srgbClr val="000000"/>
                          </a:solidFill>
                          <a:effectLst/>
                          <a:latin typeface="BrownTT" panose="020B0504020101010102" pitchFamily="34" charset="0"/>
                        </a:rPr>
                        <a:t>70%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7D7ED"/>
                    </a:solidFill>
                  </a:tcPr>
                </a:tc>
                <a:tc>
                  <a:txBody>
                    <a:bodyPr/>
                    <a:lstStyle/>
                    <a:p>
                      <a:pPr algn="ctr" fontAlgn="ctr"/>
                      <a:r>
                        <a:rPr lang="en-GB" sz="500" b="0" i="0" u="none" strike="noStrike">
                          <a:solidFill>
                            <a:srgbClr val="000000"/>
                          </a:solidFill>
                          <a:effectLst/>
                          <a:latin typeface="BrownTT" panose="020B0504020101010102" pitchFamily="34" charset="0"/>
                        </a:rPr>
                        <a:t>48%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7EA"/>
                    </a:solidFill>
                  </a:tcPr>
                </a:tc>
                <a:tc>
                  <a:txBody>
                    <a:bodyPr/>
                    <a:lstStyle/>
                    <a:p>
                      <a:pPr algn="ctr" fontAlgn="ctr"/>
                      <a:r>
                        <a:rPr lang="en-GB" sz="500" b="0" i="0" u="none" strike="noStrike">
                          <a:solidFill>
                            <a:srgbClr val="000000"/>
                          </a:solidFill>
                          <a:effectLst/>
                          <a:latin typeface="BrownTT" panose="020B0504020101010102" pitchFamily="34" charset="0"/>
                        </a:rPr>
                        <a:t>37%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ACD"/>
                    </a:solidFill>
                  </a:tcPr>
                </a:tc>
                <a:tc>
                  <a:txBody>
                    <a:bodyPr/>
                    <a:lstStyle/>
                    <a:p>
                      <a:pPr algn="ctr" fontAlgn="ctr"/>
                      <a:r>
                        <a:rPr lang="en-GB" sz="500" b="0" i="0" u="none" strike="noStrike">
                          <a:solidFill>
                            <a:srgbClr val="000000"/>
                          </a:solidFill>
                          <a:effectLst/>
                          <a:latin typeface="BrownTT" panose="020B0504020101010102" pitchFamily="34" charset="0"/>
                        </a:rPr>
                        <a:t>63%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AF6"/>
                    </a:solidFill>
                  </a:tcPr>
                </a:tc>
                <a:tc>
                  <a:txBody>
                    <a:bodyPr/>
                    <a:lstStyle/>
                    <a:p>
                      <a:pPr algn="ctr" fontAlgn="ctr"/>
                      <a:r>
                        <a:rPr lang="en-GB" sz="500" b="0" i="0" u="none" strike="noStrike">
                          <a:solidFill>
                            <a:srgbClr val="000000"/>
                          </a:solidFill>
                          <a:effectLst/>
                          <a:latin typeface="BrownTT" panose="020B0504020101010102" pitchFamily="34" charset="0"/>
                        </a:rPr>
                        <a:t>44%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EE0"/>
                    </a:solidFill>
                  </a:tcPr>
                </a:tc>
                <a:tc>
                  <a:txBody>
                    <a:bodyPr/>
                    <a:lstStyle/>
                    <a:p>
                      <a:pPr algn="ctr" fontAlgn="ctr"/>
                      <a:r>
                        <a:rPr lang="en-GB" sz="500" b="0" i="0" u="none" strike="noStrike">
                          <a:solidFill>
                            <a:srgbClr val="000000"/>
                          </a:solidFill>
                          <a:effectLst/>
                          <a:latin typeface="BrownTT" panose="020B0504020101010102" pitchFamily="34" charset="0"/>
                        </a:rPr>
                        <a:t>52%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1F4"/>
                    </a:solidFill>
                  </a:tcPr>
                </a:tc>
                <a:tc>
                  <a:txBody>
                    <a:bodyPr/>
                    <a:lstStyle/>
                    <a:p>
                      <a:pPr algn="ctr" fontAlgn="ctr"/>
                      <a:r>
                        <a:rPr lang="en-GB" sz="500" b="0" i="0" u="none" strike="noStrike">
                          <a:solidFill>
                            <a:srgbClr val="000000"/>
                          </a:solidFill>
                          <a:effectLst/>
                          <a:latin typeface="BrownTT" panose="020B0504020101010102" pitchFamily="34" charset="0"/>
                        </a:rPr>
                        <a:t>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C7E"/>
                    </a:solidFill>
                  </a:tcPr>
                </a:tc>
                <a:tc>
                  <a:txBody>
                    <a:bodyPr/>
                    <a:lstStyle/>
                    <a:p>
                      <a:pPr algn="ctr" fontAlgn="ctr"/>
                      <a:r>
                        <a:rPr lang="en-GB" sz="500" b="0" i="0" u="none" strike="noStrike">
                          <a:solidFill>
                            <a:srgbClr val="000000"/>
                          </a:solidFill>
                          <a:effectLst/>
                          <a:latin typeface="BrownTT" panose="020B0504020101010102" pitchFamily="34" charset="0"/>
                        </a:rPr>
                        <a:t>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274"/>
                    </a:solidFill>
                  </a:tcPr>
                </a:tc>
                <a:tc>
                  <a:txBody>
                    <a:bodyPr/>
                    <a:lstStyle/>
                    <a:p>
                      <a:pPr algn="ctr" fontAlgn="ctr"/>
                      <a:r>
                        <a:rPr lang="en-GB" sz="500" b="0" i="0" u="none" strike="noStrike">
                          <a:solidFill>
                            <a:srgbClr val="000000"/>
                          </a:solidFill>
                          <a:effectLst/>
                          <a:latin typeface="BrownTT" panose="020B0504020101010102" pitchFamily="34" charset="0"/>
                        </a:rPr>
                        <a:t>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274"/>
                    </a:solidFill>
                  </a:tcPr>
                </a:tc>
                <a:tc>
                  <a:txBody>
                    <a:bodyPr/>
                    <a:lstStyle/>
                    <a:p>
                      <a:pPr algn="ctr" fontAlgn="ctr"/>
                      <a:r>
                        <a:rPr lang="en-GB" sz="500" b="0" i="0" u="none" strike="noStrike">
                          <a:solidFill>
                            <a:srgbClr val="000000"/>
                          </a:solidFill>
                          <a:effectLst/>
                          <a:latin typeface="BrownTT" panose="020B0504020101010102" pitchFamily="34" charset="0"/>
                        </a:rPr>
                        <a:t>15%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092"/>
                    </a:solidFill>
                  </a:tcPr>
                </a:tc>
                <a:tc>
                  <a:txBody>
                    <a:bodyPr/>
                    <a:lstStyle/>
                    <a:p>
                      <a:pPr algn="ctr" fontAlgn="ctr"/>
                      <a:r>
                        <a:rPr lang="en-GB" sz="500" b="0" i="0" u="none" strike="noStrike">
                          <a:solidFill>
                            <a:srgbClr val="000000"/>
                          </a:solidFill>
                          <a:effectLst/>
                          <a:latin typeface="BrownTT" panose="020B0504020101010102" pitchFamily="34" charset="0"/>
                        </a:rPr>
                        <a:t>15%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092"/>
                    </a:solidFill>
                  </a:tcPr>
                </a:tc>
                <a:extLst>
                  <a:ext uri="{0D108BD9-81ED-4DB2-BD59-A6C34878D82A}">
                    <a16:rowId xmlns:a16="http://schemas.microsoft.com/office/drawing/2014/main" val="1182382758"/>
                  </a:ext>
                </a:extLst>
              </a:tr>
              <a:tr h="116961">
                <a:tc>
                  <a:txBody>
                    <a:bodyPr/>
                    <a:lstStyle/>
                    <a:p>
                      <a:pPr algn="l" fontAlgn="b"/>
                      <a:r>
                        <a:rPr lang="en-GB" sz="500" b="0" i="0" u="none" strike="noStrike">
                          <a:solidFill>
                            <a:srgbClr val="000000"/>
                          </a:solidFill>
                          <a:effectLst/>
                          <a:latin typeface="BrownTT" panose="020B0504020101010102" pitchFamily="34" charset="0"/>
                        </a:rPr>
                        <a:t>Food Producers</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2.9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AA0D1"/>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A5D4"/>
                    </a:solidFill>
                  </a:tcPr>
                </a:tc>
                <a:tc>
                  <a:txBody>
                    <a:bodyPr/>
                    <a:lstStyle/>
                    <a:p>
                      <a:pPr algn="ctr" fontAlgn="ctr"/>
                      <a:r>
                        <a:rPr lang="en-GB" sz="500" b="0" i="0" u="none" strike="noStrike">
                          <a:solidFill>
                            <a:srgbClr val="000000"/>
                          </a:solidFill>
                          <a:effectLst/>
                          <a:latin typeface="BrownTT" panose="020B0504020101010102" pitchFamily="34" charset="0"/>
                        </a:rPr>
                        <a:t>95%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D98CD"/>
                    </a:solidFill>
                  </a:tcPr>
                </a:tc>
                <a:tc>
                  <a:txBody>
                    <a:bodyPr/>
                    <a:lstStyle/>
                    <a:p>
                      <a:pPr algn="ctr" fontAlgn="ctr"/>
                      <a:r>
                        <a:rPr lang="en-GB" sz="500" b="0" i="0" u="none" strike="noStrike">
                          <a:solidFill>
                            <a:srgbClr val="000000"/>
                          </a:solidFill>
                          <a:effectLst/>
                          <a:latin typeface="BrownTT" panose="020B0504020101010102" pitchFamily="34" charset="0"/>
                        </a:rPr>
                        <a:t>80%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BFE1"/>
                    </a:solidFill>
                  </a:tcPr>
                </a:tc>
                <a:tc>
                  <a:txBody>
                    <a:bodyPr/>
                    <a:lstStyle/>
                    <a:p>
                      <a:pPr algn="ctr" fontAlgn="ctr"/>
                      <a:r>
                        <a:rPr lang="en-GB" sz="500" b="0" i="0" u="none" strike="noStrike">
                          <a:solidFill>
                            <a:srgbClr val="000000"/>
                          </a:solidFill>
                          <a:effectLst/>
                          <a:latin typeface="BrownTT" panose="020B0504020101010102" pitchFamily="34" charset="0"/>
                        </a:rPr>
                        <a:t>90%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A5D4"/>
                    </a:solidFill>
                  </a:tcPr>
                </a:tc>
                <a:tc>
                  <a:txBody>
                    <a:bodyPr/>
                    <a:lstStyle/>
                    <a:p>
                      <a:pPr algn="ctr" fontAlgn="ctr"/>
                      <a:r>
                        <a:rPr lang="en-GB" sz="500" b="0" i="0" u="none" strike="noStrike">
                          <a:solidFill>
                            <a:srgbClr val="000000"/>
                          </a:solidFill>
                          <a:effectLst/>
                          <a:latin typeface="BrownTT" panose="020B0504020101010102" pitchFamily="34" charset="0"/>
                        </a:rPr>
                        <a:t>73%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ED0E9"/>
                    </a:solidFill>
                  </a:tcPr>
                </a:tc>
                <a:tc>
                  <a:txBody>
                    <a:bodyPr/>
                    <a:lstStyle/>
                    <a:p>
                      <a:pPr algn="ctr" fontAlgn="ctr"/>
                      <a:r>
                        <a:rPr lang="en-GB" sz="500" b="0" i="0" u="none" strike="noStrike">
                          <a:solidFill>
                            <a:srgbClr val="000000"/>
                          </a:solidFill>
                          <a:effectLst/>
                          <a:latin typeface="BrownTT" panose="020B0504020101010102" pitchFamily="34" charset="0"/>
                        </a:rPr>
                        <a:t>53%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3F6"/>
                    </a:solidFill>
                  </a:tcPr>
                </a:tc>
                <a:tc>
                  <a:txBody>
                    <a:bodyPr/>
                    <a:lstStyle/>
                    <a:p>
                      <a:pPr algn="ctr" fontAlgn="ctr"/>
                      <a:r>
                        <a:rPr lang="en-GB" sz="500" b="0" i="0" u="none" strike="noStrike">
                          <a:solidFill>
                            <a:srgbClr val="000000"/>
                          </a:solidFill>
                          <a:effectLst/>
                          <a:latin typeface="BrownTT" panose="020B0504020101010102" pitchFamily="34" charset="0"/>
                        </a:rPr>
                        <a:t>12%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888A"/>
                    </a:solidFill>
                  </a:tcPr>
                </a:tc>
                <a:tc>
                  <a:txBody>
                    <a:bodyPr/>
                    <a:lstStyle/>
                    <a:p>
                      <a:pPr algn="ctr" fontAlgn="ctr"/>
                      <a:r>
                        <a:rPr lang="en-GB" sz="500" b="0" i="0" u="none" strike="noStrike">
                          <a:solidFill>
                            <a:srgbClr val="000000"/>
                          </a:solidFill>
                          <a:effectLst/>
                          <a:latin typeface="BrownTT" panose="020B0504020101010102" pitchFamily="34" charset="0"/>
                        </a:rPr>
                        <a:t>80%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BFE1"/>
                    </a:solidFill>
                  </a:tcPr>
                </a:tc>
                <a:tc>
                  <a:txBody>
                    <a:bodyPr/>
                    <a:lstStyle/>
                    <a:p>
                      <a:pPr algn="ctr" fontAlgn="ctr"/>
                      <a:r>
                        <a:rPr lang="en-GB" sz="500" b="0" i="0" u="none" strike="noStrike">
                          <a:solidFill>
                            <a:srgbClr val="000000"/>
                          </a:solidFill>
                          <a:effectLst/>
                          <a:latin typeface="BrownTT" panose="020B0504020101010102" pitchFamily="34" charset="0"/>
                        </a:rPr>
                        <a:t>54%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8FA"/>
                    </a:solidFill>
                  </a:tcPr>
                </a:tc>
                <a:tc>
                  <a:txBody>
                    <a:bodyPr/>
                    <a:lstStyle/>
                    <a:p>
                      <a:pPr algn="ctr" fontAlgn="ctr"/>
                      <a:r>
                        <a:rPr lang="en-GB" sz="500" b="0" i="0" u="none" strike="noStrike">
                          <a:solidFill>
                            <a:srgbClr val="000000"/>
                          </a:solidFill>
                          <a:effectLst/>
                          <a:latin typeface="BrownTT" panose="020B0504020101010102" pitchFamily="34" charset="0"/>
                        </a:rPr>
                        <a:t>80%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5BFE1"/>
                    </a:solidFill>
                  </a:tcPr>
                </a:tc>
                <a:tc>
                  <a:txBody>
                    <a:bodyPr/>
                    <a:lstStyle/>
                    <a:p>
                      <a:pPr algn="ctr" fontAlgn="ctr"/>
                      <a:r>
                        <a:rPr lang="en-GB" sz="500" b="0" i="0" u="none" strike="noStrike">
                          <a:solidFill>
                            <a:srgbClr val="000000"/>
                          </a:solidFill>
                          <a:effectLst/>
                          <a:latin typeface="BrownTT" panose="020B0504020101010102" pitchFamily="34" charset="0"/>
                        </a:rPr>
                        <a:t>37%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BCD"/>
                    </a:solidFill>
                  </a:tcPr>
                </a:tc>
                <a:tc>
                  <a:txBody>
                    <a:bodyPr/>
                    <a:lstStyle/>
                    <a:p>
                      <a:pPr algn="ctr" fontAlgn="ctr"/>
                      <a:r>
                        <a:rPr lang="en-GB" sz="500" b="0" i="0" u="none" strike="noStrike">
                          <a:solidFill>
                            <a:srgbClr val="000000"/>
                          </a:solidFill>
                          <a:effectLst/>
                          <a:latin typeface="BrownTT" panose="020B0504020101010102" pitchFamily="34" charset="0"/>
                        </a:rPr>
                        <a:t>44%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DDF"/>
                    </a:solidFill>
                  </a:tcPr>
                </a:tc>
                <a:tc>
                  <a:txBody>
                    <a:bodyPr/>
                    <a:lstStyle/>
                    <a:p>
                      <a:pPr algn="ctr" fontAlgn="ctr"/>
                      <a:r>
                        <a:rPr lang="en-GB" sz="500" b="0" i="0" u="none" strike="noStrike">
                          <a:solidFill>
                            <a:srgbClr val="000000"/>
                          </a:solidFill>
                          <a:effectLst/>
                          <a:latin typeface="BrownTT" panose="020B0504020101010102" pitchFamily="34" charset="0"/>
                        </a:rPr>
                        <a:t>37%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BCD"/>
                    </a:solidFill>
                  </a:tcPr>
                </a:tc>
                <a:tc>
                  <a:txBody>
                    <a:bodyPr/>
                    <a:lstStyle/>
                    <a:p>
                      <a:pPr algn="ctr" fontAlgn="ctr"/>
                      <a:r>
                        <a:rPr lang="en-GB" sz="500" b="0" i="0" u="none" strike="noStrike">
                          <a:solidFill>
                            <a:srgbClr val="000000"/>
                          </a:solidFill>
                          <a:effectLst/>
                          <a:latin typeface="BrownTT" panose="020B0504020101010102" pitchFamily="34" charset="0"/>
                        </a:rPr>
                        <a:t>20%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EA0"/>
                    </a:solidFill>
                  </a:tcPr>
                </a:tc>
                <a:tc>
                  <a:txBody>
                    <a:bodyPr/>
                    <a:lstStyle/>
                    <a:p>
                      <a:pPr algn="ctr" fontAlgn="ctr"/>
                      <a:r>
                        <a:rPr lang="en-GB" sz="500" b="0" i="0" u="none" strike="noStrike">
                          <a:solidFill>
                            <a:srgbClr val="000000"/>
                          </a:solidFill>
                          <a:effectLst/>
                          <a:latin typeface="BrownTT" panose="020B0504020101010102" pitchFamily="34" charset="0"/>
                        </a:rPr>
                        <a:t>34%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2C4"/>
                    </a:solidFill>
                  </a:tcPr>
                </a:tc>
                <a:tc>
                  <a:txBody>
                    <a:bodyPr/>
                    <a:lstStyle/>
                    <a:p>
                      <a:pPr algn="ctr" fontAlgn="ctr"/>
                      <a:r>
                        <a:rPr lang="en-GB" sz="500" b="0" i="0" u="none" strike="noStrike">
                          <a:solidFill>
                            <a:srgbClr val="000000"/>
                          </a:solidFill>
                          <a:effectLst/>
                          <a:latin typeface="BrownTT" panose="020B0504020101010102" pitchFamily="34" charset="0"/>
                        </a:rPr>
                        <a:t>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678"/>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3095580093"/>
                  </a:ext>
                </a:extLst>
              </a:tr>
              <a:tr h="116961">
                <a:tc>
                  <a:txBody>
                    <a:bodyPr/>
                    <a:lstStyle/>
                    <a:p>
                      <a:pPr algn="l" fontAlgn="b"/>
                      <a:r>
                        <a:rPr lang="en-GB" sz="500" b="0" i="0" u="none" strike="noStrike">
                          <a:solidFill>
                            <a:srgbClr val="000000"/>
                          </a:solidFill>
                          <a:effectLst/>
                          <a:latin typeface="BrownTT" panose="020B0504020101010102" pitchFamily="34" charset="0"/>
                        </a:rPr>
                        <a:t>Shipping</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2.8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81%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BCDF"/>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81%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BCDF"/>
                    </a:solidFill>
                  </a:tcPr>
                </a:tc>
                <a:tc>
                  <a:txBody>
                    <a:bodyPr/>
                    <a:lstStyle/>
                    <a:p>
                      <a:pPr algn="ctr" fontAlgn="ctr"/>
                      <a:r>
                        <a:rPr lang="en-GB" sz="500" b="0" i="0" u="none" strike="noStrike">
                          <a:solidFill>
                            <a:srgbClr val="000000"/>
                          </a:solidFill>
                          <a:effectLst/>
                          <a:latin typeface="BrownTT" panose="020B0504020101010102" pitchFamily="34" charset="0"/>
                        </a:rPr>
                        <a:t>77%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DC5E4"/>
                    </a:solidFill>
                  </a:tcPr>
                </a:tc>
                <a:tc>
                  <a:txBody>
                    <a:bodyPr/>
                    <a:lstStyle/>
                    <a:p>
                      <a:pPr algn="ctr" fontAlgn="ctr"/>
                      <a:r>
                        <a:rPr lang="en-GB" sz="500" b="0" i="0" u="none" strike="noStrike">
                          <a:solidFill>
                            <a:srgbClr val="000000"/>
                          </a:solidFill>
                          <a:effectLst/>
                          <a:latin typeface="BrownTT" panose="020B0504020101010102" pitchFamily="34" charset="0"/>
                        </a:rPr>
                        <a:t>68%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1DEF0"/>
                    </a:solidFill>
                  </a:tcPr>
                </a:tc>
                <a:tc>
                  <a:txBody>
                    <a:bodyPr/>
                    <a:lstStyle/>
                    <a:p>
                      <a:pPr algn="ctr" fontAlgn="ctr"/>
                      <a:r>
                        <a:rPr lang="en-GB" sz="500" b="0" i="0" u="none" strike="noStrike">
                          <a:solidFill>
                            <a:srgbClr val="000000"/>
                          </a:solidFill>
                          <a:effectLst/>
                          <a:latin typeface="BrownTT" panose="020B0504020101010102" pitchFamily="34" charset="0"/>
                        </a:rPr>
                        <a:t>81%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BCDF"/>
                    </a:solidFill>
                  </a:tcPr>
                </a:tc>
                <a:tc>
                  <a:txBody>
                    <a:bodyPr/>
                    <a:lstStyle/>
                    <a:p>
                      <a:pPr algn="ctr" fontAlgn="ctr"/>
                      <a:r>
                        <a:rPr lang="en-GB" sz="500" b="0" i="0" u="none" strike="noStrike">
                          <a:solidFill>
                            <a:srgbClr val="000000"/>
                          </a:solidFill>
                          <a:effectLst/>
                          <a:latin typeface="BrownTT" panose="020B0504020101010102" pitchFamily="34" charset="0"/>
                        </a:rPr>
                        <a:t>55%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9FC"/>
                    </a:solidFill>
                  </a:tcPr>
                </a:tc>
                <a:tc>
                  <a:txBody>
                    <a:bodyPr/>
                    <a:lstStyle/>
                    <a:p>
                      <a:pPr algn="ctr" fontAlgn="ctr"/>
                      <a:r>
                        <a:rPr lang="en-GB" sz="500" b="0" i="0" u="none" strike="noStrike">
                          <a:solidFill>
                            <a:srgbClr val="000000"/>
                          </a:solidFill>
                          <a:effectLst/>
                          <a:latin typeface="BrownTT" panose="020B0504020101010102" pitchFamily="34" charset="0"/>
                        </a:rPr>
                        <a:t>65%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CE6F4"/>
                    </a:solidFill>
                  </a:tcPr>
                </a:tc>
                <a:tc>
                  <a:txBody>
                    <a:bodyPr/>
                    <a:lstStyle/>
                    <a:p>
                      <a:pPr algn="ctr" fontAlgn="ctr"/>
                      <a:r>
                        <a:rPr lang="en-GB" sz="500" b="0" i="0" u="none" strike="noStrike">
                          <a:solidFill>
                            <a:srgbClr val="000000"/>
                          </a:solidFill>
                          <a:effectLst/>
                          <a:latin typeface="BrownTT" panose="020B0504020101010102" pitchFamily="34" charset="0"/>
                        </a:rPr>
                        <a:t>19%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9C9E"/>
                    </a:solidFill>
                  </a:tcPr>
                </a:tc>
                <a:tc>
                  <a:txBody>
                    <a:bodyPr/>
                    <a:lstStyle/>
                    <a:p>
                      <a:pPr algn="ctr" fontAlgn="ctr"/>
                      <a:r>
                        <a:rPr lang="en-GB" sz="500" b="0" i="0" u="none" strike="noStrike">
                          <a:solidFill>
                            <a:srgbClr val="000000"/>
                          </a:solidFill>
                          <a:effectLst/>
                          <a:latin typeface="BrownTT" panose="020B0504020101010102" pitchFamily="34" charset="0"/>
                        </a:rPr>
                        <a:t>61%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8EEF8"/>
                    </a:solidFill>
                  </a:tcPr>
                </a:tc>
                <a:tc>
                  <a:txBody>
                    <a:bodyPr/>
                    <a:lstStyle/>
                    <a:p>
                      <a:pPr algn="ctr" fontAlgn="ctr"/>
                      <a:r>
                        <a:rPr lang="en-GB" sz="500" b="0" i="0" u="none" strike="noStrike">
                          <a:solidFill>
                            <a:srgbClr val="000000"/>
                          </a:solidFill>
                          <a:effectLst/>
                          <a:latin typeface="BrownTT" panose="020B0504020101010102" pitchFamily="34" charset="0"/>
                        </a:rPr>
                        <a:t>NA</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GB" sz="500" b="0" i="0" u="none" strike="noStrike">
                          <a:solidFill>
                            <a:srgbClr val="000000"/>
                          </a:solidFill>
                          <a:effectLst/>
                          <a:latin typeface="BrownTT" panose="020B0504020101010102" pitchFamily="34" charset="0"/>
                        </a:rPr>
                        <a:t>81%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1BCDF"/>
                    </a:solidFill>
                  </a:tcPr>
                </a:tc>
                <a:tc>
                  <a:txBody>
                    <a:bodyPr/>
                    <a:lstStyle/>
                    <a:p>
                      <a:pPr algn="ctr" fontAlgn="ctr"/>
                      <a:r>
                        <a:rPr lang="en-GB" sz="500" b="0" i="0" u="none" strike="noStrike">
                          <a:solidFill>
                            <a:srgbClr val="000000"/>
                          </a:solidFill>
                          <a:effectLst/>
                          <a:latin typeface="BrownTT" panose="020B0504020101010102" pitchFamily="34" charset="0"/>
                        </a:rPr>
                        <a:t>23%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4A6"/>
                    </a:solidFill>
                  </a:tcPr>
                </a:tc>
                <a:tc>
                  <a:txBody>
                    <a:bodyPr/>
                    <a:lstStyle/>
                    <a:p>
                      <a:pPr algn="ctr" fontAlgn="ctr"/>
                      <a:r>
                        <a:rPr lang="en-GB" sz="500" b="0" i="0" u="none" strike="noStrike">
                          <a:solidFill>
                            <a:srgbClr val="000000"/>
                          </a:solidFill>
                          <a:effectLst/>
                          <a:latin typeface="BrownTT" panose="020B0504020101010102" pitchFamily="34" charset="0"/>
                        </a:rPr>
                        <a:t>32%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EC0"/>
                    </a:solidFill>
                  </a:tcPr>
                </a:tc>
                <a:tc>
                  <a:txBody>
                    <a:bodyPr/>
                    <a:lstStyle/>
                    <a:p>
                      <a:pPr algn="ctr" fontAlgn="ctr"/>
                      <a:r>
                        <a:rPr lang="en-GB" sz="500" b="0" i="0" u="none" strike="noStrike">
                          <a:solidFill>
                            <a:srgbClr val="000000"/>
                          </a:solidFill>
                          <a:effectLst/>
                          <a:latin typeface="BrownTT" panose="020B0504020101010102" pitchFamily="34" charset="0"/>
                        </a:rPr>
                        <a:t>45%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0E2"/>
                    </a:solidFill>
                  </a:tcPr>
                </a:tc>
                <a:tc>
                  <a:txBody>
                    <a:bodyPr/>
                    <a:lstStyle/>
                    <a:p>
                      <a:pPr algn="ctr" fontAlgn="ctr"/>
                      <a:r>
                        <a:rPr lang="en-GB" sz="500" b="0" i="0" u="none" strike="noStrike">
                          <a:solidFill>
                            <a:srgbClr val="000000"/>
                          </a:solidFill>
                          <a:effectLst/>
                          <a:latin typeface="BrownTT" panose="020B0504020101010102" pitchFamily="34" charset="0"/>
                        </a:rPr>
                        <a:t>23%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4A6"/>
                    </a:solidFill>
                  </a:tcPr>
                </a:tc>
                <a:tc>
                  <a:txBody>
                    <a:bodyPr/>
                    <a:lstStyle/>
                    <a:p>
                      <a:pPr algn="ctr" fontAlgn="ctr"/>
                      <a:r>
                        <a:rPr lang="en-GB" sz="500" b="0" i="0" u="none" strike="noStrike">
                          <a:solidFill>
                            <a:srgbClr val="000000"/>
                          </a:solidFill>
                          <a:effectLst/>
                          <a:latin typeface="BrownTT" panose="020B0504020101010102" pitchFamily="34" charset="0"/>
                        </a:rPr>
                        <a:t>42%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D7DA"/>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73"/>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1788338044"/>
                  </a:ext>
                </a:extLst>
              </a:tr>
              <a:tr h="116961">
                <a:tc>
                  <a:txBody>
                    <a:bodyPr/>
                    <a:lstStyle/>
                    <a:p>
                      <a:pPr algn="l" fontAlgn="b"/>
                      <a:r>
                        <a:rPr lang="en-GB" sz="500" b="0" i="0" u="none" strike="noStrike">
                          <a:solidFill>
                            <a:srgbClr val="000000"/>
                          </a:solidFill>
                          <a:effectLst/>
                          <a:latin typeface="BrownTT" panose="020B0504020101010102" pitchFamily="34" charset="0"/>
                        </a:rPr>
                        <a:t>Paper</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2.8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83%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B5DC"/>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75%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CBE7"/>
                    </a:solidFill>
                  </a:tcPr>
                </a:tc>
                <a:tc>
                  <a:txBody>
                    <a:bodyPr/>
                    <a:lstStyle/>
                    <a:p>
                      <a:pPr algn="ctr" fontAlgn="ctr"/>
                      <a:r>
                        <a:rPr lang="en-GB" sz="500" b="0" i="0" u="none" strike="noStrike">
                          <a:solidFill>
                            <a:srgbClr val="000000"/>
                          </a:solidFill>
                          <a:effectLst/>
                          <a:latin typeface="BrownTT" panose="020B0504020101010102" pitchFamily="34" charset="0"/>
                        </a:rPr>
                        <a:t>81%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2BDE0"/>
                    </a:solidFill>
                  </a:tcPr>
                </a:tc>
                <a:tc>
                  <a:txBody>
                    <a:bodyPr/>
                    <a:lstStyle/>
                    <a:p>
                      <a:pPr algn="ctr" fontAlgn="ctr"/>
                      <a:r>
                        <a:rPr lang="en-GB" sz="500" b="0" i="0" u="none" strike="noStrike">
                          <a:solidFill>
                            <a:srgbClr val="000000"/>
                          </a:solidFill>
                          <a:effectLst/>
                          <a:latin typeface="BrownTT" panose="020B0504020101010102" pitchFamily="34" charset="0"/>
                        </a:rPr>
                        <a:t>75%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6CBE7"/>
                    </a:solidFill>
                  </a:tcPr>
                </a:tc>
                <a:tc>
                  <a:txBody>
                    <a:bodyPr/>
                    <a:lstStyle/>
                    <a:p>
                      <a:pPr algn="ctr" fontAlgn="ctr"/>
                      <a:r>
                        <a:rPr lang="en-GB" sz="500" b="0" i="0" u="none" strike="noStrike">
                          <a:solidFill>
                            <a:srgbClr val="000000"/>
                          </a:solidFill>
                          <a:effectLst/>
                          <a:latin typeface="BrownTT" panose="020B0504020101010102" pitchFamily="34" charset="0"/>
                        </a:rPr>
                        <a:t>72%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D2EA"/>
                    </a:solidFill>
                  </a:tcPr>
                </a:tc>
                <a:tc>
                  <a:txBody>
                    <a:bodyPr/>
                    <a:lstStyle/>
                    <a:p>
                      <a:pPr algn="ctr" fontAlgn="ctr"/>
                      <a:r>
                        <a:rPr lang="en-GB" sz="500" b="0" i="0" u="none" strike="noStrike">
                          <a:solidFill>
                            <a:srgbClr val="000000"/>
                          </a:solidFill>
                          <a:effectLst/>
                          <a:latin typeface="BrownTT" panose="020B0504020101010102" pitchFamily="34" charset="0"/>
                        </a:rPr>
                        <a:t>61%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9EFF9"/>
                    </a:solidFill>
                  </a:tcPr>
                </a:tc>
                <a:tc>
                  <a:txBody>
                    <a:bodyPr/>
                    <a:lstStyle/>
                    <a:p>
                      <a:pPr algn="ctr" fontAlgn="ctr"/>
                      <a:r>
                        <a:rPr lang="en-GB" sz="500" b="0" i="0" u="none" strike="noStrike">
                          <a:solidFill>
                            <a:srgbClr val="000000"/>
                          </a:solidFill>
                          <a:effectLst/>
                          <a:latin typeface="BrownTT" panose="020B0504020101010102" pitchFamily="34" charset="0"/>
                        </a:rPr>
                        <a:t>50%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CEF"/>
                    </a:solidFill>
                  </a:tcPr>
                </a:tc>
                <a:tc>
                  <a:txBody>
                    <a:bodyPr/>
                    <a:lstStyle/>
                    <a:p>
                      <a:pPr algn="ctr" fontAlgn="ctr"/>
                      <a:r>
                        <a:rPr lang="en-GB" sz="500" b="0" i="0" u="none" strike="noStrike">
                          <a:solidFill>
                            <a:srgbClr val="000000"/>
                          </a:solidFill>
                          <a:effectLst/>
                          <a:latin typeface="BrownTT" panose="020B0504020101010102" pitchFamily="34" charset="0"/>
                        </a:rPr>
                        <a:t>28%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B2B4"/>
                    </a:solidFill>
                  </a:tcPr>
                </a:tc>
                <a:tc>
                  <a:txBody>
                    <a:bodyPr/>
                    <a:lstStyle/>
                    <a:p>
                      <a:pPr algn="ctr" fontAlgn="ctr"/>
                      <a:r>
                        <a:rPr lang="en-GB" sz="500" b="0" i="0" u="none" strike="noStrike">
                          <a:solidFill>
                            <a:srgbClr val="000000"/>
                          </a:solidFill>
                          <a:effectLst/>
                          <a:latin typeface="BrownTT" panose="020B0504020101010102" pitchFamily="34" charset="0"/>
                        </a:rPr>
                        <a:t>67%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E0F1"/>
                    </a:solidFill>
                  </a:tcPr>
                </a:tc>
                <a:tc>
                  <a:txBody>
                    <a:bodyPr/>
                    <a:lstStyle/>
                    <a:p>
                      <a:pPr algn="ctr" fontAlgn="ctr"/>
                      <a:r>
                        <a:rPr lang="en-GB" sz="500" b="0" i="0" u="none" strike="noStrike">
                          <a:solidFill>
                            <a:srgbClr val="000000"/>
                          </a:solidFill>
                          <a:effectLst/>
                          <a:latin typeface="BrownTT" panose="020B0504020101010102" pitchFamily="34" charset="0"/>
                        </a:rPr>
                        <a:t>NA</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GB" sz="500" b="0" i="0" u="none" strike="noStrike">
                          <a:solidFill>
                            <a:srgbClr val="000000"/>
                          </a:solidFill>
                          <a:effectLst/>
                          <a:latin typeface="BrownTT" panose="020B0504020101010102" pitchFamily="34" charset="0"/>
                        </a:rPr>
                        <a:t>67%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E0F1"/>
                    </a:solidFill>
                  </a:tcPr>
                </a:tc>
                <a:tc>
                  <a:txBody>
                    <a:bodyPr/>
                    <a:lstStyle/>
                    <a:p>
                      <a:pPr algn="ctr" fontAlgn="ctr"/>
                      <a:r>
                        <a:rPr lang="en-GB" sz="500" b="0" i="0" u="none" strike="noStrike">
                          <a:solidFill>
                            <a:srgbClr val="000000"/>
                          </a:solidFill>
                          <a:effectLst/>
                          <a:latin typeface="BrownTT" panose="020B0504020101010102" pitchFamily="34" charset="0"/>
                        </a:rPr>
                        <a:t>33%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C3"/>
                    </a:solidFill>
                  </a:tcPr>
                </a:tc>
                <a:tc>
                  <a:txBody>
                    <a:bodyPr/>
                    <a:lstStyle/>
                    <a:p>
                      <a:pPr algn="ctr" fontAlgn="ctr"/>
                      <a:r>
                        <a:rPr lang="en-GB" sz="500" b="0" i="0" u="none" strike="noStrike">
                          <a:solidFill>
                            <a:srgbClr val="000000"/>
                          </a:solidFill>
                          <a:effectLst/>
                          <a:latin typeface="BrownTT" panose="020B0504020101010102" pitchFamily="34" charset="0"/>
                        </a:rPr>
                        <a:t>36%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8CA"/>
                    </a:solidFill>
                  </a:tcPr>
                </a:tc>
                <a:tc>
                  <a:txBody>
                    <a:bodyPr/>
                    <a:lstStyle/>
                    <a:p>
                      <a:pPr algn="ctr" fontAlgn="ctr"/>
                      <a:r>
                        <a:rPr lang="en-GB" sz="500" b="0" i="0" u="none" strike="noStrike">
                          <a:solidFill>
                            <a:srgbClr val="000000"/>
                          </a:solidFill>
                          <a:effectLst/>
                          <a:latin typeface="BrownTT" panose="020B0504020101010102" pitchFamily="34" charset="0"/>
                        </a:rPr>
                        <a:t>50%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CEF"/>
                    </a:solidFill>
                  </a:tcPr>
                </a:tc>
                <a:tc>
                  <a:txBody>
                    <a:bodyPr/>
                    <a:lstStyle/>
                    <a:p>
                      <a:pPr algn="ctr" fontAlgn="ctr"/>
                      <a:r>
                        <a:rPr lang="en-GB" sz="500" b="0" i="0" u="none" strike="noStrike">
                          <a:solidFill>
                            <a:srgbClr val="000000"/>
                          </a:solidFill>
                          <a:effectLst/>
                          <a:latin typeface="BrownTT" panose="020B0504020101010102" pitchFamily="34" charset="0"/>
                        </a:rPr>
                        <a:t>31%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9BC"/>
                    </a:solidFill>
                  </a:tcPr>
                </a:tc>
                <a:tc>
                  <a:txBody>
                    <a:bodyPr/>
                    <a:lstStyle/>
                    <a:p>
                      <a:pPr algn="ctr" fontAlgn="ctr"/>
                      <a:r>
                        <a:rPr lang="en-GB" sz="500" b="0" i="0" u="none" strike="noStrike">
                          <a:solidFill>
                            <a:srgbClr val="000000"/>
                          </a:solidFill>
                          <a:effectLst/>
                          <a:latin typeface="BrownTT" panose="020B0504020101010102" pitchFamily="34" charset="0"/>
                        </a:rPr>
                        <a:t>28%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B2B4"/>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072"/>
                    </a:solidFill>
                  </a:tcPr>
                </a:tc>
                <a:tc>
                  <a:txBody>
                    <a:bodyPr/>
                    <a:lstStyle/>
                    <a:p>
                      <a:pPr algn="ctr" fontAlgn="ctr"/>
                      <a:r>
                        <a:rPr lang="en-GB" sz="500" b="0" i="0" u="none" strike="noStrike">
                          <a:solidFill>
                            <a:srgbClr val="000000"/>
                          </a:solidFill>
                          <a:effectLst/>
                          <a:latin typeface="BrownTT" panose="020B0504020101010102" pitchFamily="34" charset="0"/>
                        </a:rPr>
                        <a:t>11%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8688"/>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634542040"/>
                  </a:ext>
                </a:extLst>
              </a:tr>
              <a:tr h="116961">
                <a:tc>
                  <a:txBody>
                    <a:bodyPr/>
                    <a:lstStyle/>
                    <a:p>
                      <a:pPr algn="l" fontAlgn="b"/>
                      <a:r>
                        <a:rPr lang="en-GB" sz="500" b="0" i="0" u="none" strike="noStrike">
                          <a:solidFill>
                            <a:srgbClr val="000000"/>
                          </a:solidFill>
                          <a:effectLst/>
                          <a:latin typeface="BrownTT" panose="020B0504020101010102" pitchFamily="34" charset="0"/>
                        </a:rPr>
                        <a:t>Cement</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2.6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9874"/>
                    </a:solidFill>
                  </a:tcPr>
                </a:tc>
                <a:tc>
                  <a:txBody>
                    <a:bodyPr/>
                    <a:lstStyle/>
                    <a:p>
                      <a:pPr algn="ctr" fontAlgn="ctr"/>
                      <a:r>
                        <a:rPr lang="en-GB" sz="500" b="0" i="0" u="none" strike="noStrike">
                          <a:solidFill>
                            <a:srgbClr val="000000"/>
                          </a:solidFill>
                          <a:effectLst/>
                          <a:latin typeface="BrownTT" panose="020B0504020101010102" pitchFamily="34" charset="0"/>
                        </a:rPr>
                        <a:t>92%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A0D1"/>
                    </a:solidFill>
                  </a:tcPr>
                </a:tc>
                <a:tc>
                  <a:txBody>
                    <a:bodyPr/>
                    <a:lstStyle/>
                    <a:p>
                      <a:pPr algn="ctr" fontAlgn="ctr"/>
                      <a:r>
                        <a:rPr lang="en-GB" sz="500" b="0" i="0" u="none" strike="noStrike">
                          <a:solidFill>
                            <a:srgbClr val="000000"/>
                          </a:solidFill>
                          <a:effectLst/>
                          <a:latin typeface="BrownTT" panose="020B0504020101010102" pitchFamily="34" charset="0"/>
                        </a:rPr>
                        <a:t>80%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BEE0"/>
                    </a:solidFill>
                  </a:tcPr>
                </a:tc>
                <a:tc>
                  <a:txBody>
                    <a:bodyPr/>
                    <a:lstStyle/>
                    <a:p>
                      <a:pPr algn="ctr" fontAlgn="ctr"/>
                      <a:r>
                        <a:rPr lang="en-GB" sz="500" b="0" i="0" u="none" strike="noStrike">
                          <a:solidFill>
                            <a:srgbClr val="000000"/>
                          </a:solidFill>
                          <a:effectLst/>
                          <a:latin typeface="BrownTT" panose="020B0504020101010102" pitchFamily="34" charset="0"/>
                        </a:rPr>
                        <a:t>92%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9A0D1"/>
                    </a:solidFill>
                  </a:tcPr>
                </a:tc>
                <a:tc>
                  <a:txBody>
                    <a:bodyPr/>
                    <a:lstStyle/>
                    <a:p>
                      <a:pPr algn="ctr" fontAlgn="ctr"/>
                      <a:r>
                        <a:rPr lang="en-GB" sz="500" b="0" i="0" u="none" strike="noStrike">
                          <a:solidFill>
                            <a:srgbClr val="000000"/>
                          </a:solidFill>
                          <a:effectLst/>
                          <a:latin typeface="BrownTT" panose="020B0504020101010102" pitchFamily="34" charset="0"/>
                        </a:rPr>
                        <a:t>62%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DF8"/>
                    </a:solidFill>
                  </a:tcPr>
                </a:tc>
                <a:tc>
                  <a:txBody>
                    <a:bodyPr/>
                    <a:lstStyle/>
                    <a:p>
                      <a:pPr algn="ctr" fontAlgn="ctr"/>
                      <a:r>
                        <a:rPr lang="en-GB" sz="500" b="0" i="0" u="none" strike="noStrike">
                          <a:solidFill>
                            <a:srgbClr val="000000"/>
                          </a:solidFill>
                          <a:effectLst/>
                          <a:latin typeface="BrownTT" panose="020B0504020101010102" pitchFamily="34" charset="0"/>
                        </a:rPr>
                        <a:t>80%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4BEE0"/>
                    </a:solidFill>
                  </a:tcPr>
                </a:tc>
                <a:tc>
                  <a:txBody>
                    <a:bodyPr/>
                    <a:lstStyle/>
                    <a:p>
                      <a:pPr algn="ctr" fontAlgn="ctr"/>
                      <a:r>
                        <a:rPr lang="en-GB" sz="500" b="0" i="0" u="none" strike="noStrike">
                          <a:solidFill>
                            <a:srgbClr val="000000"/>
                          </a:solidFill>
                          <a:effectLst/>
                          <a:latin typeface="BrownTT" panose="020B0504020101010102" pitchFamily="34" charset="0"/>
                        </a:rPr>
                        <a:t>60%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DF2FA"/>
                    </a:solidFill>
                  </a:tcPr>
                </a:tc>
                <a:tc>
                  <a:txBody>
                    <a:bodyPr/>
                    <a:lstStyle/>
                    <a:p>
                      <a:pPr algn="ctr" fontAlgn="ctr"/>
                      <a:r>
                        <a:rPr lang="en-GB" sz="500" b="0" i="0" u="none" strike="noStrike">
                          <a:solidFill>
                            <a:srgbClr val="000000"/>
                          </a:solidFill>
                          <a:effectLst/>
                          <a:latin typeface="BrownTT" panose="020B0504020101010102" pitchFamily="34" charset="0"/>
                        </a:rPr>
                        <a:t>62%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7EDF8"/>
                    </a:solidFill>
                  </a:tcPr>
                </a:tc>
                <a:tc>
                  <a:txBody>
                    <a:bodyPr/>
                    <a:lstStyle/>
                    <a:p>
                      <a:pPr algn="ctr" fontAlgn="ctr"/>
                      <a:r>
                        <a:rPr lang="en-GB" sz="500" b="0" i="0" u="none" strike="noStrike">
                          <a:solidFill>
                            <a:srgbClr val="000000"/>
                          </a:solidFill>
                          <a:effectLst/>
                          <a:latin typeface="BrownTT" panose="020B0504020101010102" pitchFamily="34" charset="0"/>
                        </a:rPr>
                        <a:t>53%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5F8"/>
                    </a:solidFill>
                  </a:tcPr>
                </a:tc>
                <a:tc>
                  <a:txBody>
                    <a:bodyPr/>
                    <a:lstStyle/>
                    <a:p>
                      <a:pPr algn="ctr" fontAlgn="ctr"/>
                      <a:r>
                        <a:rPr lang="en-GB" sz="500" b="0" i="0" u="none" strike="noStrike">
                          <a:solidFill>
                            <a:srgbClr val="000000"/>
                          </a:solidFill>
                          <a:effectLst/>
                          <a:latin typeface="BrownTT" panose="020B0504020101010102" pitchFamily="34" charset="0"/>
                        </a:rPr>
                        <a:t>52%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1F4"/>
                    </a:solidFill>
                  </a:tcPr>
                </a:tc>
                <a:tc>
                  <a:txBody>
                    <a:bodyPr/>
                    <a:lstStyle/>
                    <a:p>
                      <a:pPr algn="ctr" fontAlgn="ctr"/>
                      <a:r>
                        <a:rPr lang="en-GB" sz="500" b="0" i="0" u="none" strike="noStrike">
                          <a:solidFill>
                            <a:srgbClr val="000000"/>
                          </a:solidFill>
                          <a:effectLst/>
                          <a:latin typeface="BrownTT" panose="020B0504020101010102" pitchFamily="34" charset="0"/>
                        </a:rPr>
                        <a:t>27%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9AFB1"/>
                    </a:solidFill>
                  </a:tcPr>
                </a:tc>
                <a:tc>
                  <a:txBody>
                    <a:bodyPr/>
                    <a:lstStyle/>
                    <a:p>
                      <a:pPr algn="ctr" fontAlgn="ctr"/>
                      <a:r>
                        <a:rPr lang="en-GB" sz="500" b="0" i="0" u="none" strike="noStrike">
                          <a:solidFill>
                            <a:srgbClr val="000000"/>
                          </a:solidFill>
                          <a:effectLst/>
                          <a:latin typeface="BrownTT" panose="020B0504020101010102" pitchFamily="34" charset="0"/>
                        </a:rPr>
                        <a:t>55%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AFC"/>
                    </a:solidFill>
                  </a:tcPr>
                </a:tc>
                <a:tc>
                  <a:txBody>
                    <a:bodyPr/>
                    <a:lstStyle/>
                    <a:p>
                      <a:pPr algn="ctr" fontAlgn="ctr"/>
                      <a:r>
                        <a:rPr lang="en-GB" sz="500" b="0" i="0" u="none" strike="noStrike">
                          <a:solidFill>
                            <a:srgbClr val="000000"/>
                          </a:solidFill>
                          <a:effectLst/>
                          <a:latin typeface="BrownTT" panose="020B0504020101010102" pitchFamily="34" charset="0"/>
                        </a:rPr>
                        <a:t>NA</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AEAAAA"/>
                    </a:solidFill>
                  </a:tcPr>
                </a:tc>
                <a:tc>
                  <a:txBody>
                    <a:bodyPr/>
                    <a:lstStyle/>
                    <a:p>
                      <a:pPr algn="ctr" fontAlgn="ctr"/>
                      <a:r>
                        <a:rPr lang="en-GB" sz="500" b="0" i="0" u="none" strike="noStrike">
                          <a:solidFill>
                            <a:srgbClr val="000000"/>
                          </a:solidFill>
                          <a:effectLst/>
                          <a:latin typeface="BrownTT" panose="020B0504020101010102" pitchFamily="34" charset="0"/>
                        </a:rPr>
                        <a:t>58%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3F6FC"/>
                    </a:solidFill>
                  </a:tcPr>
                </a:tc>
                <a:tc>
                  <a:txBody>
                    <a:bodyPr/>
                    <a:lstStyle/>
                    <a:p>
                      <a:pPr algn="ctr" fontAlgn="ctr"/>
                      <a:r>
                        <a:rPr lang="en-GB" sz="500" b="0" i="0" u="none" strike="noStrike">
                          <a:solidFill>
                            <a:srgbClr val="000000"/>
                          </a:solidFill>
                          <a:effectLst/>
                          <a:latin typeface="BrownTT" panose="020B0504020101010102" pitchFamily="34" charset="0"/>
                        </a:rPr>
                        <a:t>37%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9CC"/>
                    </a:solidFill>
                  </a:tcPr>
                </a:tc>
                <a:tc>
                  <a:txBody>
                    <a:bodyPr/>
                    <a:lstStyle/>
                    <a:p>
                      <a:pPr algn="ctr" fontAlgn="ctr"/>
                      <a:r>
                        <a:rPr lang="en-GB" sz="500" b="0" i="0" u="none" strike="noStrike">
                          <a:solidFill>
                            <a:srgbClr val="000000"/>
                          </a:solidFill>
                          <a:effectLst/>
                          <a:latin typeface="BrownTT" panose="020B0504020101010102" pitchFamily="34" charset="0"/>
                        </a:rPr>
                        <a:t>38%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ED0"/>
                    </a:solidFill>
                  </a:tcPr>
                </a:tc>
                <a:tc>
                  <a:txBody>
                    <a:bodyPr/>
                    <a:lstStyle/>
                    <a:p>
                      <a:pPr algn="ctr" fontAlgn="ctr"/>
                      <a:r>
                        <a:rPr lang="en-GB" sz="500" b="0" i="0" u="none" strike="noStrike">
                          <a:solidFill>
                            <a:srgbClr val="000000"/>
                          </a:solidFill>
                          <a:effectLst/>
                          <a:latin typeface="BrownTT" panose="020B0504020101010102" pitchFamily="34" charset="0"/>
                        </a:rPr>
                        <a:t>35%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5C7"/>
                    </a:solidFill>
                  </a:tcPr>
                </a:tc>
                <a:tc>
                  <a:txBody>
                    <a:bodyPr/>
                    <a:lstStyle/>
                    <a:p>
                      <a:pPr algn="ctr" fontAlgn="ctr"/>
                      <a:r>
                        <a:rPr lang="en-GB" sz="500" b="0" i="0" u="none" strike="noStrike">
                          <a:solidFill>
                            <a:srgbClr val="000000"/>
                          </a:solidFill>
                          <a:effectLst/>
                          <a:latin typeface="BrownTT" panose="020B0504020101010102" pitchFamily="34" charset="0"/>
                        </a:rPr>
                        <a:t>32%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BCBF"/>
                    </a:solidFill>
                  </a:tcPr>
                </a:tc>
                <a:tc>
                  <a:txBody>
                    <a:bodyPr/>
                    <a:lstStyle/>
                    <a:p>
                      <a:pPr algn="ctr" fontAlgn="ctr"/>
                      <a:r>
                        <a:rPr lang="en-GB" sz="500" b="0" i="0" u="none" strike="noStrike">
                          <a:solidFill>
                            <a:srgbClr val="000000"/>
                          </a:solidFill>
                          <a:effectLst/>
                          <a:latin typeface="BrownTT" panose="020B0504020101010102" pitchFamily="34" charset="0"/>
                        </a:rPr>
                        <a:t>33%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0C3"/>
                    </a:solidFill>
                  </a:tcPr>
                </a:tc>
                <a:tc>
                  <a:txBody>
                    <a:bodyPr/>
                    <a:lstStyle/>
                    <a:p>
                      <a:pPr algn="ctr" fontAlgn="ctr"/>
                      <a:r>
                        <a:rPr lang="en-GB" sz="500" b="0" i="0" u="none" strike="noStrike">
                          <a:solidFill>
                            <a:srgbClr val="000000"/>
                          </a:solidFill>
                          <a:effectLst/>
                          <a:latin typeface="BrownTT" panose="020B0504020101010102" pitchFamily="34" charset="0"/>
                        </a:rPr>
                        <a:t>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E81"/>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173"/>
                    </a:solidFill>
                  </a:tcPr>
                </a:tc>
                <a:extLst>
                  <a:ext uri="{0D108BD9-81ED-4DB2-BD59-A6C34878D82A}">
                    <a16:rowId xmlns:a16="http://schemas.microsoft.com/office/drawing/2014/main" val="819304132"/>
                  </a:ext>
                </a:extLst>
              </a:tr>
              <a:tr h="122809">
                <a:tc>
                  <a:txBody>
                    <a:bodyPr/>
                    <a:lstStyle/>
                    <a:p>
                      <a:pPr algn="l" fontAlgn="b"/>
                      <a:r>
                        <a:rPr lang="en-GB" sz="500" b="0" i="0" u="none" strike="noStrike">
                          <a:solidFill>
                            <a:srgbClr val="000000"/>
                          </a:solidFill>
                          <a:effectLst/>
                          <a:latin typeface="BrownTT" panose="020B0504020101010102" pitchFamily="34" charset="0"/>
                        </a:rPr>
                        <a:t>Coal Mining</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FFFFF"/>
                    </a:solidFill>
                  </a:tcPr>
                </a:tc>
                <a:tc>
                  <a:txBody>
                    <a:bodyPr/>
                    <a:lstStyle/>
                    <a:p>
                      <a:pPr algn="ctr" fontAlgn="ctr"/>
                      <a:r>
                        <a:rPr lang="en-GB" sz="500" b="0" i="0" u="none" strike="noStrike">
                          <a:solidFill>
                            <a:srgbClr val="000000"/>
                          </a:solidFill>
                          <a:effectLst/>
                          <a:latin typeface="BrownTT" panose="020B0504020101010102" pitchFamily="34" charset="0"/>
                        </a:rPr>
                        <a:t>2.4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72%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C0D2EA"/>
                    </a:solidFill>
                  </a:tcPr>
                </a:tc>
                <a:tc>
                  <a:txBody>
                    <a:bodyPr/>
                    <a:lstStyle/>
                    <a:p>
                      <a:pPr algn="ctr" fontAlgn="ctr"/>
                      <a:r>
                        <a:rPr lang="en-GB" sz="500" b="0" i="0" u="none" strike="noStrike">
                          <a:solidFill>
                            <a:srgbClr val="000000"/>
                          </a:solidFill>
                          <a:effectLst/>
                          <a:latin typeface="BrownTT" panose="020B0504020101010102" pitchFamily="34" charset="0"/>
                        </a:rPr>
                        <a:t>100%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54%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BF6F9"/>
                    </a:solidFill>
                  </a:tcPr>
                </a:tc>
                <a:tc>
                  <a:txBody>
                    <a:bodyPr/>
                    <a:lstStyle/>
                    <a:p>
                      <a:pPr algn="ctr" fontAlgn="ctr"/>
                      <a:r>
                        <a:rPr lang="en-GB" sz="500" b="0" i="0" u="none" strike="noStrike">
                          <a:solidFill>
                            <a:srgbClr val="000000"/>
                          </a:solidFill>
                          <a:effectLst/>
                          <a:latin typeface="BrownTT" panose="020B0504020101010102" pitchFamily="34" charset="0"/>
                        </a:rPr>
                        <a:t>80%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A5BFE1"/>
                    </a:solidFill>
                  </a:tcPr>
                </a:tc>
                <a:tc>
                  <a:txBody>
                    <a:bodyPr/>
                    <a:lstStyle/>
                    <a:p>
                      <a:pPr algn="ctr" fontAlgn="ctr"/>
                      <a:r>
                        <a:rPr lang="en-GB" sz="500" b="0" i="0" u="none" strike="noStrike">
                          <a:solidFill>
                            <a:srgbClr val="000000"/>
                          </a:solidFill>
                          <a:effectLst/>
                          <a:latin typeface="BrownTT" panose="020B0504020101010102" pitchFamily="34" charset="0"/>
                        </a:rPr>
                        <a:t>65%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DBE5F4"/>
                    </a:solidFill>
                  </a:tcPr>
                </a:tc>
                <a:tc>
                  <a:txBody>
                    <a:bodyPr/>
                    <a:lstStyle/>
                    <a:p>
                      <a:pPr algn="ctr" fontAlgn="ctr"/>
                      <a:r>
                        <a:rPr lang="en-GB" sz="500" b="0" i="0" u="none" strike="noStrike">
                          <a:solidFill>
                            <a:srgbClr val="000000"/>
                          </a:solidFill>
                          <a:effectLst/>
                          <a:latin typeface="BrownTT" panose="020B0504020101010102" pitchFamily="34" charset="0"/>
                        </a:rPr>
                        <a:t>54%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BF6F9"/>
                    </a:solidFill>
                  </a:tcPr>
                </a:tc>
                <a:tc>
                  <a:txBody>
                    <a:bodyPr/>
                    <a:lstStyle/>
                    <a:p>
                      <a:pPr algn="ctr" fontAlgn="ctr"/>
                      <a:r>
                        <a:rPr lang="en-GB" sz="500" b="0" i="0" u="none" strike="noStrike">
                          <a:solidFill>
                            <a:srgbClr val="000000"/>
                          </a:solidFill>
                          <a:effectLst/>
                          <a:latin typeface="BrownTT" panose="020B0504020101010102" pitchFamily="34" charset="0"/>
                        </a:rPr>
                        <a:t>41%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D4D7"/>
                    </a:solidFill>
                  </a:tcPr>
                </a:tc>
                <a:tc>
                  <a:txBody>
                    <a:bodyPr/>
                    <a:lstStyle/>
                    <a:p>
                      <a:pPr algn="ctr" fontAlgn="ctr"/>
                      <a:r>
                        <a:rPr lang="en-GB" sz="500" b="0" i="0" u="none" strike="noStrike">
                          <a:solidFill>
                            <a:srgbClr val="000000"/>
                          </a:solidFill>
                          <a:effectLst/>
                          <a:latin typeface="BrownTT" panose="020B0504020101010102" pitchFamily="34" charset="0"/>
                        </a:rPr>
                        <a:t>46%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BE3E5"/>
                    </a:solidFill>
                  </a:tcPr>
                </a:tc>
                <a:tc>
                  <a:txBody>
                    <a:bodyPr/>
                    <a:lstStyle/>
                    <a:p>
                      <a:pPr algn="ctr" fontAlgn="ctr"/>
                      <a:r>
                        <a:rPr lang="en-GB" sz="500" b="0" i="0" u="none" strike="noStrike">
                          <a:solidFill>
                            <a:srgbClr val="000000"/>
                          </a:solidFill>
                          <a:effectLst/>
                          <a:latin typeface="BrownTT" panose="020B0504020101010102" pitchFamily="34" charset="0"/>
                        </a:rPr>
                        <a:t>20%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9EA1"/>
                    </a:solidFill>
                  </a:tcPr>
                </a:tc>
                <a:tc>
                  <a:txBody>
                    <a:bodyPr/>
                    <a:lstStyle/>
                    <a:p>
                      <a:pPr algn="ctr" fontAlgn="ctr"/>
                      <a:r>
                        <a:rPr lang="en-GB" sz="500" b="0" i="0" u="none" strike="noStrike">
                          <a:solidFill>
                            <a:srgbClr val="000000"/>
                          </a:solidFill>
                          <a:effectLst/>
                          <a:latin typeface="BrownTT" panose="020B0504020101010102" pitchFamily="34" charset="0"/>
                        </a:rPr>
                        <a:t>59%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0F3FB"/>
                    </a:solidFill>
                  </a:tcPr>
                </a:tc>
                <a:tc>
                  <a:txBody>
                    <a:bodyPr/>
                    <a:lstStyle/>
                    <a:p>
                      <a:pPr algn="ctr" fontAlgn="ctr"/>
                      <a:r>
                        <a:rPr lang="en-GB" sz="500" b="0" i="0" u="none" strike="noStrike">
                          <a:solidFill>
                            <a:srgbClr val="000000"/>
                          </a:solidFill>
                          <a:effectLst/>
                          <a:latin typeface="BrownTT" panose="020B0504020101010102" pitchFamily="34" charset="0"/>
                        </a:rPr>
                        <a:t>17%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9497"/>
                    </a:solidFill>
                  </a:tcPr>
                </a:tc>
                <a:tc>
                  <a:txBody>
                    <a:bodyPr/>
                    <a:lstStyle/>
                    <a:p>
                      <a:pPr algn="ctr" fontAlgn="ctr"/>
                      <a:r>
                        <a:rPr lang="en-GB" sz="500" b="0" i="0" u="none" strike="noStrike">
                          <a:solidFill>
                            <a:srgbClr val="000000"/>
                          </a:solidFill>
                          <a:effectLst/>
                          <a:latin typeface="BrownTT" panose="020B0504020101010102" pitchFamily="34" charset="0"/>
                        </a:rPr>
                        <a:t>50%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BECEF"/>
                    </a:solidFill>
                  </a:tcPr>
                </a:tc>
                <a:tc>
                  <a:txBody>
                    <a:bodyPr/>
                    <a:lstStyle/>
                    <a:p>
                      <a:pPr algn="ctr" fontAlgn="ctr"/>
                      <a:r>
                        <a:rPr lang="en-GB" sz="500" b="0" i="0" u="none" strike="noStrike">
                          <a:solidFill>
                            <a:srgbClr val="000000"/>
                          </a:solidFill>
                          <a:effectLst/>
                          <a:latin typeface="BrownTT" panose="020B0504020101010102" pitchFamily="34" charset="0"/>
                        </a:rPr>
                        <a:t>30%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B7B9"/>
                    </a:solidFill>
                  </a:tcPr>
                </a:tc>
                <a:tc>
                  <a:txBody>
                    <a:bodyPr/>
                    <a:lstStyle/>
                    <a:p>
                      <a:pPr algn="ctr" fontAlgn="ctr"/>
                      <a:r>
                        <a:rPr lang="en-GB" sz="500" b="0" i="0" u="none" strike="noStrike">
                          <a:solidFill>
                            <a:srgbClr val="000000"/>
                          </a:solidFill>
                          <a:effectLst/>
                          <a:latin typeface="BrownTT" panose="020B0504020101010102" pitchFamily="34" charset="0"/>
                        </a:rPr>
                        <a:t>20%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9EA1"/>
                    </a:solidFill>
                  </a:tcPr>
                </a:tc>
                <a:tc>
                  <a:txBody>
                    <a:bodyPr/>
                    <a:lstStyle/>
                    <a:p>
                      <a:pPr algn="ctr" fontAlgn="ctr"/>
                      <a:r>
                        <a:rPr lang="en-GB" sz="500" b="0" i="0" u="none" strike="noStrike">
                          <a:solidFill>
                            <a:srgbClr val="000000"/>
                          </a:solidFill>
                          <a:effectLst/>
                          <a:latin typeface="BrownTT" panose="020B0504020101010102" pitchFamily="34" charset="0"/>
                        </a:rPr>
                        <a:t>26%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ADAF"/>
                    </a:solidFill>
                  </a:tcPr>
                </a:tc>
                <a:tc>
                  <a:txBody>
                    <a:bodyPr/>
                    <a:lstStyle/>
                    <a:p>
                      <a:pPr algn="ctr" fontAlgn="ctr"/>
                      <a:r>
                        <a:rPr lang="en-GB" sz="500" b="0" i="0" u="none" strike="noStrike">
                          <a:solidFill>
                            <a:srgbClr val="000000"/>
                          </a:solidFill>
                          <a:effectLst/>
                          <a:latin typeface="BrownTT" panose="020B0504020101010102" pitchFamily="34" charset="0"/>
                        </a:rPr>
                        <a:t>22%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9A3A5"/>
                    </a:solidFill>
                  </a:tcPr>
                </a:tc>
                <a:tc>
                  <a:txBody>
                    <a:bodyPr/>
                    <a:lstStyle/>
                    <a:p>
                      <a:pPr algn="ctr" fontAlgn="ctr"/>
                      <a:r>
                        <a:rPr lang="en-GB" sz="500" b="0" i="0" u="none" strike="noStrike">
                          <a:solidFill>
                            <a:srgbClr val="000000"/>
                          </a:solidFill>
                          <a:effectLst/>
                          <a:latin typeface="BrownTT" panose="020B0504020101010102" pitchFamily="34" charset="0"/>
                        </a:rPr>
                        <a:t>31%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ABCBE"/>
                    </a:solidFill>
                  </a:tcPr>
                </a:tc>
                <a:tc>
                  <a:txBody>
                    <a:bodyPr/>
                    <a:lstStyle/>
                    <a:p>
                      <a:pPr algn="ctr" fontAlgn="ctr"/>
                      <a:r>
                        <a:rPr lang="en-GB" sz="500" b="0" i="0" u="none" strike="noStrike">
                          <a:solidFill>
                            <a:srgbClr val="000000"/>
                          </a:solidFill>
                          <a:effectLst/>
                          <a:latin typeface="BrownTT" panose="020B0504020101010102" pitchFamily="34" charset="0"/>
                        </a:rPr>
                        <a:t>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C7E"/>
                    </a:solidFill>
                  </a:tcPr>
                </a:tc>
                <a:tc>
                  <a:txBody>
                    <a:bodyPr/>
                    <a:lstStyle/>
                    <a:p>
                      <a:pPr algn="ctr" fontAlgn="ctr"/>
                      <a:r>
                        <a:rPr lang="en-GB" sz="500" b="0" i="0" u="none" strike="noStrike">
                          <a:solidFill>
                            <a:srgbClr val="000000"/>
                          </a:solidFill>
                          <a:effectLst/>
                          <a:latin typeface="BrownTT" panose="020B0504020101010102" pitchFamily="34" charset="0"/>
                        </a:rPr>
                        <a:t>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274"/>
                    </a:solidFill>
                  </a:tcPr>
                </a:tc>
                <a:tc>
                  <a:txBody>
                    <a:bodyPr/>
                    <a:lstStyle/>
                    <a:p>
                      <a:pPr algn="ctr" fontAlgn="ctr"/>
                      <a:r>
                        <a:rPr lang="en-GB" sz="500" b="0" i="0" u="none" strike="noStrike">
                          <a:solidFill>
                            <a:srgbClr val="000000"/>
                          </a:solidFill>
                          <a:effectLst/>
                          <a:latin typeface="BrownTT" panose="020B0504020101010102" pitchFamily="34" charset="0"/>
                        </a:rPr>
                        <a:t>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a:solidFill>
                            <a:srgbClr val="000000"/>
                          </a:solidFill>
                          <a:effectLst/>
                          <a:latin typeface="BrownTT" panose="020B0504020101010102" pitchFamily="34" charset="0"/>
                        </a:rPr>
                        <a:t>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274"/>
                    </a:solidFill>
                  </a:tcPr>
                </a:tc>
                <a:tc>
                  <a:txBody>
                    <a:bodyPr/>
                    <a:lstStyle/>
                    <a:p>
                      <a:pPr algn="ctr" fontAlgn="ctr"/>
                      <a:r>
                        <a:rPr lang="en-GB" sz="500" b="0" i="0" u="none" strike="noStrike">
                          <a:solidFill>
                            <a:srgbClr val="000000"/>
                          </a:solidFill>
                          <a:effectLst/>
                          <a:latin typeface="BrownTT" panose="020B0504020101010102" pitchFamily="34" charset="0"/>
                        </a:rPr>
                        <a:t>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25400" cap="flat" cmpd="dbl" algn="ctr">
                      <a:solidFill>
                        <a:srgbClr val="000000"/>
                      </a:solidFill>
                      <a:prstDash val="solid"/>
                      <a:round/>
                      <a:headEnd type="none" w="med" len="med"/>
                      <a:tailEnd type="none" w="med" len="med"/>
                    </a:lnB>
                    <a:solidFill>
                      <a:srgbClr val="F87274"/>
                    </a:solidFill>
                  </a:tcPr>
                </a:tc>
                <a:extLst>
                  <a:ext uri="{0D108BD9-81ED-4DB2-BD59-A6C34878D82A}">
                    <a16:rowId xmlns:a16="http://schemas.microsoft.com/office/drawing/2014/main" val="3814349902"/>
                  </a:ext>
                </a:extLst>
              </a:tr>
              <a:tr h="122809">
                <a:tc>
                  <a:txBody>
                    <a:bodyPr/>
                    <a:lstStyle/>
                    <a:p>
                      <a:pPr algn="l" fontAlgn="b"/>
                      <a:r>
                        <a:rPr lang="en-GB" sz="500" b="1" i="0" u="none" strike="noStrike">
                          <a:solidFill>
                            <a:srgbClr val="000000"/>
                          </a:solidFill>
                          <a:effectLst/>
                          <a:latin typeface="BrownTT" panose="020B0504020101010102" pitchFamily="34" charset="0"/>
                        </a:rPr>
                        <a:t>TOTAL TPI UNIVERSE</a:t>
                      </a:r>
                    </a:p>
                  </a:txBody>
                  <a:tcPr marL="4242" marR="4242" marT="424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GB" sz="500" b="1" i="0" u="none" strike="noStrike">
                          <a:solidFill>
                            <a:srgbClr val="000000"/>
                          </a:solidFill>
                          <a:effectLst/>
                          <a:latin typeface="BrownTT" panose="020B0504020101010102" pitchFamily="34" charset="0"/>
                        </a:rPr>
                        <a:t>3.1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ctr" fontAlgn="ctr"/>
                      <a:r>
                        <a:rPr lang="en-GB" sz="500" b="0" i="0" u="none" strike="noStrike">
                          <a:solidFill>
                            <a:srgbClr val="000000"/>
                          </a:solidFill>
                          <a:effectLst/>
                          <a:latin typeface="BrownTT" panose="020B0504020101010102" pitchFamily="34" charset="0"/>
                        </a:rPr>
                        <a:t>99%</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A8AC6"/>
                    </a:solidFill>
                  </a:tcPr>
                </a:tc>
                <a:tc>
                  <a:txBody>
                    <a:bodyPr/>
                    <a:lstStyle/>
                    <a:p>
                      <a:pPr algn="ctr" fontAlgn="ctr"/>
                      <a:r>
                        <a:rPr lang="en-GB" sz="500" b="0" i="0" u="none" strike="noStrike">
                          <a:solidFill>
                            <a:srgbClr val="000000"/>
                          </a:solidFill>
                          <a:effectLst/>
                          <a:latin typeface="BrownTT" panose="020B0504020101010102" pitchFamily="34" charset="0"/>
                        </a:rPr>
                        <a:t>92%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9CCF"/>
                    </a:solidFill>
                  </a:tcPr>
                </a:tc>
                <a:tc>
                  <a:txBody>
                    <a:bodyPr/>
                    <a:lstStyle/>
                    <a:p>
                      <a:pPr algn="ctr" fontAlgn="ctr"/>
                      <a:r>
                        <a:rPr lang="en-GB" sz="500" b="0" i="0" u="none" strike="noStrike">
                          <a:solidFill>
                            <a:srgbClr val="000000"/>
                          </a:solidFill>
                          <a:effectLst/>
                          <a:latin typeface="BrownTT" panose="020B0504020101010102" pitchFamily="34" charset="0"/>
                        </a:rPr>
                        <a:t>98%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8CC7"/>
                    </a:solidFill>
                  </a:tcPr>
                </a:tc>
                <a:tc>
                  <a:txBody>
                    <a:bodyPr/>
                    <a:lstStyle/>
                    <a:p>
                      <a:pPr algn="ctr" fontAlgn="ctr"/>
                      <a:r>
                        <a:rPr lang="en-GB" sz="500" b="0" i="0" u="none" strike="noStrike">
                          <a:solidFill>
                            <a:srgbClr val="000000"/>
                          </a:solidFill>
                          <a:effectLst/>
                          <a:latin typeface="BrownTT" panose="020B0504020101010102" pitchFamily="34" charset="0"/>
                        </a:rPr>
                        <a:t>84%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AED8"/>
                    </a:solidFill>
                  </a:tcPr>
                </a:tc>
                <a:tc>
                  <a:txBody>
                    <a:bodyPr/>
                    <a:lstStyle/>
                    <a:p>
                      <a:pPr algn="ctr" fontAlgn="ctr"/>
                      <a:r>
                        <a:rPr lang="en-GB" sz="500" b="0" i="0" u="none" strike="noStrike">
                          <a:solidFill>
                            <a:srgbClr val="000000"/>
                          </a:solidFill>
                          <a:effectLst/>
                          <a:latin typeface="BrownTT" panose="020B0504020101010102" pitchFamily="34" charset="0"/>
                        </a:rPr>
                        <a:t>92%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739CCF"/>
                    </a:solidFill>
                  </a:tcPr>
                </a:tc>
                <a:tc>
                  <a:txBody>
                    <a:bodyPr/>
                    <a:lstStyle/>
                    <a:p>
                      <a:pPr algn="ctr" fontAlgn="ctr"/>
                      <a:r>
                        <a:rPr lang="en-GB" sz="500" b="0" i="0" u="none" strike="noStrike">
                          <a:solidFill>
                            <a:srgbClr val="000000"/>
                          </a:solidFill>
                          <a:effectLst/>
                          <a:latin typeface="BrownTT" panose="020B0504020101010102" pitchFamily="34" charset="0"/>
                        </a:rPr>
                        <a:t>83%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B1DA"/>
                    </a:solidFill>
                  </a:tcPr>
                </a:tc>
                <a:tc>
                  <a:txBody>
                    <a:bodyPr/>
                    <a:lstStyle/>
                    <a:p>
                      <a:pPr algn="ctr" fontAlgn="ctr"/>
                      <a:r>
                        <a:rPr lang="en-GB" sz="500" b="0" i="0" u="none" strike="noStrike">
                          <a:solidFill>
                            <a:srgbClr val="000000"/>
                          </a:solidFill>
                          <a:effectLst/>
                          <a:latin typeface="BrownTT" panose="020B0504020101010102" pitchFamily="34" charset="0"/>
                        </a:rPr>
                        <a:t>84%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FAFD9"/>
                    </a:solidFill>
                  </a:tcPr>
                </a:tc>
                <a:tc>
                  <a:txBody>
                    <a:bodyPr/>
                    <a:lstStyle/>
                    <a:p>
                      <a:pPr algn="ctr" fontAlgn="ctr"/>
                      <a:r>
                        <a:rPr lang="en-GB" sz="500" b="0" i="0" u="none" strike="noStrike">
                          <a:solidFill>
                            <a:srgbClr val="000000"/>
                          </a:solidFill>
                          <a:effectLst/>
                          <a:latin typeface="BrownTT" panose="020B0504020101010102" pitchFamily="34" charset="0"/>
                        </a:rPr>
                        <a:t>73%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AE6"/>
                    </a:solidFill>
                  </a:tcPr>
                </a:tc>
                <a:tc>
                  <a:txBody>
                    <a:bodyPr/>
                    <a:lstStyle/>
                    <a:p>
                      <a:pPr algn="ctr" fontAlgn="ctr"/>
                      <a:r>
                        <a:rPr lang="en-GB" sz="500" b="0" i="0" u="none" strike="noStrike">
                          <a:solidFill>
                            <a:srgbClr val="000000"/>
                          </a:solidFill>
                          <a:effectLst/>
                          <a:latin typeface="BrownTT" panose="020B0504020101010102" pitchFamily="34" charset="0"/>
                        </a:rPr>
                        <a:t>66%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DDBEF"/>
                    </a:solidFill>
                  </a:tcPr>
                </a:tc>
                <a:tc>
                  <a:txBody>
                    <a:bodyPr/>
                    <a:lstStyle/>
                    <a:p>
                      <a:pPr algn="ctr" fontAlgn="ctr"/>
                      <a:r>
                        <a:rPr lang="en-GB" sz="500" b="0" i="0" u="none" strike="noStrike">
                          <a:solidFill>
                            <a:srgbClr val="000000"/>
                          </a:solidFill>
                          <a:effectLst/>
                          <a:latin typeface="BrownTT" panose="020B0504020101010102" pitchFamily="34" charset="0"/>
                        </a:rPr>
                        <a:t>34%</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7CA"/>
                    </a:solidFill>
                  </a:tcPr>
                </a:tc>
                <a:tc>
                  <a:txBody>
                    <a:bodyPr/>
                    <a:lstStyle/>
                    <a:p>
                      <a:pPr algn="ctr" fontAlgn="ctr"/>
                      <a:r>
                        <a:rPr lang="en-GB" sz="500" b="0" i="0" u="none" strike="noStrike">
                          <a:solidFill>
                            <a:srgbClr val="000000"/>
                          </a:solidFill>
                          <a:effectLst/>
                          <a:latin typeface="BrownTT" panose="020B0504020101010102" pitchFamily="34" charset="0"/>
                        </a:rPr>
                        <a:t>81%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8B6DC"/>
                    </a:solidFill>
                  </a:tcPr>
                </a:tc>
                <a:tc>
                  <a:txBody>
                    <a:bodyPr/>
                    <a:lstStyle/>
                    <a:p>
                      <a:pPr algn="ctr" fontAlgn="ctr"/>
                      <a:r>
                        <a:rPr lang="en-GB" sz="500" b="0" i="0" u="none" strike="noStrike">
                          <a:solidFill>
                            <a:srgbClr val="000000"/>
                          </a:solidFill>
                          <a:effectLst/>
                          <a:latin typeface="BrownTT" panose="020B0504020101010102" pitchFamily="34" charset="0"/>
                        </a:rPr>
                        <a:t>36%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CCCE"/>
                    </a:solidFill>
                  </a:tcPr>
                </a:tc>
                <a:tc>
                  <a:txBody>
                    <a:bodyPr/>
                    <a:lstStyle/>
                    <a:p>
                      <a:pPr algn="ctr" fontAlgn="ctr"/>
                      <a:r>
                        <a:rPr lang="en-GB" sz="500" b="0" i="0" u="none" strike="noStrike">
                          <a:solidFill>
                            <a:srgbClr val="000000"/>
                          </a:solidFill>
                          <a:effectLst/>
                          <a:latin typeface="BrownTT" panose="020B0504020101010102" pitchFamily="34" charset="0"/>
                        </a:rPr>
                        <a:t>82%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7B5DC"/>
                    </a:solidFill>
                  </a:tcPr>
                </a:tc>
                <a:tc>
                  <a:txBody>
                    <a:bodyPr/>
                    <a:lstStyle/>
                    <a:p>
                      <a:pPr algn="ctr" fontAlgn="ctr"/>
                      <a:r>
                        <a:rPr lang="en-GB" sz="500" b="0" i="0" u="none" strike="noStrike">
                          <a:solidFill>
                            <a:srgbClr val="000000"/>
                          </a:solidFill>
                          <a:effectLst/>
                          <a:latin typeface="BrownTT" panose="020B0504020101010102" pitchFamily="34" charset="0"/>
                        </a:rPr>
                        <a:t>50%</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F4F7"/>
                    </a:solidFill>
                  </a:tcPr>
                </a:tc>
                <a:tc>
                  <a:txBody>
                    <a:bodyPr/>
                    <a:lstStyle/>
                    <a:p>
                      <a:pPr algn="ctr" fontAlgn="ctr"/>
                      <a:r>
                        <a:rPr lang="en-GB" sz="500" b="0" i="0" u="none" strike="noStrike">
                          <a:solidFill>
                            <a:srgbClr val="000000"/>
                          </a:solidFill>
                          <a:effectLst/>
                          <a:latin typeface="BrownTT" panose="020B0504020101010102" pitchFamily="34" charset="0"/>
                        </a:rPr>
                        <a:t>48%</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EF1"/>
                    </a:solidFill>
                  </a:tcPr>
                </a:tc>
                <a:tc>
                  <a:txBody>
                    <a:bodyPr/>
                    <a:lstStyle/>
                    <a:p>
                      <a:pPr algn="ctr" fontAlgn="ctr"/>
                      <a:r>
                        <a:rPr lang="en-GB" sz="500" b="0" i="0" u="none" strike="noStrike">
                          <a:solidFill>
                            <a:srgbClr val="000000"/>
                          </a:solidFill>
                          <a:effectLst/>
                          <a:latin typeface="BrownTT" panose="020B0504020101010102" pitchFamily="34" charset="0"/>
                        </a:rPr>
                        <a:t>52%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CFCFF"/>
                    </a:solidFill>
                  </a:tcPr>
                </a:tc>
                <a:tc>
                  <a:txBody>
                    <a:bodyPr/>
                    <a:lstStyle/>
                    <a:p>
                      <a:pPr algn="ctr" fontAlgn="ctr"/>
                      <a:r>
                        <a:rPr lang="en-GB" sz="500" b="0" i="0" u="none" strike="noStrike">
                          <a:solidFill>
                            <a:srgbClr val="000000"/>
                          </a:solidFill>
                          <a:effectLst/>
                          <a:latin typeface="BrownTT" panose="020B0504020101010102" pitchFamily="34" charset="0"/>
                        </a:rPr>
                        <a:t>37%</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AD1D3"/>
                    </a:solidFill>
                  </a:tcPr>
                </a:tc>
                <a:tc>
                  <a:txBody>
                    <a:bodyPr/>
                    <a:lstStyle/>
                    <a:p>
                      <a:pPr algn="ctr" fontAlgn="ctr"/>
                      <a:r>
                        <a:rPr lang="en-GB" sz="500" b="0" i="0" u="none" strike="noStrike">
                          <a:solidFill>
                            <a:srgbClr val="000000"/>
                          </a:solidFill>
                          <a:effectLst/>
                          <a:latin typeface="BrownTT" panose="020B0504020101010102" pitchFamily="34" charset="0"/>
                        </a:rPr>
                        <a:t>46%</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BEAED"/>
                    </a:solidFill>
                  </a:tcPr>
                </a:tc>
                <a:tc>
                  <a:txBody>
                    <a:bodyPr/>
                    <a:lstStyle/>
                    <a:p>
                      <a:pPr algn="ctr" fontAlgn="ctr"/>
                      <a:r>
                        <a:rPr lang="en-GB" sz="500" b="0" i="0" u="none" strike="noStrike">
                          <a:solidFill>
                            <a:srgbClr val="000000"/>
                          </a:solidFill>
                          <a:effectLst/>
                          <a:latin typeface="BrownTT" panose="020B0504020101010102" pitchFamily="34" charset="0"/>
                        </a:rPr>
                        <a:t>5%</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7577"/>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C6E"/>
                    </a:solidFill>
                  </a:tcPr>
                </a:tc>
                <a:tc>
                  <a:txBody>
                    <a:bodyPr/>
                    <a:lstStyle/>
                    <a:p>
                      <a:pPr algn="ctr" fontAlgn="ctr"/>
                      <a:r>
                        <a:rPr lang="en-GB" sz="500" b="0" i="0" u="none" strike="noStrike">
                          <a:solidFill>
                            <a:srgbClr val="000000"/>
                          </a:solidFill>
                          <a:effectLst/>
                          <a:latin typeface="BrownTT" panose="020B0504020101010102" pitchFamily="34" charset="0"/>
                        </a:rPr>
                        <a:t>2%</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B6D"/>
                    </a:solidFill>
                  </a:tcPr>
                </a:tc>
                <a:tc>
                  <a:txBody>
                    <a:bodyPr/>
                    <a:lstStyle/>
                    <a:p>
                      <a:pPr algn="ctr" fontAlgn="ctr"/>
                      <a:r>
                        <a:rPr lang="en-GB" sz="500" b="0" i="0" u="none" strike="noStrike">
                          <a:solidFill>
                            <a:srgbClr val="000000"/>
                          </a:solidFill>
                          <a:effectLst/>
                          <a:latin typeface="BrownTT" panose="020B0504020101010102" pitchFamily="34" charset="0"/>
                        </a:rPr>
                        <a:t>1%</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tc>
                  <a:txBody>
                    <a:bodyPr/>
                    <a:lstStyle/>
                    <a:p>
                      <a:pPr algn="ctr" fontAlgn="ctr"/>
                      <a:r>
                        <a:rPr lang="en-GB" sz="500" b="0" i="0" u="none" strike="noStrike" dirty="0">
                          <a:solidFill>
                            <a:srgbClr val="000000"/>
                          </a:solidFill>
                          <a:effectLst/>
                          <a:latin typeface="BrownTT" panose="020B0504020101010102" pitchFamily="34" charset="0"/>
                        </a:rPr>
                        <a:t>3%</a:t>
                      </a:r>
                    </a:p>
                  </a:txBody>
                  <a:tcPr marL="4242" marR="4242" marT="424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25400" cap="flat" cmpd="dbl"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D6F"/>
                    </a:solidFill>
                  </a:tcPr>
                </a:tc>
                <a:extLst>
                  <a:ext uri="{0D108BD9-81ED-4DB2-BD59-A6C34878D82A}">
                    <a16:rowId xmlns:a16="http://schemas.microsoft.com/office/drawing/2014/main" val="1236332680"/>
                  </a:ext>
                </a:extLst>
              </a:tr>
            </a:tbl>
          </a:graphicData>
        </a:graphic>
      </p:graphicFrame>
    </p:spTree>
    <p:extLst>
      <p:ext uri="{BB962C8B-B14F-4D97-AF65-F5344CB8AC3E}">
        <p14:creationId xmlns:p14="http://schemas.microsoft.com/office/powerpoint/2010/main" val="919480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9092B03-D965-E144-7C1A-A7E6498B0175}"/>
              </a:ext>
            </a:extLst>
          </p:cNvPr>
          <p:cNvSpPr>
            <a:spLocks noGrp="1"/>
          </p:cNvSpPr>
          <p:nvPr>
            <p:ph type="title"/>
          </p:nvPr>
        </p:nvSpPr>
        <p:spPr/>
        <p:txBody>
          <a:bodyPr/>
          <a:lstStyle/>
          <a:p>
            <a:r>
              <a:rPr lang="en-GB"/>
              <a:t>Sectoral deep-dive</a:t>
            </a:r>
          </a:p>
        </p:txBody>
      </p:sp>
      <p:sp>
        <p:nvSpPr>
          <p:cNvPr id="2" name="Content Placeholder 1">
            <a:extLst>
              <a:ext uri="{FF2B5EF4-FFF2-40B4-BE49-F238E27FC236}">
                <a16:creationId xmlns:a16="http://schemas.microsoft.com/office/drawing/2014/main" id="{F9FDAB50-4E25-81BC-BFA9-54E181EA0A7D}"/>
              </a:ext>
            </a:extLst>
          </p:cNvPr>
          <p:cNvSpPr>
            <a:spLocks noGrp="1"/>
          </p:cNvSpPr>
          <p:nvPr>
            <p:ph idx="4294967295"/>
          </p:nvPr>
        </p:nvSpPr>
        <p:spPr>
          <a:xfrm>
            <a:off x="250825" y="903288"/>
            <a:ext cx="5165726" cy="4094162"/>
          </a:xfrm>
        </p:spPr>
        <p:txBody>
          <a:bodyPr vert="horz" lIns="0" tIns="0" rIns="0" bIns="0" rtlCol="0" anchor="t">
            <a:noAutofit/>
          </a:bodyPr>
          <a:lstStyle/>
          <a:p>
            <a:pPr marL="285750" indent="-285750">
              <a:lnSpc>
                <a:spcPct val="100000"/>
              </a:lnSpc>
              <a:buClr>
                <a:schemeClr val="tx2"/>
              </a:buClr>
              <a:buSzPct val="150000"/>
              <a:buFont typeface="Arial" panose="020B0604020202020204" pitchFamily="34" charset="0"/>
              <a:buChar char="•"/>
            </a:pPr>
            <a:r>
              <a:rPr lang="en-GB" sz="1100" b="1" dirty="0"/>
              <a:t>There is no clear relationship between how difficult it is to decarbonise a sector and its TPI MQ Level.</a:t>
            </a:r>
            <a:r>
              <a:rPr lang="en-GB" sz="1100" dirty="0"/>
              <a:t> For example, </a:t>
            </a:r>
            <a:r>
              <a:rPr lang="en-GB" sz="1100" dirty="0">
                <a:solidFill>
                  <a:schemeClr val="tx2"/>
                </a:solidFill>
              </a:rPr>
              <a:t>Paper</a:t>
            </a:r>
            <a:r>
              <a:rPr lang="en-GB" sz="1100" u="none" strike="noStrike" dirty="0">
                <a:effectLst/>
              </a:rPr>
              <a:t> companies score poorly on average, but </a:t>
            </a:r>
            <a:r>
              <a:rPr lang="en-GB" sz="1100" u="none" strike="noStrike" dirty="0">
                <a:solidFill>
                  <a:schemeClr val="tx2"/>
                </a:solidFill>
                <a:effectLst/>
              </a:rPr>
              <a:t>Airlines</a:t>
            </a:r>
            <a:r>
              <a:rPr lang="en-GB" sz="1100" u="none" strike="noStrike" dirty="0">
                <a:effectLst/>
              </a:rPr>
              <a:t> and </a:t>
            </a:r>
            <a:r>
              <a:rPr lang="en-GB" sz="1100" u="none" strike="noStrike" dirty="0">
                <a:solidFill>
                  <a:schemeClr val="tx2"/>
                </a:solidFill>
                <a:effectLst/>
              </a:rPr>
              <a:t>Oil &amp; Gas </a:t>
            </a:r>
            <a:r>
              <a:rPr lang="en-GB" sz="1100" u="none" strike="noStrike" dirty="0">
                <a:effectLst/>
              </a:rPr>
              <a:t>companies score well, even though the Paper sector faces fewer barriers to decarbonisation. </a:t>
            </a:r>
          </a:p>
          <a:p>
            <a:pPr marL="285750" indent="-285750">
              <a:lnSpc>
                <a:spcPct val="100000"/>
              </a:lnSpc>
              <a:buClr>
                <a:schemeClr val="tx2"/>
              </a:buClr>
              <a:buSzPct val="150000"/>
              <a:buFont typeface="Arial" panose="020B0604020202020204" pitchFamily="34" charset="0"/>
              <a:buChar char="•"/>
            </a:pPr>
            <a:r>
              <a:rPr lang="en-GB" sz="1100" b="1" dirty="0"/>
              <a:t>While roughly half of assessed </a:t>
            </a:r>
            <a:r>
              <a:rPr lang="en-GB" sz="1100" b="1" dirty="0">
                <a:solidFill>
                  <a:schemeClr val="tx2"/>
                </a:solidFill>
              </a:rPr>
              <a:t>Electricity Utilities </a:t>
            </a:r>
            <a:r>
              <a:rPr lang="en-GB" sz="1100" b="1" dirty="0"/>
              <a:t>and </a:t>
            </a:r>
            <a:r>
              <a:rPr lang="en-GB" sz="1100" b="1" dirty="0">
                <a:solidFill>
                  <a:schemeClr val="tx2"/>
                </a:solidFill>
              </a:rPr>
              <a:t>Airlines</a:t>
            </a:r>
            <a:r>
              <a:rPr lang="en-GB" sz="1100" b="1" dirty="0"/>
              <a:t> support domestic and international policies to address climate change, </a:t>
            </a:r>
            <a:r>
              <a:rPr lang="en-GB" sz="1100" dirty="0"/>
              <a:t>support from companies in other sectors is typically much lower (especially in the </a:t>
            </a:r>
            <a:r>
              <a:rPr lang="en-GB" sz="1100" dirty="0">
                <a:solidFill>
                  <a:schemeClr val="tx2"/>
                </a:solidFill>
              </a:rPr>
              <a:t>Steel</a:t>
            </a:r>
            <a:r>
              <a:rPr lang="en-GB" sz="1100" dirty="0"/>
              <a:t> and </a:t>
            </a:r>
            <a:r>
              <a:rPr lang="en-GB" sz="1100" dirty="0">
                <a:solidFill>
                  <a:schemeClr val="tx2"/>
                </a:solidFill>
              </a:rPr>
              <a:t>Food Producer </a:t>
            </a:r>
            <a:r>
              <a:rPr lang="en-GB" sz="1100" dirty="0"/>
              <a:t>sectors). </a:t>
            </a:r>
          </a:p>
          <a:p>
            <a:pPr marL="285750" indent="-285750">
              <a:lnSpc>
                <a:spcPct val="100000"/>
              </a:lnSpc>
              <a:buClr>
                <a:schemeClr val="tx2"/>
              </a:buClr>
              <a:buSzPct val="150000"/>
              <a:buFont typeface="Arial" panose="020B0604020202020204" pitchFamily="34" charset="0"/>
              <a:buChar char="•"/>
            </a:pPr>
            <a:r>
              <a:rPr lang="en-GB" sz="1100" b="1" dirty="0"/>
              <a:t>Only 35% of </a:t>
            </a:r>
            <a:r>
              <a:rPr lang="en-GB" sz="1100" b="1" dirty="0">
                <a:solidFill>
                  <a:schemeClr val="tx2"/>
                </a:solidFill>
              </a:rPr>
              <a:t>Autos</a:t>
            </a:r>
            <a:r>
              <a:rPr lang="en-GB" sz="1100" b="1" dirty="0"/>
              <a:t> manufacturers tie a proportion of executive remuneration to achieving their emission reduction targets</a:t>
            </a:r>
            <a:r>
              <a:rPr lang="en-GB" sz="1100" b="1" u="none" strike="noStrike" dirty="0">
                <a:effectLst/>
              </a:rPr>
              <a:t> </a:t>
            </a:r>
            <a:r>
              <a:rPr lang="en-GB" sz="1100" u="none" strike="noStrike" dirty="0">
                <a:effectLst/>
              </a:rPr>
              <a:t>(compared with 45% across the entire TPI universe, </a:t>
            </a:r>
            <a:r>
              <a:rPr lang="en-GB" sz="1100" dirty="0"/>
              <a:t>and</a:t>
            </a:r>
            <a:r>
              <a:rPr lang="en-GB" sz="1100" u="none" strike="noStrike" dirty="0">
                <a:effectLst/>
              </a:rPr>
              <a:t> 62% in electricity utilities), despite the accelerated move from the internal combustion engine to electric vehicles.</a:t>
            </a:r>
            <a:endParaRPr lang="en-GB" sz="1100" b="1" dirty="0"/>
          </a:p>
          <a:p>
            <a:pPr marL="285750" indent="-285750">
              <a:lnSpc>
                <a:spcPct val="100000"/>
              </a:lnSpc>
              <a:buClr>
                <a:schemeClr val="tx2"/>
              </a:buClr>
              <a:buSzPct val="150000"/>
              <a:buFont typeface="Arial" panose="020B0604020202020204" pitchFamily="34" charset="0"/>
              <a:buChar char="•"/>
            </a:pPr>
            <a:r>
              <a:rPr lang="en-GB" sz="1100" b="1" dirty="0">
                <a:solidFill>
                  <a:schemeClr val="tx2"/>
                </a:solidFill>
              </a:rPr>
              <a:t>Coal Mining </a:t>
            </a:r>
            <a:r>
              <a:rPr lang="en-GB" sz="1100" b="1" dirty="0"/>
              <a:t>companies score poorly on average because only just over half (54%) have set an emission reduction target, </a:t>
            </a:r>
            <a:r>
              <a:rPr lang="en-GB" sz="1100" dirty="0"/>
              <a:t>leaving</a:t>
            </a:r>
            <a:r>
              <a:rPr lang="en-GB" sz="1100" b="1" dirty="0"/>
              <a:t> </a:t>
            </a:r>
            <a:r>
              <a:rPr lang="en-GB" sz="1100" dirty="0"/>
              <a:t>50% of companies on Level 1 or Level 2.</a:t>
            </a:r>
          </a:p>
          <a:p>
            <a:pPr marL="285750" indent="-285750">
              <a:lnSpc>
                <a:spcPct val="100000"/>
              </a:lnSpc>
              <a:buClr>
                <a:schemeClr val="tx2"/>
              </a:buClr>
              <a:buSzPct val="150000"/>
              <a:buFont typeface="Arial" panose="020B0604020202020204" pitchFamily="34" charset="0"/>
              <a:buChar char="•"/>
            </a:pPr>
            <a:r>
              <a:rPr lang="en-GB" sz="1100" b="1" dirty="0"/>
              <a:t>The </a:t>
            </a:r>
            <a:r>
              <a:rPr lang="en-GB" sz="1100" b="1" dirty="0">
                <a:solidFill>
                  <a:schemeClr val="tx2"/>
                </a:solidFill>
              </a:rPr>
              <a:t>Food Producer </a:t>
            </a:r>
            <a:r>
              <a:rPr lang="en-GB" sz="1100" b="1" dirty="0"/>
              <a:t>sector is the best performer on MQ12, disclosure of materially important Scope 3 emissions, </a:t>
            </a:r>
            <a:r>
              <a:rPr lang="en-GB" sz="1100" dirty="0"/>
              <a:t>despite it being notoriously difficult to calculate emissions for food product supply chains.</a:t>
            </a:r>
            <a:endParaRPr lang="en-GB" sz="1100" u="none" strike="noStrike" dirty="0">
              <a:effectLst/>
            </a:endParaRPr>
          </a:p>
          <a:p>
            <a:pPr marL="285750" indent="-285750">
              <a:lnSpc>
                <a:spcPct val="100000"/>
              </a:lnSpc>
              <a:buClr>
                <a:schemeClr val="tx2"/>
              </a:buClr>
              <a:buSzPct val="150000"/>
              <a:buFont typeface="Arial" panose="020B0604020202020204" pitchFamily="34" charset="0"/>
              <a:buChar char="•"/>
            </a:pPr>
            <a:endParaRPr lang="en-GB" sz="1100" dirty="0"/>
          </a:p>
          <a:p>
            <a:pPr marL="285750" indent="-285750">
              <a:lnSpc>
                <a:spcPct val="100000"/>
              </a:lnSpc>
              <a:buClr>
                <a:srgbClr val="4273B9"/>
              </a:buClr>
              <a:buSzPct val="150000"/>
              <a:buFont typeface="Arial" panose="020B0604020202020204" pitchFamily="34" charset="0"/>
              <a:buChar char="•"/>
            </a:pPr>
            <a:endParaRPr lang="en-GB" sz="1100" dirty="0"/>
          </a:p>
        </p:txBody>
      </p:sp>
      <p:pic>
        <p:nvPicPr>
          <p:cNvPr id="10" name="Picture Placeholder 9" descr="A seal swimming in the water&#10;&#10;Description automatically generated">
            <a:extLst>
              <a:ext uri="{FF2B5EF4-FFF2-40B4-BE49-F238E27FC236}">
                <a16:creationId xmlns:a16="http://schemas.microsoft.com/office/drawing/2014/main" id="{75776B54-8D18-CCA1-5371-064DF7A94047}"/>
              </a:ext>
            </a:extLst>
          </p:cNvPr>
          <p:cNvPicPr>
            <a:picLocks noGrp="1" noChangeAspect="1"/>
          </p:cNvPicPr>
          <p:nvPr>
            <p:ph type="pic" sz="quarter" idx="4294967295"/>
          </p:nvPr>
        </p:nvPicPr>
        <p:blipFill>
          <a:blip r:embed="rId2" cstate="print">
            <a:extLst>
              <a:ext uri="{28A0092B-C50C-407E-A947-70E740481C1C}">
                <a14:useLocalDpi xmlns:a14="http://schemas.microsoft.com/office/drawing/2010/main" val="0"/>
              </a:ext>
            </a:extLst>
          </a:blip>
          <a:srcRect l="20367" r="20367"/>
          <a:stretch>
            <a:fillRect/>
          </a:stretch>
        </p:blipFill>
        <p:spPr>
          <a:xfrm>
            <a:off x="5555897" y="544179"/>
            <a:ext cx="3245203" cy="3650853"/>
          </a:xfrm>
        </p:spPr>
      </p:pic>
    </p:spTree>
    <p:extLst>
      <p:ext uri="{BB962C8B-B14F-4D97-AF65-F5344CB8AC3E}">
        <p14:creationId xmlns:p14="http://schemas.microsoft.com/office/powerpoint/2010/main" val="36025087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277D48DC-8843-E085-EA71-135761A59A6D}"/>
              </a:ext>
            </a:extLst>
          </p:cNvPr>
          <p:cNvSpPr>
            <a:spLocks noGrp="1"/>
          </p:cNvSpPr>
          <p:nvPr>
            <p:ph type="title"/>
          </p:nvPr>
        </p:nvSpPr>
        <p:spPr>
          <a:xfrm>
            <a:off x="250825" y="410829"/>
            <a:ext cx="3656867" cy="820094"/>
          </a:xfrm>
        </p:spPr>
        <p:txBody>
          <a:bodyPr/>
          <a:lstStyle/>
          <a:p>
            <a:r>
              <a:rPr lang="en-US"/>
              <a:t>Geographical deep-dive</a:t>
            </a:r>
          </a:p>
        </p:txBody>
      </p:sp>
      <p:grpSp>
        <p:nvGrpSpPr>
          <p:cNvPr id="14" name="Group 13">
            <a:extLst>
              <a:ext uri="{FF2B5EF4-FFF2-40B4-BE49-F238E27FC236}">
                <a16:creationId xmlns:a16="http://schemas.microsoft.com/office/drawing/2014/main" id="{8C42A6CB-B3A7-B539-4895-5E6357A210F3}"/>
              </a:ext>
            </a:extLst>
          </p:cNvPr>
          <p:cNvGrpSpPr/>
          <p:nvPr/>
        </p:nvGrpSpPr>
        <p:grpSpPr>
          <a:xfrm>
            <a:off x="1661579" y="992631"/>
            <a:ext cx="6367492" cy="2597022"/>
            <a:chOff x="1091457" y="1527750"/>
            <a:chExt cx="6961085" cy="3038388"/>
          </a:xfrm>
          <a:solidFill>
            <a:srgbClr val="CCCCCC">
              <a:alpha val="57000"/>
            </a:srgbClr>
          </a:solidFill>
        </p:grpSpPr>
        <p:pic>
          <p:nvPicPr>
            <p:cNvPr id="4" name="Graphic 34">
              <a:extLst>
                <a:ext uri="{FF2B5EF4-FFF2-40B4-BE49-F238E27FC236}">
                  <a16:creationId xmlns:a16="http://schemas.microsoft.com/office/drawing/2014/main" id="{A21653DD-7145-4D60-AFB1-A1014A6210BB}"/>
                </a:ext>
              </a:extLst>
            </p:cNvPr>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91457" y="1588478"/>
              <a:ext cx="6961085" cy="2977660"/>
            </a:xfrm>
            <a:prstGeom prst="rect">
              <a:avLst/>
            </a:prstGeom>
          </p:spPr>
        </p:pic>
        <p:graphicFrame>
          <p:nvGraphicFramePr>
            <p:cNvPr id="3" name="Chart 2">
              <a:extLst>
                <a:ext uri="{FF2B5EF4-FFF2-40B4-BE49-F238E27FC236}">
                  <a16:creationId xmlns:a16="http://schemas.microsoft.com/office/drawing/2014/main" id="{E96286DD-0DFE-4F0F-C373-DA0DED7EA3E1}"/>
                </a:ext>
              </a:extLst>
            </p:cNvPr>
            <p:cNvGraphicFramePr>
              <a:graphicFrameLocks/>
            </p:cNvGraphicFramePr>
            <p:nvPr>
              <p:extLst>
                <p:ext uri="{D42A27DB-BD31-4B8C-83A1-F6EECF244321}">
                  <p14:modId xmlns:p14="http://schemas.microsoft.com/office/powerpoint/2010/main" val="3922316724"/>
                </p:ext>
              </p:extLst>
            </p:nvPr>
          </p:nvGraphicFramePr>
          <p:xfrm>
            <a:off x="5102746" y="2581524"/>
            <a:ext cx="1267200" cy="10414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Chart 4">
              <a:extLst>
                <a:ext uri="{FF2B5EF4-FFF2-40B4-BE49-F238E27FC236}">
                  <a16:creationId xmlns:a16="http://schemas.microsoft.com/office/drawing/2014/main" id="{0AEFD0FE-140F-9ECF-561B-B6291906D0B6}"/>
                </a:ext>
              </a:extLst>
            </p:cNvPr>
            <p:cNvGraphicFramePr>
              <a:graphicFrameLocks/>
            </p:cNvGraphicFramePr>
            <p:nvPr>
              <p:extLst>
                <p:ext uri="{D42A27DB-BD31-4B8C-83A1-F6EECF244321}">
                  <p14:modId xmlns:p14="http://schemas.microsoft.com/office/powerpoint/2010/main" val="1356785742"/>
                </p:ext>
              </p:extLst>
            </p:nvPr>
          </p:nvGraphicFramePr>
          <p:xfrm>
            <a:off x="3767390" y="1527750"/>
            <a:ext cx="1152000" cy="1044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6" name="Chart 5">
              <a:extLst>
                <a:ext uri="{FF2B5EF4-FFF2-40B4-BE49-F238E27FC236}">
                  <a16:creationId xmlns:a16="http://schemas.microsoft.com/office/drawing/2014/main" id="{9AFB0732-8AEF-44AB-2EE9-0ADBC3CC94F1}"/>
                </a:ext>
              </a:extLst>
            </p:cNvPr>
            <p:cNvGraphicFramePr>
              <a:graphicFrameLocks/>
            </p:cNvGraphicFramePr>
            <p:nvPr>
              <p:extLst>
                <p:ext uri="{D42A27DB-BD31-4B8C-83A1-F6EECF244321}">
                  <p14:modId xmlns:p14="http://schemas.microsoft.com/office/powerpoint/2010/main" val="1361988225"/>
                </p:ext>
              </p:extLst>
            </p:nvPr>
          </p:nvGraphicFramePr>
          <p:xfrm>
            <a:off x="1653800" y="1527750"/>
            <a:ext cx="1267200" cy="112247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Chart 8">
              <a:extLst>
                <a:ext uri="{FF2B5EF4-FFF2-40B4-BE49-F238E27FC236}">
                  <a16:creationId xmlns:a16="http://schemas.microsoft.com/office/drawing/2014/main" id="{ADA73F3B-5034-3904-B507-9966CD12C736}"/>
                </a:ext>
              </a:extLst>
            </p:cNvPr>
            <p:cNvGraphicFramePr>
              <a:graphicFrameLocks/>
            </p:cNvGraphicFramePr>
            <p:nvPr>
              <p:extLst>
                <p:ext uri="{D42A27DB-BD31-4B8C-83A1-F6EECF244321}">
                  <p14:modId xmlns:p14="http://schemas.microsoft.com/office/powerpoint/2010/main" val="2313345192"/>
                </p:ext>
              </p:extLst>
            </p:nvPr>
          </p:nvGraphicFramePr>
          <p:xfrm>
            <a:off x="5665089" y="1741632"/>
            <a:ext cx="1152000" cy="104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0" name="Chart 9">
              <a:extLst>
                <a:ext uri="{FF2B5EF4-FFF2-40B4-BE49-F238E27FC236}">
                  <a16:creationId xmlns:a16="http://schemas.microsoft.com/office/drawing/2014/main" id="{10EC87C6-3835-1D6D-1CCC-CF4FF232E4CF}"/>
                </a:ext>
              </a:extLst>
            </p:cNvPr>
            <p:cNvGraphicFramePr>
              <a:graphicFrameLocks/>
            </p:cNvGraphicFramePr>
            <p:nvPr>
              <p:extLst>
                <p:ext uri="{D42A27DB-BD31-4B8C-83A1-F6EECF244321}">
                  <p14:modId xmlns:p14="http://schemas.microsoft.com/office/powerpoint/2010/main" val="2777211203"/>
                </p:ext>
              </p:extLst>
            </p:nvPr>
          </p:nvGraphicFramePr>
          <p:xfrm>
            <a:off x="6597683" y="1741632"/>
            <a:ext cx="1152000" cy="1221555"/>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1" name="Chart 10">
              <a:extLst>
                <a:ext uri="{FF2B5EF4-FFF2-40B4-BE49-F238E27FC236}">
                  <a16:creationId xmlns:a16="http://schemas.microsoft.com/office/drawing/2014/main" id="{DD1CFDAD-70CB-1E22-335D-63165F0E189F}"/>
                </a:ext>
              </a:extLst>
            </p:cNvPr>
            <p:cNvGraphicFramePr>
              <a:graphicFrameLocks/>
            </p:cNvGraphicFramePr>
            <p:nvPr>
              <p:extLst>
                <p:ext uri="{D42A27DB-BD31-4B8C-83A1-F6EECF244321}">
                  <p14:modId xmlns:p14="http://schemas.microsoft.com/office/powerpoint/2010/main" val="710995828"/>
                </p:ext>
              </p:extLst>
            </p:nvPr>
          </p:nvGraphicFramePr>
          <p:xfrm>
            <a:off x="3982493" y="2667000"/>
            <a:ext cx="1152000" cy="116638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2" name="Chart 11">
              <a:extLst>
                <a:ext uri="{FF2B5EF4-FFF2-40B4-BE49-F238E27FC236}">
                  <a16:creationId xmlns:a16="http://schemas.microsoft.com/office/drawing/2014/main" id="{A16D3A43-37BA-3703-7609-CB6D31294256}"/>
                </a:ext>
              </a:extLst>
            </p:cNvPr>
            <p:cNvGraphicFramePr>
              <a:graphicFrameLocks/>
            </p:cNvGraphicFramePr>
            <p:nvPr>
              <p:extLst>
                <p:ext uri="{D42A27DB-BD31-4B8C-83A1-F6EECF244321}">
                  <p14:modId xmlns:p14="http://schemas.microsoft.com/office/powerpoint/2010/main" val="3985786118"/>
                </p:ext>
              </p:extLst>
            </p:nvPr>
          </p:nvGraphicFramePr>
          <p:xfrm>
            <a:off x="1945102" y="3167028"/>
            <a:ext cx="1152000" cy="1044000"/>
          </p:xfrm>
          <a:graphic>
            <a:graphicData uri="http://schemas.openxmlformats.org/drawingml/2006/chart">
              <c:chart xmlns:c="http://schemas.openxmlformats.org/drawingml/2006/chart" xmlns:r="http://schemas.openxmlformats.org/officeDocument/2006/relationships" r:id="rId10"/>
            </a:graphicData>
          </a:graphic>
        </p:graphicFrame>
      </p:grpSp>
      <p:pic>
        <p:nvPicPr>
          <p:cNvPr id="17" name="Picture 16" descr="A screenshot of a graph&#10;&#10;Description automatically generated">
            <a:extLst>
              <a:ext uri="{FF2B5EF4-FFF2-40B4-BE49-F238E27FC236}">
                <a16:creationId xmlns:a16="http://schemas.microsoft.com/office/drawing/2014/main" id="{FA4ADC87-1F9D-CBF1-AB50-4BEAF8D3038E}"/>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71886"/>
          <a:stretch/>
        </p:blipFill>
        <p:spPr>
          <a:xfrm>
            <a:off x="600240" y="305926"/>
            <a:ext cx="772805" cy="3344520"/>
          </a:xfrm>
          <a:prstGeom prst="rect">
            <a:avLst/>
          </a:prstGeom>
        </p:spPr>
      </p:pic>
      <p:sp>
        <p:nvSpPr>
          <p:cNvPr id="19" name="TextBox 18">
            <a:extLst>
              <a:ext uri="{FF2B5EF4-FFF2-40B4-BE49-F238E27FC236}">
                <a16:creationId xmlns:a16="http://schemas.microsoft.com/office/drawing/2014/main" id="{0AC8C10F-0363-6BD1-DA4E-57D6A2EDC08E}"/>
              </a:ext>
            </a:extLst>
          </p:cNvPr>
          <p:cNvSpPr txBox="1"/>
          <p:nvPr/>
        </p:nvSpPr>
        <p:spPr>
          <a:xfrm>
            <a:off x="250825" y="3589653"/>
            <a:ext cx="8242373" cy="1015663"/>
          </a:xfrm>
          <a:prstGeom prst="rect">
            <a:avLst/>
          </a:prstGeom>
          <a:noFill/>
        </p:spPr>
        <p:txBody>
          <a:bodyPr wrap="square" lIns="91440" tIns="45720" rIns="91440" bIns="45720" anchor="t">
            <a:spAutoFit/>
          </a:bodyPr>
          <a:lstStyle/>
          <a:p>
            <a:pPr marL="171450" indent="-171450">
              <a:buClr>
                <a:schemeClr val="tx2"/>
              </a:buClr>
              <a:buSzPct val="150000"/>
              <a:buFont typeface="Arial" panose="020B0604020202020204" pitchFamily="34" charset="0"/>
              <a:buChar char="•"/>
            </a:pPr>
            <a:r>
              <a:rPr lang="en-GB" sz="1200" b="1"/>
              <a:t>There is clear outperformance on MQ scores by European companies, </a:t>
            </a:r>
            <a:r>
              <a:rPr lang="en-GB" sz="1200"/>
              <a:t>46% of which score on Levels 4–5. By way of comparison, only 24% of North American companies score on these levels.</a:t>
            </a:r>
          </a:p>
          <a:p>
            <a:pPr marL="171450" indent="-171450">
              <a:buClr>
                <a:schemeClr val="tx2"/>
              </a:buClr>
              <a:buSzPct val="150000"/>
              <a:buFont typeface="Arial" panose="020B0604020202020204" pitchFamily="34" charset="0"/>
              <a:buChar char="•"/>
            </a:pPr>
            <a:endParaRPr lang="en-GB" sz="1200"/>
          </a:p>
          <a:p>
            <a:pPr marL="171450" indent="-171450">
              <a:buClr>
                <a:schemeClr val="tx2"/>
              </a:buClr>
              <a:buSzPct val="150000"/>
              <a:buFont typeface="Arial" panose="020B0604020202020204" pitchFamily="34" charset="0"/>
              <a:buChar char="•"/>
            </a:pPr>
            <a:r>
              <a:rPr lang="en-GB" sz="1200" b="1"/>
              <a:t>Within Asia, </a:t>
            </a:r>
            <a:r>
              <a:rPr lang="en-GB" sz="1200"/>
              <a:t>24% of </a:t>
            </a:r>
            <a:r>
              <a:rPr lang="en-GB" sz="1200" b="1"/>
              <a:t>Japanese</a:t>
            </a:r>
            <a:r>
              <a:rPr lang="en-GB" sz="1200"/>
              <a:t> companies score on Levels 4–5; 19% score on these levels in </a:t>
            </a:r>
            <a:r>
              <a:rPr lang="en-GB" sz="1200" b="1"/>
              <a:t>’Other Asia’ </a:t>
            </a:r>
            <a:r>
              <a:rPr lang="en-GB" sz="1200"/>
              <a:t>(Asia excluding Japan and China) and 2% do so in </a:t>
            </a:r>
            <a:r>
              <a:rPr lang="en-GB" sz="1200" b="1"/>
              <a:t>China</a:t>
            </a:r>
            <a:r>
              <a:rPr lang="en-GB" sz="1200"/>
              <a:t>.</a:t>
            </a:r>
          </a:p>
        </p:txBody>
      </p:sp>
      <p:graphicFrame>
        <p:nvGraphicFramePr>
          <p:cNvPr id="13" name="Chart 12">
            <a:extLst>
              <a:ext uri="{FF2B5EF4-FFF2-40B4-BE49-F238E27FC236}">
                <a16:creationId xmlns:a16="http://schemas.microsoft.com/office/drawing/2014/main" id="{AB827CFB-F0E9-4BF4-8130-F4922626C50A}"/>
              </a:ext>
            </a:extLst>
          </p:cNvPr>
          <p:cNvGraphicFramePr>
            <a:graphicFrameLocks/>
          </p:cNvGraphicFramePr>
          <p:nvPr>
            <p:extLst>
              <p:ext uri="{D42A27DB-BD31-4B8C-83A1-F6EECF244321}">
                <p14:modId xmlns:p14="http://schemas.microsoft.com/office/powerpoint/2010/main" val="1742704034"/>
              </p:ext>
            </p:extLst>
          </p:nvPr>
        </p:nvGraphicFramePr>
        <p:xfrm>
          <a:off x="7165430" y="2406860"/>
          <a:ext cx="1054800" cy="892800"/>
        </p:xfrm>
        <a:graphic>
          <a:graphicData uri="http://schemas.openxmlformats.org/drawingml/2006/chart">
            <c:chart xmlns:c="http://schemas.openxmlformats.org/drawingml/2006/chart" xmlns:r="http://schemas.openxmlformats.org/officeDocument/2006/relationships" r:id="rId12"/>
          </a:graphicData>
        </a:graphic>
      </p:graphicFrame>
    </p:spTree>
    <p:extLst>
      <p:ext uri="{BB962C8B-B14F-4D97-AF65-F5344CB8AC3E}">
        <p14:creationId xmlns:p14="http://schemas.microsoft.com/office/powerpoint/2010/main" val="2014350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DA226A-AF91-3B12-C973-667BC3625A47}"/>
              </a:ext>
            </a:extLst>
          </p:cNvPr>
          <p:cNvSpPr>
            <a:spLocks noGrp="1"/>
          </p:cNvSpPr>
          <p:nvPr>
            <p:ph type="body" sz="quarter" idx="10"/>
          </p:nvPr>
        </p:nvSpPr>
        <p:spPr>
          <a:xfrm>
            <a:off x="183770" y="912115"/>
            <a:ext cx="8642349" cy="2026967"/>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lnSpc>
                <a:spcPct val="100000"/>
              </a:lnSpc>
              <a:spcBef>
                <a:spcPts val="400"/>
              </a:spcBef>
              <a:spcAft>
                <a:spcPts val="400"/>
              </a:spcAft>
            </a:pPr>
            <a:r>
              <a:rPr lang="en-GB" sz="1500" b="0" dirty="0">
                <a:solidFill>
                  <a:schemeClr val="bg1"/>
                </a:solidFill>
                <a:latin typeface="BrownTT" panose="020B0504020101010102" pitchFamily="34" charset="0"/>
                <a:ea typeface="BrownTT Light" panose="020B0404020101010102" pitchFamily="34" charset="0"/>
                <a:cs typeface="BrownTT" panose="020B0504020101010102" pitchFamily="34" charset="0"/>
              </a:rPr>
              <a:t>The Transition Pathway Initiative Centre (TPI Centre) is an independent, authoritative source of research and data on the progress of corporate and sovereign entities in transitioning to a low-carbon economy. </a:t>
            </a:r>
          </a:p>
          <a:p>
            <a:pPr algn="l">
              <a:lnSpc>
                <a:spcPct val="100000"/>
              </a:lnSpc>
              <a:spcBef>
                <a:spcPts val="400"/>
              </a:spcBef>
              <a:spcAft>
                <a:spcPts val="400"/>
              </a:spcAft>
            </a:pPr>
            <a:r>
              <a:rPr lang="en-GB" sz="1200" b="0" dirty="0">
                <a:solidFill>
                  <a:schemeClr val="bg1"/>
                </a:solidFill>
                <a:latin typeface="BrownTT Light" panose="020B0404020101010102" pitchFamily="34" charset="0"/>
                <a:ea typeface="BrownTT Light" panose="020B0404020101010102" pitchFamily="34" charset="0"/>
                <a:cs typeface="Times New Roman" panose="02020603050405020304" pitchFamily="18" charset="0"/>
              </a:rPr>
              <a:t>The TPI Centre is part of the Grantham Research Institute on Climate Change and the Environment which is based at the London School of Economics and Political Science (LSE). The TPI Centre is the academic partner of the Transition Pathway Initiative (TPI), a global initiative led by asset owners and supported by asset managers. As of October 2023, 143 investors globally, representing around </a:t>
            </a:r>
            <a:r>
              <a:rPr lang="en-GB" sz="1200" b="0" dirty="0" err="1">
                <a:solidFill>
                  <a:schemeClr val="bg1"/>
                </a:solidFill>
                <a:latin typeface="BrownTT Light" panose="020B0404020101010102" pitchFamily="34" charset="0"/>
                <a:ea typeface="BrownTT Light" panose="020B0404020101010102" pitchFamily="34" charset="0"/>
                <a:cs typeface="Times New Roman" panose="02020603050405020304" pitchFamily="18" charset="0"/>
              </a:rPr>
              <a:t>US$60</a:t>
            </a:r>
            <a:r>
              <a:rPr lang="en-GB" sz="1200" b="0" dirty="0">
                <a:solidFill>
                  <a:schemeClr val="bg1"/>
                </a:solidFill>
                <a:latin typeface="BrownTT Light" panose="020B0404020101010102" pitchFamily="34" charset="0"/>
                <a:ea typeface="BrownTT Light" panose="020B0404020101010102" pitchFamily="34" charset="0"/>
                <a:cs typeface="Times New Roman" panose="02020603050405020304" pitchFamily="18" charset="0"/>
              </a:rPr>
              <a:t> trillion combined Assets Under Management and Advice, have pledged support for TPI. </a:t>
            </a:r>
          </a:p>
          <a:p>
            <a:pPr algn="l">
              <a:lnSpc>
                <a:spcPct val="100000"/>
              </a:lnSpc>
              <a:spcBef>
                <a:spcPts val="400"/>
              </a:spcBef>
              <a:spcAft>
                <a:spcPts val="400"/>
              </a:spcAft>
            </a:pPr>
            <a:r>
              <a:rPr lang="en-GB" sz="1200" b="0" dirty="0">
                <a:solidFill>
                  <a:schemeClr val="bg1"/>
                </a:solidFill>
                <a:latin typeface="BrownTT Light" panose="020B0404020101010102" pitchFamily="34" charset="0"/>
                <a:ea typeface="BrownTT Light" panose="020B0404020101010102" pitchFamily="34" charset="0"/>
                <a:cs typeface="Times New Roman" panose="02020603050405020304" pitchFamily="18" charset="0"/>
              </a:rPr>
              <a:t>Using companies’ publicly disclosed data, the TPI Centre:</a:t>
            </a:r>
          </a:p>
          <a:p>
            <a:pPr marL="342892" indent="-342892" algn="l">
              <a:lnSpc>
                <a:spcPct val="100000"/>
              </a:lnSpc>
              <a:spcBef>
                <a:spcPts val="400"/>
              </a:spcBef>
              <a:spcAft>
                <a:spcPts val="400"/>
              </a:spcAft>
              <a:buClr>
                <a:schemeClr val="accent1">
                  <a:lumMod val="20000"/>
                  <a:lumOff val="80000"/>
                </a:schemeClr>
              </a:buClr>
              <a:buFont typeface="BrownTT Light" panose="020B0404020101010102" pitchFamily="34" charset="0"/>
              <a:buChar char="•"/>
            </a:pPr>
            <a:r>
              <a:rPr lang="en-GB" sz="1200" b="0" dirty="0">
                <a:solidFill>
                  <a:schemeClr val="bg1"/>
                </a:solidFill>
                <a:latin typeface="BrownTT Light" panose="020B0404020101010102" pitchFamily="34" charset="0"/>
                <a:ea typeface="BrownTT Light" panose="020B0404020101010102" pitchFamily="34" charset="0"/>
                <a:cs typeface="Times New Roman" panose="02020603050405020304" pitchFamily="18" charset="0"/>
              </a:rPr>
              <a:t>Assesses the quality of companies’ governance and management of their carbon emissions and of risks and opportunities related to the low-carbon transition, in line with the recommendations of the Task Force on </a:t>
            </a:r>
            <a:br>
              <a:rPr lang="en-GB" sz="1200" b="0" dirty="0">
                <a:solidFill>
                  <a:schemeClr val="bg1"/>
                </a:solidFill>
                <a:latin typeface="BrownTT Light" panose="020B0404020101010102" pitchFamily="34" charset="0"/>
                <a:ea typeface="BrownTT Light" panose="020B0404020101010102" pitchFamily="34" charset="0"/>
                <a:cs typeface="Times New Roman" panose="02020603050405020304" pitchFamily="18" charset="0"/>
              </a:rPr>
            </a:br>
            <a:r>
              <a:rPr lang="en-GB" sz="1200" b="0" dirty="0">
                <a:solidFill>
                  <a:schemeClr val="bg1"/>
                </a:solidFill>
                <a:latin typeface="BrownTT Light" panose="020B0404020101010102" pitchFamily="34" charset="0"/>
                <a:ea typeface="BrownTT Light" panose="020B0404020101010102" pitchFamily="34" charset="0"/>
                <a:cs typeface="Times New Roman" panose="02020603050405020304" pitchFamily="18" charset="0"/>
              </a:rPr>
              <a:t>Climate-related Financial Disclosures (TCFD).  </a:t>
            </a:r>
          </a:p>
          <a:p>
            <a:pPr marL="342892" indent="-342892" algn="l">
              <a:lnSpc>
                <a:spcPct val="100000"/>
              </a:lnSpc>
              <a:spcBef>
                <a:spcPts val="400"/>
              </a:spcBef>
              <a:spcAft>
                <a:spcPts val="400"/>
              </a:spcAft>
              <a:buClr>
                <a:schemeClr val="accent1">
                  <a:lumMod val="20000"/>
                  <a:lumOff val="80000"/>
                </a:schemeClr>
              </a:buClr>
              <a:buFont typeface="BrownTT Light" panose="020B0404020101010102" pitchFamily="34" charset="0"/>
              <a:buChar char="•"/>
            </a:pPr>
            <a:r>
              <a:rPr lang="en-GB" sz="1200" b="0" dirty="0">
                <a:solidFill>
                  <a:schemeClr val="bg1"/>
                </a:solidFill>
                <a:latin typeface="BrownTT Light" panose="020B0404020101010102" pitchFamily="34" charset="0"/>
                <a:ea typeface="BrownTT Light" panose="020B0404020101010102" pitchFamily="34" charset="0"/>
                <a:cs typeface="Times New Roman" panose="02020603050405020304" pitchFamily="18" charset="0"/>
              </a:rPr>
              <a:t>Assesses whether companies’ current and planned future emissions are aligned with international climate targets and national climate pledges, including those made as part of the Paris Agreement.  </a:t>
            </a:r>
          </a:p>
          <a:p>
            <a:pPr marL="342892" indent="-342892" algn="l">
              <a:lnSpc>
                <a:spcPct val="100000"/>
              </a:lnSpc>
              <a:spcBef>
                <a:spcPts val="400"/>
              </a:spcBef>
              <a:spcAft>
                <a:spcPts val="400"/>
              </a:spcAft>
              <a:buClr>
                <a:schemeClr val="accent1">
                  <a:lumMod val="20000"/>
                  <a:lumOff val="80000"/>
                </a:schemeClr>
              </a:buClr>
              <a:buFont typeface="BrownTT Light" panose="020B0404020101010102" pitchFamily="34" charset="0"/>
              <a:buChar char="•"/>
            </a:pPr>
            <a:r>
              <a:rPr lang="en-GB" sz="1200" b="0" dirty="0">
                <a:solidFill>
                  <a:schemeClr val="bg1"/>
                </a:solidFill>
                <a:latin typeface="BrownTT Light" panose="020B0404020101010102" pitchFamily="34" charset="0"/>
                <a:ea typeface="BrownTT Light" panose="020B0404020101010102" pitchFamily="34" charset="0"/>
                <a:cs typeface="Times New Roman" panose="02020603050405020304" pitchFamily="18" charset="0"/>
              </a:rPr>
              <a:t>Provides the data for the Climate Action 100+ Net Zero Company Benchmark.   </a:t>
            </a:r>
          </a:p>
          <a:p>
            <a:pPr marL="342892" indent="-342892" algn="l">
              <a:lnSpc>
                <a:spcPct val="100000"/>
              </a:lnSpc>
              <a:spcBef>
                <a:spcPts val="400"/>
              </a:spcBef>
              <a:spcAft>
                <a:spcPts val="400"/>
              </a:spcAft>
              <a:buClr>
                <a:schemeClr val="accent1">
                  <a:lumMod val="20000"/>
                  <a:lumOff val="80000"/>
                </a:schemeClr>
              </a:buClr>
              <a:buFont typeface="BrownTT Light" panose="020B0404020101010102" pitchFamily="34" charset="0"/>
              <a:buChar char="•"/>
            </a:pPr>
            <a:r>
              <a:rPr lang="en-GB" sz="1200" b="0" dirty="0">
                <a:solidFill>
                  <a:schemeClr val="bg1"/>
                </a:solidFill>
                <a:latin typeface="BrownTT Light" panose="020B0404020101010102" pitchFamily="34" charset="0"/>
                <a:ea typeface="BrownTT Light" panose="020B0404020101010102" pitchFamily="34" charset="0"/>
                <a:cs typeface="Times New Roman" panose="02020603050405020304" pitchFamily="18" charset="0"/>
              </a:rPr>
              <a:t>Publishes its methods and results online and fully open access at </a:t>
            </a:r>
            <a:r>
              <a:rPr lang="en-GB" sz="1200" b="0" dirty="0" err="1">
                <a:solidFill>
                  <a:schemeClr val="bg1"/>
                </a:solidFill>
                <a:latin typeface="BrownTT Light" panose="020B0404020101010102" pitchFamily="34" charset="0"/>
                <a:ea typeface="BrownTT Light" panose="020B0404020101010102" pitchFamily="34" charset="0"/>
                <a:cs typeface="Times New Roman" panose="02020603050405020304" pitchFamily="18" charset="0"/>
              </a:rPr>
              <a:t>www.transitionpathwayinitiative.org</a:t>
            </a:r>
            <a:r>
              <a:rPr lang="en-GB" sz="1200" b="0" dirty="0">
                <a:solidFill>
                  <a:schemeClr val="bg1"/>
                </a:solidFill>
                <a:latin typeface="BrownTT Light" panose="020B0404020101010102" pitchFamily="34" charset="0"/>
                <a:ea typeface="BrownTT Light" panose="020B0404020101010102" pitchFamily="34" charset="0"/>
                <a:cs typeface="Times New Roman" panose="02020603050405020304" pitchFamily="18" charset="0"/>
              </a:rPr>
              <a:t> and on GitHub.</a:t>
            </a:r>
          </a:p>
        </p:txBody>
      </p:sp>
      <p:sp>
        <p:nvSpPr>
          <p:cNvPr id="5" name="Title 4">
            <a:extLst>
              <a:ext uri="{FF2B5EF4-FFF2-40B4-BE49-F238E27FC236}">
                <a16:creationId xmlns:a16="http://schemas.microsoft.com/office/drawing/2014/main" id="{F59A9018-6B33-0D79-569F-055CF818BE34}"/>
              </a:ext>
            </a:extLst>
          </p:cNvPr>
          <p:cNvSpPr>
            <a:spLocks noGrp="1"/>
          </p:cNvSpPr>
          <p:nvPr>
            <p:ph type="title" idx="4294967295"/>
          </p:nvPr>
        </p:nvSpPr>
        <p:spPr>
          <a:xfrm>
            <a:off x="183770" y="334946"/>
            <a:ext cx="8642350" cy="642273"/>
          </a:xfrm>
        </p:spPr>
        <p:txBody>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spcBef>
                <a:spcPts val="1200"/>
              </a:spcBef>
              <a:spcAft>
                <a:spcPts val="600"/>
              </a:spcAft>
            </a:pPr>
            <a:r>
              <a:rPr lang="en-GB" sz="2400" dirty="0">
                <a:solidFill>
                  <a:schemeClr val="bg1"/>
                </a:solidFill>
                <a:latin typeface="BrownTT" panose="020B0504020101010102" pitchFamily="34" charset="0"/>
                <a:cs typeface="Times New Roman" panose="02020603050405020304" pitchFamily="18" charset="0"/>
              </a:rPr>
              <a:t>About the LSE Transition Pathway Initiative Centre</a:t>
            </a:r>
          </a:p>
        </p:txBody>
      </p:sp>
      <p:cxnSp>
        <p:nvCxnSpPr>
          <p:cNvPr id="3" name="Straight Connector 2">
            <a:extLst>
              <a:ext uri="{FF2B5EF4-FFF2-40B4-BE49-F238E27FC236}">
                <a16:creationId xmlns:a16="http://schemas.microsoft.com/office/drawing/2014/main" id="{8ABB5C52-BD76-BE4A-3ABB-E68A3E22AF25}"/>
              </a:ext>
            </a:extLst>
          </p:cNvPr>
          <p:cNvCxnSpPr/>
          <p:nvPr/>
        </p:nvCxnSpPr>
        <p:spPr>
          <a:xfrm>
            <a:off x="183770" y="220980"/>
            <a:ext cx="86423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400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CA64A51-F01D-D420-F14A-60B38BE98848}"/>
              </a:ext>
            </a:extLst>
          </p:cNvPr>
          <p:cNvSpPr txBox="1">
            <a:spLocks/>
          </p:cNvSpPr>
          <p:nvPr/>
        </p:nvSpPr>
        <p:spPr>
          <a:xfrm>
            <a:off x="250825" y="796835"/>
            <a:ext cx="8710295" cy="4053402"/>
          </a:xfrm>
          <a:prstGeom prst="rect">
            <a:avLst/>
          </a:prstGeom>
        </p:spPr>
        <p:txBody>
          <a:bodyPr/>
          <a:lstStyle>
            <a:lvl1pPr marL="0" indent="0" algn="l" defTabSz="914400" rtl="0" eaLnBrk="1" latinLnBrk="0" hangingPunct="1">
              <a:lnSpc>
                <a:spcPts val="1700"/>
              </a:lnSpc>
              <a:spcBef>
                <a:spcPts val="850"/>
              </a:spcBef>
              <a:buFont typeface="Arial" pitchFamily="34" charset="0"/>
              <a:buNone/>
              <a:defRPr sz="1400" kern="1200">
                <a:solidFill>
                  <a:schemeClr val="tx1"/>
                </a:solidFill>
                <a:latin typeface="+mn-lt"/>
                <a:ea typeface="+mn-ea"/>
                <a:cs typeface="+mn-cs"/>
              </a:defRPr>
            </a:lvl1pPr>
            <a:lvl2pPr marL="896938" indent="-222250" algn="l" defTabSz="914400" rtl="0" eaLnBrk="1" latinLnBrk="0" hangingPunct="1">
              <a:lnSpc>
                <a:spcPts val="1700"/>
              </a:lnSpc>
              <a:spcBef>
                <a:spcPts val="1150"/>
              </a:spcBef>
              <a:buClr>
                <a:schemeClr val="tx2"/>
              </a:buClr>
              <a:buFont typeface="Brown" pitchFamily="50"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594" indent="-228594">
              <a:lnSpc>
                <a:spcPct val="150000"/>
              </a:lnSpc>
              <a:buFont typeface="+mj-lt"/>
              <a:buAutoNum type="arabicPeriod"/>
            </a:pPr>
            <a:r>
              <a:rPr lang="en-US" sz="750">
                <a:latin typeface="BrownTT Light" panose="020B0404020101010102" pitchFamily="34" charset="0"/>
                <a:cs typeface="BrownTT Light" panose="020B0404020101010102" pitchFamily="34" charset="0"/>
              </a:rPr>
              <a:t>Data and information published in this presentation and on the TPI website is intended principally for investor use but, before any such use, you should read the TPI website terms and conditions to ensure you are complying with some basic requirements which are designed to safeguard the </a:t>
            </a:r>
            <a:r>
              <a:rPr lang="en-US" sz="788">
                <a:latin typeface="BrownTT Light" panose="020B0404020101010102" pitchFamily="34" charset="0"/>
                <a:cs typeface="BrownTT Light" panose="020B0404020101010102" pitchFamily="34" charset="0"/>
              </a:rPr>
              <a:t>TPI</a:t>
            </a:r>
            <a:r>
              <a:rPr lang="en-US" sz="750">
                <a:latin typeface="BrownTT Light" panose="020B0404020101010102" pitchFamily="34" charset="0"/>
                <a:cs typeface="BrownTT Light" panose="020B0404020101010102" pitchFamily="34" charset="0"/>
              </a:rPr>
              <a:t> and the TPI Centre whilst allowing sensible and open use of TPI data. References in these terms and conditions to “data” or “information” on the website shall include the carbon performance data, the management quality indicators or scores, and all related information.</a:t>
            </a:r>
          </a:p>
          <a:p>
            <a:pPr marL="228594" indent="-228594">
              <a:lnSpc>
                <a:spcPct val="150000"/>
              </a:lnSpc>
              <a:buFont typeface="+mj-lt"/>
              <a:buAutoNum type="arabicPeriod"/>
            </a:pPr>
            <a:r>
              <a:rPr lang="en-US" sz="750">
                <a:latin typeface="BrownTT Light" panose="020B0404020101010102" pitchFamily="34" charset="0"/>
                <a:cs typeface="BrownTT Light" panose="020B0404020101010102" pitchFamily="34" charset="0"/>
              </a:rPr>
              <a:t>By accessing the data and information published on this website, you acknowledge that you understand and agree to these website terms and conditions. In particular, please read paragraphs 4 and 5 below which details certain data use restrictions.</a:t>
            </a:r>
          </a:p>
          <a:p>
            <a:pPr marL="228594" indent="-228594">
              <a:lnSpc>
                <a:spcPct val="150000"/>
              </a:lnSpc>
              <a:buFont typeface="+mj-lt"/>
              <a:buAutoNum type="arabicPeriod"/>
            </a:pPr>
            <a:r>
              <a:rPr lang="en-US" sz="750">
                <a:latin typeface="BrownTT Light" panose="020B0404020101010102" pitchFamily="34" charset="0"/>
                <a:cs typeface="BrownTT Light" panose="020B0404020101010102" pitchFamily="34" charset="0"/>
              </a:rPr>
              <a:t>The data and information provided by the TPI Centre can be used by you in a variety of ways – such as to inform your investment research, your corporate engagement and proxy-voting, to analyse your portfolios and publish the outcomes to demonstrate to your stakeholders your delivery of climate policy objectives and to support the TPI in its initiative. However, you must make your own decisions on how to use TPI data as the TPI Centre cannot guarantee the accuracy of any data made available, the data and information on the website is not intended to constitute or form the basis of any advice (investment, professional or otherwise). The TPI and the TPI Centre do not accept any liability for any claim or loss arising from any use of, or reliance on, the data or information. Furthermore, the TPI does not impose any obligations on supporting organisations to use TPI data in any particular way. It is for individual organisations to determine the most appropriate ways in which data and information from the TPI Centre can be helpful to their internal processes.</a:t>
            </a:r>
          </a:p>
          <a:p>
            <a:pPr marL="228594" indent="-228594">
              <a:lnSpc>
                <a:spcPct val="150000"/>
              </a:lnSpc>
              <a:buFont typeface="+mj-lt"/>
              <a:buAutoNum type="arabicPeriod"/>
            </a:pPr>
            <a:r>
              <a:rPr lang="en-GB" sz="750">
                <a:latin typeface="BrownTT Light" panose="020B0404020101010102" pitchFamily="34" charset="0"/>
                <a:cs typeface="BrownTT Light" panose="020B0404020101010102" pitchFamily="34" charset="0"/>
              </a:rPr>
              <a:t>Subject to paragraph 3 above, the Management Quality and the Carbon Performance indicators that are part of the TPI online tool and available publicly on the TPI Centre’s website are:</a:t>
            </a:r>
          </a:p>
          <a:p>
            <a:pPr marL="540000" lvl="1" indent="-228594">
              <a:lnSpc>
                <a:spcPct val="150000"/>
              </a:lnSpc>
              <a:spcBef>
                <a:spcPts val="0"/>
              </a:spcBef>
            </a:pPr>
            <a:r>
              <a:rPr lang="en-GB" sz="750">
                <a:latin typeface="BrownTT Light" panose="020B0404020101010102" pitchFamily="34" charset="0"/>
                <a:cs typeface="BrownTT Light" panose="020B0404020101010102" pitchFamily="34" charset="0"/>
              </a:rPr>
              <a:t>Free, if they are used for internal and not for commercial purposes, including for research, as one of the inputs to inform portfolio construction, for financial decision-making including cases of lending and underwriting, for engagement and client reporting, for use in proprietary models as part of climate transition analysis and active investment management. </a:t>
            </a:r>
          </a:p>
          <a:p>
            <a:pPr marL="540000" lvl="1" indent="-228594">
              <a:lnSpc>
                <a:spcPct val="150000"/>
              </a:lnSpc>
              <a:spcBef>
                <a:spcPts val="0"/>
              </a:spcBef>
            </a:pPr>
            <a:r>
              <a:rPr lang="en-GB" sz="750">
                <a:latin typeface="BrownTT Light" panose="020B0404020101010102" pitchFamily="34" charset="0"/>
                <a:cs typeface="BrownTT Light" panose="020B0404020101010102" pitchFamily="34" charset="0"/>
              </a:rPr>
              <a:t>Restricted, unless licensed where the use is for further commercial exploitation through redistribution, derived data creation, analytics, and index or fund creation (inclusive of where the index is used as the basis for the creation of a financial product, or where TPI data is a key constituent of a fund’s construction).</a:t>
            </a:r>
          </a:p>
          <a:p>
            <a:pPr marL="228594" indent="-228594">
              <a:lnSpc>
                <a:spcPct val="150000"/>
              </a:lnSpc>
              <a:buFont typeface="+mj-lt"/>
              <a:buAutoNum type="arabicPeriod"/>
            </a:pPr>
            <a:r>
              <a:rPr lang="en-US" sz="750">
                <a:latin typeface="BrownTT Light" panose="020B0404020101010102" pitchFamily="34" charset="0"/>
                <a:cs typeface="BrownTT Light" panose="020B0404020101010102" pitchFamily="34" charset="0"/>
              </a:rPr>
              <a:t>Notwithstanding any other provision of these website terms and conditions, none of the data or information on the website may be reproduced or made available by you to any other person except that you may reproduce an insubstantial amount of the data or information on the website for the uses permitted above.</a:t>
            </a:r>
          </a:p>
          <a:p>
            <a:pPr marL="228594" indent="-228594">
              <a:lnSpc>
                <a:spcPct val="150000"/>
              </a:lnSpc>
              <a:buFont typeface="+mj-lt"/>
              <a:buAutoNum type="arabicPeriod"/>
            </a:pPr>
            <a:r>
              <a:rPr lang="en-US" sz="750">
                <a:latin typeface="BrownTT Light" panose="020B0404020101010102" pitchFamily="34" charset="0"/>
                <a:cs typeface="BrownTT Light" panose="020B0404020101010102" pitchFamily="34" charset="0"/>
              </a:rPr>
              <a:t>The data and information on the website may not be used in any way other than as permitted above. If you would like to use any such data or information in a manner that is not permitted above, you will need TPI’s written permission. In this regard, please email all inquiries to info@tpi.org.</a:t>
            </a:r>
            <a:endParaRPr lang="en-GB" sz="600" dirty="0">
              <a:latin typeface="BrownTT Light" panose="020B0404020101010102" pitchFamily="34" charset="0"/>
              <a:cs typeface="BrownTT Light" panose="020B0404020101010102" pitchFamily="34" charset="0"/>
            </a:endParaRPr>
          </a:p>
        </p:txBody>
      </p:sp>
      <p:sp>
        <p:nvSpPr>
          <p:cNvPr id="3" name="Title 1">
            <a:extLst>
              <a:ext uri="{FF2B5EF4-FFF2-40B4-BE49-F238E27FC236}">
                <a16:creationId xmlns:a16="http://schemas.microsoft.com/office/drawing/2014/main" id="{1CABD55E-E8E8-0AAA-121C-A91401265EE9}"/>
              </a:ext>
            </a:extLst>
          </p:cNvPr>
          <p:cNvSpPr txBox="1">
            <a:spLocks/>
          </p:cNvSpPr>
          <p:nvPr/>
        </p:nvSpPr>
        <p:spPr>
          <a:xfrm>
            <a:off x="250825" y="410829"/>
            <a:ext cx="3152775" cy="820094"/>
          </a:xfrm>
          <a:prstGeom prst="rect">
            <a:avLst/>
          </a:prstGeom>
        </p:spPr>
        <p:txBody>
          <a:bodyPr/>
          <a:lstStyle>
            <a:lvl1pPr algn="l" defTabSz="914400" rtl="0" eaLnBrk="1" latinLnBrk="0" hangingPunct="1">
              <a:spcBef>
                <a:spcPct val="0"/>
              </a:spcBef>
              <a:buNone/>
              <a:defRPr sz="2500" b="1" kern="1200">
                <a:solidFill>
                  <a:schemeClr val="tx2"/>
                </a:solidFill>
                <a:latin typeface="+mj-lt"/>
                <a:ea typeface="+mj-ea"/>
                <a:cs typeface="+mj-cs"/>
              </a:defRPr>
            </a:lvl1pPr>
          </a:lstStyle>
          <a:p>
            <a:r>
              <a:rPr lang="en-GB" b="0">
                <a:latin typeface="BrownTT" panose="020B0504020101010102" pitchFamily="34" charset="0"/>
                <a:cs typeface="BrownTT" panose="020B0504020101010102" pitchFamily="34" charset="0"/>
              </a:rPr>
              <a:t>Disclaimer</a:t>
            </a:r>
            <a:endParaRPr lang="en-GB" b="0" dirty="0">
              <a:latin typeface="BrownTT" panose="020B0504020101010102" pitchFamily="34" charset="0"/>
              <a:cs typeface="BrownTT" panose="020B0504020101010102" pitchFamily="34" charset="0"/>
            </a:endParaRPr>
          </a:p>
        </p:txBody>
      </p:sp>
    </p:spTree>
    <p:extLst>
      <p:ext uri="{BB962C8B-B14F-4D97-AF65-F5344CB8AC3E}">
        <p14:creationId xmlns:p14="http://schemas.microsoft.com/office/powerpoint/2010/main" val="47294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FDA226A-AF91-3B12-C973-667BC3625A47}"/>
              </a:ext>
            </a:extLst>
          </p:cNvPr>
          <p:cNvSpPr>
            <a:spLocks noGrp="1"/>
          </p:cNvSpPr>
          <p:nvPr>
            <p:ph type="body" sz="quarter" idx="10"/>
          </p:nvPr>
        </p:nvSpPr>
        <p:spPr>
          <a:xfrm>
            <a:off x="183769" y="1104346"/>
            <a:ext cx="8642349" cy="1609725"/>
          </a:xfrm>
        </p:spPr>
        <p:txBody>
          <a:bodyPr/>
          <a:lstStyle/>
          <a:p>
            <a:pPr algn="l">
              <a:lnSpc>
                <a:spcPct val="100000"/>
              </a:lnSpc>
              <a:spcBef>
                <a:spcPts val="400"/>
              </a:spcBef>
              <a:spcAft>
                <a:spcPts val="400"/>
              </a:spcAft>
            </a:pPr>
            <a:r>
              <a:rPr lang="en-GB" sz="1500">
                <a:solidFill>
                  <a:schemeClr val="bg1"/>
                </a:solidFill>
                <a:latin typeface="BrownTT Light" panose="020B0404020101010102" pitchFamily="34" charset="0"/>
                <a:cs typeface="Times New Roman" panose="02020603050405020304" pitchFamily="18" charset="0"/>
              </a:rPr>
              <a:t>Valentin Jahn</a:t>
            </a:r>
            <a:r>
              <a:rPr lang="en-GB" sz="1400" b="0">
                <a:solidFill>
                  <a:schemeClr val="bg1"/>
                </a:solidFill>
                <a:latin typeface="BrownTT Light" panose="020B0404020101010102" pitchFamily="34" charset="0"/>
                <a:cs typeface="Times New Roman" panose="02020603050405020304" pitchFamily="18" charset="0"/>
              </a:rPr>
              <a:t> is the Lead Research Analyst at the LSE-TPI Centre.</a:t>
            </a:r>
            <a:endParaRPr lang="en-GB" sz="1400" b="0">
              <a:solidFill>
                <a:schemeClr val="bg1"/>
              </a:solidFill>
              <a:latin typeface="BrownTT Light" panose="020B0404020101010102" pitchFamily="34" charset="0"/>
              <a:ea typeface="BrownTT Light" panose="020B0404020101010102" pitchFamily="34" charset="0"/>
              <a:cs typeface="Times New Roman" panose="02020603050405020304" pitchFamily="18" charset="0"/>
            </a:endParaRPr>
          </a:p>
          <a:p>
            <a:pPr algn="l">
              <a:lnSpc>
                <a:spcPct val="100000"/>
              </a:lnSpc>
              <a:spcBef>
                <a:spcPts val="400"/>
              </a:spcBef>
              <a:spcAft>
                <a:spcPts val="400"/>
              </a:spcAft>
            </a:pPr>
            <a:r>
              <a:rPr lang="en-GB" sz="1500">
                <a:solidFill>
                  <a:schemeClr val="bg1"/>
                </a:solidFill>
                <a:latin typeface="BrownTT Light" panose="020B0404020101010102" pitchFamily="34" charset="0"/>
                <a:ea typeface="BrownTT Light" panose="020B0404020101010102" pitchFamily="34" charset="0"/>
                <a:cs typeface="Times New Roman" panose="02020603050405020304" pitchFamily="18" charset="0"/>
              </a:rPr>
              <a:t>Robert Ingham</a:t>
            </a:r>
            <a:r>
              <a:rPr lang="en-GB" sz="1400" b="0">
                <a:solidFill>
                  <a:schemeClr val="bg1"/>
                </a:solidFill>
                <a:effectLst/>
                <a:latin typeface="BrownTT Light" panose="020B0404020101010102" pitchFamily="34" charset="0"/>
                <a:ea typeface="BrownTT Light" panose="020B0404020101010102" pitchFamily="34" charset="0"/>
                <a:cs typeface="Times New Roman" panose="02020603050405020304" pitchFamily="18" charset="0"/>
              </a:rPr>
              <a:t> is an </a:t>
            </a:r>
            <a:r>
              <a:rPr lang="en-GB" sz="1400" b="0">
                <a:solidFill>
                  <a:schemeClr val="bg1"/>
                </a:solidFill>
                <a:latin typeface="BrownTT Light" panose="020B0404020101010102" pitchFamily="34" charset="0"/>
                <a:cs typeface="Times New Roman" panose="02020603050405020304" pitchFamily="18" charset="0"/>
              </a:rPr>
              <a:t>Analyst and Policy Officer at the LSE-TPI Centre.</a:t>
            </a:r>
          </a:p>
          <a:p>
            <a:pPr algn="l">
              <a:lnSpc>
                <a:spcPct val="100000"/>
              </a:lnSpc>
              <a:spcBef>
                <a:spcPts val="400"/>
              </a:spcBef>
              <a:spcAft>
                <a:spcPts val="400"/>
              </a:spcAft>
            </a:pPr>
            <a:r>
              <a:rPr lang="en-GB" sz="1500">
                <a:solidFill>
                  <a:schemeClr val="bg1"/>
                </a:solidFill>
                <a:latin typeface="BrownTT Light" panose="020B0404020101010102" pitchFamily="34" charset="0"/>
                <a:cs typeface="Times New Roman" panose="02020603050405020304" pitchFamily="18" charset="0"/>
              </a:rPr>
              <a:t>Simon Dietz</a:t>
            </a:r>
            <a:r>
              <a:rPr lang="en-GB" sz="1500" b="0">
                <a:solidFill>
                  <a:schemeClr val="bg1"/>
                </a:solidFill>
                <a:latin typeface="BrownTT Light" panose="020B0404020101010102" pitchFamily="34" charset="0"/>
                <a:cs typeface="Times New Roman" panose="02020603050405020304" pitchFamily="18" charset="0"/>
              </a:rPr>
              <a:t> </a:t>
            </a:r>
            <a:r>
              <a:rPr lang="en-GB" sz="1400" b="0">
                <a:solidFill>
                  <a:schemeClr val="bg1"/>
                </a:solidFill>
                <a:latin typeface="BrownTT Light" panose="020B0404020101010102" pitchFamily="34" charset="0"/>
                <a:cs typeface="Times New Roman" panose="02020603050405020304" pitchFamily="18" charset="0"/>
              </a:rPr>
              <a:t>is the Research Director at the LSE-TPI Centre and a Professor of Environmental Policy at the London School of Economics and Political Science, Department of Geography and Environment.</a:t>
            </a:r>
          </a:p>
          <a:p>
            <a:pPr algn="l">
              <a:lnSpc>
                <a:spcPct val="100000"/>
              </a:lnSpc>
              <a:spcBef>
                <a:spcPts val="400"/>
              </a:spcBef>
              <a:spcAft>
                <a:spcPts val="400"/>
              </a:spcAft>
            </a:pPr>
            <a:endParaRPr lang="en-GB" sz="1400" b="0">
              <a:solidFill>
                <a:schemeClr val="bg1"/>
              </a:solidFill>
              <a:latin typeface="BrownTT Light" panose="020B0404020101010102" pitchFamily="34" charset="0"/>
              <a:cs typeface="Times New Roman" panose="02020603050405020304" pitchFamily="18" charset="0"/>
            </a:endParaRPr>
          </a:p>
          <a:p>
            <a:r>
              <a:rPr lang="en-GB" sz="1400"/>
              <a:t>www.transitionpathwayinitiative.org</a:t>
            </a:r>
          </a:p>
          <a:p>
            <a:pPr>
              <a:lnSpc>
                <a:spcPct val="100000"/>
              </a:lnSpc>
            </a:pPr>
            <a:r>
              <a:rPr lang="en-GB" sz="1400" b="0">
                <a:latin typeface="+mj-lt"/>
              </a:rPr>
              <a:t>Contact:</a:t>
            </a:r>
          </a:p>
          <a:p>
            <a:pPr>
              <a:lnSpc>
                <a:spcPct val="100000"/>
              </a:lnSpc>
            </a:pPr>
            <a:endParaRPr lang="en-GB" sz="1400" b="0">
              <a:latin typeface="+mj-lt"/>
            </a:endParaRPr>
          </a:p>
          <a:p>
            <a:pPr>
              <a:lnSpc>
                <a:spcPct val="100000"/>
              </a:lnSpc>
              <a:spcAft>
                <a:spcPts val="600"/>
              </a:spcAft>
            </a:pPr>
            <a:r>
              <a:rPr lang="en-GB" sz="1400"/>
              <a:t>General initiative inquiries: info@transitionpathwayintiative.org </a:t>
            </a:r>
          </a:p>
          <a:p>
            <a:pPr>
              <a:lnSpc>
                <a:spcPct val="100000"/>
              </a:lnSpc>
            </a:pPr>
            <a:r>
              <a:rPr lang="en-GB" sz="1400"/>
              <a:t>Research-related inquiries: tpi@lse.ac.uk</a:t>
            </a:r>
          </a:p>
          <a:p>
            <a:pPr algn="l">
              <a:lnSpc>
                <a:spcPct val="100000"/>
              </a:lnSpc>
              <a:spcBef>
                <a:spcPts val="400"/>
              </a:spcBef>
              <a:spcAft>
                <a:spcPts val="400"/>
              </a:spcAft>
            </a:pPr>
            <a:endParaRPr lang="en-GB" sz="1400" b="0">
              <a:solidFill>
                <a:schemeClr val="bg1"/>
              </a:solidFill>
              <a:latin typeface="BrownTT Light" panose="020B0404020101010102" pitchFamily="34" charset="0"/>
              <a:cs typeface="Times New Roman" panose="02020603050405020304" pitchFamily="18" charset="0"/>
            </a:endParaRPr>
          </a:p>
        </p:txBody>
      </p:sp>
      <p:sp>
        <p:nvSpPr>
          <p:cNvPr id="5" name="Title 4">
            <a:extLst>
              <a:ext uri="{FF2B5EF4-FFF2-40B4-BE49-F238E27FC236}">
                <a16:creationId xmlns:a16="http://schemas.microsoft.com/office/drawing/2014/main" id="{F59A9018-6B33-0D79-569F-055CF818BE34}"/>
              </a:ext>
            </a:extLst>
          </p:cNvPr>
          <p:cNvSpPr>
            <a:spLocks noGrp="1"/>
          </p:cNvSpPr>
          <p:nvPr>
            <p:ph type="title" idx="4294967295"/>
          </p:nvPr>
        </p:nvSpPr>
        <p:spPr>
          <a:xfrm>
            <a:off x="183769" y="334945"/>
            <a:ext cx="8642350" cy="506880"/>
          </a:xfrm>
        </p:spPr>
        <p:txBody>
          <a:bodyPr/>
          <a:lstStyle/>
          <a:p>
            <a:pPr>
              <a:spcBef>
                <a:spcPts val="1200"/>
              </a:spcBef>
              <a:spcAft>
                <a:spcPts val="600"/>
              </a:spcAft>
            </a:pPr>
            <a:r>
              <a:rPr lang="en-GB" sz="2800" b="1">
                <a:solidFill>
                  <a:schemeClr val="bg1"/>
                </a:solidFill>
                <a:effectLst/>
                <a:latin typeface="BrownTT" panose="020B0504020101010102" pitchFamily="34" charset="0"/>
                <a:cs typeface="Times New Roman" panose="02020603050405020304" pitchFamily="18" charset="0"/>
              </a:rPr>
              <a:t>About the Authors</a:t>
            </a:r>
          </a:p>
        </p:txBody>
      </p:sp>
      <p:cxnSp>
        <p:nvCxnSpPr>
          <p:cNvPr id="3" name="Straight Connector 2">
            <a:extLst>
              <a:ext uri="{FF2B5EF4-FFF2-40B4-BE49-F238E27FC236}">
                <a16:creationId xmlns:a16="http://schemas.microsoft.com/office/drawing/2014/main" id="{8ABB5C52-BD76-BE4A-3ABB-E68A3E22AF25}"/>
              </a:ext>
            </a:extLst>
          </p:cNvPr>
          <p:cNvCxnSpPr/>
          <p:nvPr/>
        </p:nvCxnSpPr>
        <p:spPr>
          <a:xfrm>
            <a:off x="183769" y="220980"/>
            <a:ext cx="864234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ext Placeholder 1">
            <a:extLst>
              <a:ext uri="{FF2B5EF4-FFF2-40B4-BE49-F238E27FC236}">
                <a16:creationId xmlns:a16="http://schemas.microsoft.com/office/drawing/2014/main" id="{4511C9FD-20BB-1DCD-4BC7-2A26A77BFACF}"/>
              </a:ext>
            </a:extLst>
          </p:cNvPr>
          <p:cNvSpPr txBox="1">
            <a:spLocks/>
          </p:cNvSpPr>
          <p:nvPr/>
        </p:nvSpPr>
        <p:spPr>
          <a:xfrm>
            <a:off x="256838" y="962698"/>
            <a:ext cx="8389619" cy="2271319"/>
          </a:xfrm>
          <a:prstGeom prst="rect">
            <a:avLst/>
          </a:prstGeom>
        </p:spPr>
        <p:txBody>
          <a:bodyPr vert="horz" lIns="0" tIns="0" rIns="0" bIns="0" rtlCol="0" anchor="t">
            <a:noAutofit/>
          </a:bodyPr>
          <a:lstStyle>
            <a:lvl1pPr marL="0" indent="0" algn="ctr" defTabSz="914400" rtl="0" eaLnBrk="1" latinLnBrk="0" hangingPunct="1">
              <a:lnSpc>
                <a:spcPts val="5600"/>
              </a:lnSpc>
              <a:spcBef>
                <a:spcPts val="0"/>
              </a:spcBef>
              <a:buFont typeface="Arial" pitchFamily="34" charset="0"/>
              <a:buNone/>
              <a:defRPr sz="3600" b="1" kern="1200">
                <a:solidFill>
                  <a:schemeClr val="bg2"/>
                </a:solidFill>
                <a:latin typeface="+mn-lt"/>
                <a:ea typeface="+mn-ea"/>
                <a:cs typeface="+mn-cs"/>
              </a:defRPr>
            </a:lvl1pPr>
            <a:lvl2pPr marL="896938" indent="-222250" algn="l" defTabSz="914400" rtl="0" eaLnBrk="1" latinLnBrk="0" hangingPunct="1">
              <a:lnSpc>
                <a:spcPts val="1700"/>
              </a:lnSpc>
              <a:spcBef>
                <a:spcPts val="1150"/>
              </a:spcBef>
              <a:buClr>
                <a:schemeClr val="tx2"/>
              </a:buClr>
              <a:buFont typeface="Brown" pitchFamily="50"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GB"/>
          </a:p>
          <a:p>
            <a:endParaRPr lang="en-GB"/>
          </a:p>
          <a:p>
            <a:endParaRPr lang="en-GB"/>
          </a:p>
        </p:txBody>
      </p:sp>
    </p:spTree>
    <p:extLst>
      <p:ext uri="{BB962C8B-B14F-4D97-AF65-F5344CB8AC3E}">
        <p14:creationId xmlns:p14="http://schemas.microsoft.com/office/powerpoint/2010/main" val="632928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103376" y="1766888"/>
            <a:ext cx="6937248" cy="1609725"/>
          </a:xfrm>
        </p:spPr>
        <p:txBody>
          <a:bodyPr vert="horz" lIns="0" tIns="0" rIns="0" bIns="0" rtlCol="0" anchor="ctr">
            <a:noAutofit/>
          </a:bodyPr>
          <a:lstStyle/>
          <a:p>
            <a:pPr>
              <a:lnSpc>
                <a:spcPct val="100000"/>
              </a:lnSpc>
            </a:pPr>
            <a:r>
              <a:rPr lang="en-GB" sz="4400">
                <a:latin typeface="BrownTT"/>
              </a:rPr>
              <a:t>Key insights and introduction</a:t>
            </a:r>
          </a:p>
        </p:txBody>
      </p:sp>
    </p:spTree>
    <p:extLst>
      <p:ext uri="{BB962C8B-B14F-4D97-AF65-F5344CB8AC3E}">
        <p14:creationId xmlns:p14="http://schemas.microsoft.com/office/powerpoint/2010/main" val="2009891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94E4-7A17-0F2D-B85A-0B6CB16009DF}"/>
              </a:ext>
            </a:extLst>
          </p:cNvPr>
          <p:cNvSpPr>
            <a:spLocks noGrp="1"/>
          </p:cNvSpPr>
          <p:nvPr>
            <p:ph type="title"/>
          </p:nvPr>
        </p:nvSpPr>
        <p:spPr>
          <a:xfrm>
            <a:off x="250825" y="410829"/>
            <a:ext cx="8696325" cy="820094"/>
          </a:xfrm>
        </p:spPr>
        <p:txBody>
          <a:bodyPr/>
          <a:lstStyle/>
          <a:p>
            <a:r>
              <a:rPr lang="en-US"/>
              <a:t>Key insights – </a:t>
            </a:r>
            <a:r>
              <a:rPr lang="en-US" b="0"/>
              <a:t>introducing the changes</a:t>
            </a:r>
            <a:endParaRPr lang="en-GB" b="0"/>
          </a:p>
        </p:txBody>
      </p:sp>
      <p:sp>
        <p:nvSpPr>
          <p:cNvPr id="3" name="Content Placeholder 2">
            <a:extLst>
              <a:ext uri="{FF2B5EF4-FFF2-40B4-BE49-F238E27FC236}">
                <a16:creationId xmlns:a16="http://schemas.microsoft.com/office/drawing/2014/main" id="{84042050-FF82-F287-2092-1BE958EA74AC}"/>
              </a:ext>
            </a:extLst>
          </p:cNvPr>
          <p:cNvSpPr>
            <a:spLocks noGrp="1"/>
          </p:cNvSpPr>
          <p:nvPr>
            <p:ph idx="1"/>
          </p:nvPr>
        </p:nvSpPr>
        <p:spPr>
          <a:xfrm>
            <a:off x="250825" y="1039446"/>
            <a:ext cx="8642350" cy="3999481"/>
          </a:xfrm>
        </p:spPr>
        <p:txBody>
          <a:bodyPr vert="horz" lIns="0" tIns="0" rIns="0" bIns="0" rtlCol="0" anchor="t">
            <a:noAutofit/>
          </a:bodyPr>
          <a:lstStyle/>
          <a:p>
            <a:pPr marL="285750" indent="-285750">
              <a:lnSpc>
                <a:spcPct val="100000"/>
              </a:lnSpc>
              <a:buClr>
                <a:srgbClr val="2465F5"/>
              </a:buClr>
              <a:buSzPct val="150000"/>
              <a:buFont typeface="Arial" panose="020B0604020202020204" pitchFamily="34" charset="0"/>
              <a:buChar char="•"/>
            </a:pPr>
            <a:r>
              <a:rPr lang="en-GB" sz="1200" b="1" dirty="0"/>
              <a:t>TPI’s new, updated Management Quality framework (‘MQ version 5.0’) raises the bar by adding a Level 5</a:t>
            </a:r>
            <a:r>
              <a:rPr lang="en-GB" sz="1200" dirty="0"/>
              <a:t>. </a:t>
            </a:r>
          </a:p>
          <a:p>
            <a:pPr marL="285750" indent="-285750">
              <a:lnSpc>
                <a:spcPct val="100000"/>
              </a:lnSpc>
              <a:buClr>
                <a:srgbClr val="2465F5"/>
              </a:buClr>
              <a:buSzPct val="150000"/>
              <a:buFont typeface="Arial" panose="020B0604020202020204" pitchFamily="34" charset="0"/>
              <a:buChar char="•"/>
            </a:pPr>
            <a:r>
              <a:rPr lang="en-GB" sz="1200" b="1" dirty="0"/>
              <a:t>Level 5 tests companies on whether they have transition plans that include defined, quantified and financed actions to get to net zero: </a:t>
            </a:r>
            <a:r>
              <a:rPr lang="en-GB" sz="1200" dirty="0"/>
              <a:t>giving greater insight into the rigour of companies’ transition plans and whether they are credibly implementing them.</a:t>
            </a:r>
          </a:p>
          <a:p>
            <a:pPr marL="285750" indent="-285750">
              <a:lnSpc>
                <a:spcPct val="100000"/>
              </a:lnSpc>
              <a:buClr>
                <a:srgbClr val="2465F5"/>
              </a:buClr>
              <a:buSzPct val="150000"/>
              <a:buFont typeface="Arial" panose="020B0604020202020204" pitchFamily="34" charset="0"/>
              <a:buChar char="•"/>
            </a:pPr>
            <a:r>
              <a:rPr lang="en-GB" sz="1200" b="1" dirty="0"/>
              <a:t>We have increased the number of indicators in TPI’s MQ framework from 19 to 23.</a:t>
            </a:r>
            <a:r>
              <a:rPr lang="en-GB" sz="1200" dirty="0"/>
              <a:t> In keeping with our research philosophy, a considerable amount of effort has been devoted to selecting only the most relevant indicators, ensuring minimal data noise and a high degree of precision</a:t>
            </a:r>
            <a:r>
              <a:rPr lang="en-US" sz="1200" dirty="0"/>
              <a:t>. </a:t>
            </a:r>
          </a:p>
          <a:p>
            <a:pPr marL="285750" indent="-285750">
              <a:lnSpc>
                <a:spcPct val="100000"/>
              </a:lnSpc>
              <a:buClr>
                <a:srgbClr val="2465F5"/>
              </a:buClr>
              <a:buSzPct val="150000"/>
              <a:buFont typeface="Arial" panose="020B0604020202020204" pitchFamily="34" charset="0"/>
              <a:buChar char="•"/>
            </a:pPr>
            <a:r>
              <a:rPr lang="en-GB" sz="1200" b="1" dirty="0"/>
              <a:t>We now include a wider assessment of material Scope 3 emissions disclosure</a:t>
            </a:r>
            <a:r>
              <a:rPr lang="en-GB" sz="1200" dirty="0"/>
              <a:t>, with coverage extended to companies within the Food Producers, Diversified Mining and Chemicals sectors.</a:t>
            </a:r>
          </a:p>
          <a:p>
            <a:pPr marL="285750" indent="-285750">
              <a:lnSpc>
                <a:spcPct val="100000"/>
              </a:lnSpc>
              <a:buClr>
                <a:srgbClr val="2465F5"/>
              </a:buClr>
              <a:buSzPct val="150000"/>
              <a:buFont typeface="Arial" panose="020B0604020202020204" pitchFamily="34" charset="0"/>
              <a:buChar char="•"/>
            </a:pPr>
            <a:r>
              <a:rPr lang="en-GB" sz="1200" b="1" dirty="0"/>
              <a:t>469 companies have been added to the TPI universe, taking the total number of listed companies covered by TPI’s MQ framework to 1,010.</a:t>
            </a:r>
            <a:r>
              <a:rPr lang="en-GB" sz="1200" dirty="0"/>
              <a:t> This is the largest ever expansion of the TPI company universe. </a:t>
            </a:r>
          </a:p>
          <a:p>
            <a:pPr marL="285750" indent="-285750">
              <a:lnSpc>
                <a:spcPct val="100000"/>
              </a:lnSpc>
              <a:buClr>
                <a:srgbClr val="2465F5"/>
              </a:buClr>
              <a:buSzPct val="150000"/>
              <a:buFont typeface="Arial" panose="020B0604020202020204" pitchFamily="34" charset="0"/>
              <a:buChar char="•"/>
            </a:pPr>
            <a:r>
              <a:rPr lang="en-GB" sz="1200" b="1" dirty="0"/>
              <a:t>Level 5 data are available for all 1,010 companies.</a:t>
            </a:r>
          </a:p>
          <a:p>
            <a:pPr marL="285750" indent="-285750">
              <a:lnSpc>
                <a:spcPct val="100000"/>
              </a:lnSpc>
              <a:buClr>
                <a:srgbClr val="2465F5"/>
              </a:buClr>
              <a:buSzPct val="150000"/>
              <a:buFont typeface="Arial" panose="020B0604020202020204" pitchFamily="34" charset="0"/>
              <a:buChar char="•"/>
            </a:pPr>
            <a:r>
              <a:rPr lang="en-GB" sz="1200" b="1" dirty="0"/>
              <a:t>The expansion in coverage now includes the addition of a new sector, Food Producers. </a:t>
            </a:r>
            <a:r>
              <a:rPr lang="en-GB" sz="1200" dirty="0"/>
              <a:t>This follows the successful trialling of a Carbon Performance methodology for food producing and processing companies. The sector consists of the largest 58 companies by free float market capitalisation (25 of which were previously covered by the TPI Centre in the Consumer Goods sector).</a:t>
            </a:r>
          </a:p>
          <a:p>
            <a:pPr>
              <a:lnSpc>
                <a:spcPct val="100000"/>
              </a:lnSpc>
              <a:buClr>
                <a:srgbClr val="2465F5"/>
              </a:buClr>
              <a:buSzPct val="150000"/>
            </a:pPr>
            <a:endParaRPr lang="en-GB" sz="1200" dirty="0"/>
          </a:p>
        </p:txBody>
      </p:sp>
    </p:spTree>
    <p:extLst>
      <p:ext uri="{BB962C8B-B14F-4D97-AF65-F5344CB8AC3E}">
        <p14:creationId xmlns:p14="http://schemas.microsoft.com/office/powerpoint/2010/main" val="402349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94E4-7A17-0F2D-B85A-0B6CB16009DF}"/>
              </a:ext>
            </a:extLst>
          </p:cNvPr>
          <p:cNvSpPr>
            <a:spLocks noGrp="1"/>
          </p:cNvSpPr>
          <p:nvPr>
            <p:ph type="title"/>
          </p:nvPr>
        </p:nvSpPr>
        <p:spPr>
          <a:xfrm>
            <a:off x="250825" y="410829"/>
            <a:ext cx="8188325" cy="820094"/>
          </a:xfrm>
        </p:spPr>
        <p:txBody>
          <a:bodyPr/>
          <a:lstStyle/>
          <a:p>
            <a:r>
              <a:rPr lang="en-US"/>
              <a:t>Key insights – </a:t>
            </a:r>
            <a:r>
              <a:rPr lang="en-US" b="0"/>
              <a:t>findings from this year’s assessment</a:t>
            </a:r>
            <a:endParaRPr lang="en-GB" b="0"/>
          </a:p>
        </p:txBody>
      </p:sp>
      <p:sp>
        <p:nvSpPr>
          <p:cNvPr id="7" name="Content Placeholder 2">
            <a:extLst>
              <a:ext uri="{FF2B5EF4-FFF2-40B4-BE49-F238E27FC236}">
                <a16:creationId xmlns:a16="http://schemas.microsoft.com/office/drawing/2014/main" id="{05EA4897-856C-D396-9E33-1E563AFEE142}"/>
              </a:ext>
            </a:extLst>
          </p:cNvPr>
          <p:cNvSpPr txBox="1">
            <a:spLocks/>
          </p:cNvSpPr>
          <p:nvPr/>
        </p:nvSpPr>
        <p:spPr>
          <a:xfrm>
            <a:off x="250825" y="982297"/>
            <a:ext cx="8594725" cy="3536447"/>
          </a:xfrm>
          <a:prstGeom prst="rect">
            <a:avLst/>
          </a:prstGeom>
        </p:spPr>
        <p:txBody>
          <a:bodyPr vert="horz" lIns="0" tIns="0" rIns="0" bIns="0" rtlCol="0" anchor="t">
            <a:noAutofit/>
          </a:bodyPr>
          <a:lstStyle>
            <a:lvl1pPr marL="0" indent="0" algn="l" defTabSz="914400" rtl="0" eaLnBrk="1" latinLnBrk="0" hangingPunct="1">
              <a:lnSpc>
                <a:spcPts val="1700"/>
              </a:lnSpc>
              <a:spcBef>
                <a:spcPts val="850"/>
              </a:spcBef>
              <a:buFont typeface="Arial" pitchFamily="34" charset="0"/>
              <a:buNone/>
              <a:defRPr sz="1400" kern="1200">
                <a:solidFill>
                  <a:schemeClr val="tx1"/>
                </a:solidFill>
                <a:latin typeface="+mn-lt"/>
                <a:ea typeface="+mn-ea"/>
                <a:cs typeface="+mn-cs"/>
              </a:defRPr>
            </a:lvl1pPr>
            <a:lvl2pPr marL="896938" indent="-222250" algn="l" defTabSz="914400" rtl="0" eaLnBrk="1" latinLnBrk="0" hangingPunct="1">
              <a:lnSpc>
                <a:spcPts val="1700"/>
              </a:lnSpc>
              <a:spcBef>
                <a:spcPts val="1150"/>
              </a:spcBef>
              <a:buClr>
                <a:schemeClr val="tx2"/>
              </a:buClr>
              <a:buFont typeface="Brown" pitchFamily="50" charset="0"/>
              <a:buChar char="•"/>
              <a:defRPr sz="1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85750" indent="-285750">
              <a:lnSpc>
                <a:spcPct val="100000"/>
              </a:lnSpc>
              <a:buClr>
                <a:srgbClr val="2465F5"/>
              </a:buClr>
              <a:buSzPct val="150000"/>
              <a:buFont typeface="Arial" pitchFamily="34" charset="0"/>
              <a:buChar char="•"/>
            </a:pPr>
            <a:r>
              <a:rPr lang="en-GB" sz="1200" b="1" dirty="0"/>
              <a:t>No more than 5% of companies satisfy any MQ Level 5 indicator, and no company satisfies them all. </a:t>
            </a:r>
            <a:r>
              <a:rPr lang="en-GB" sz="1200" dirty="0"/>
              <a:t>This suggests that, while many companies are integrating climate change into operational decision-making and may be thinking about climate change strategically, credible transition planning and implementation remain scarce.</a:t>
            </a:r>
          </a:p>
          <a:p>
            <a:pPr marL="285750" indent="-285750">
              <a:lnSpc>
                <a:spcPct val="100000"/>
              </a:lnSpc>
              <a:buClr>
                <a:srgbClr val="2465F5"/>
              </a:buClr>
              <a:buSzPct val="150000"/>
              <a:buFont typeface="Arial" pitchFamily="34" charset="0"/>
              <a:buChar char="•"/>
            </a:pPr>
            <a:r>
              <a:rPr lang="en-GB" sz="1200" b="1" dirty="0"/>
              <a:t>57% of TPI-assessed companies are on MQ Level 3 (</a:t>
            </a:r>
            <a:r>
              <a:rPr lang="en-GB" sz="1200" b="1" i="1" dirty="0"/>
              <a:t>Integrating climate change into operational decision making</a:t>
            </a:r>
            <a:r>
              <a:rPr lang="en-GB" sz="1200" b="1" dirty="0"/>
              <a:t>). </a:t>
            </a:r>
            <a:br>
              <a:rPr lang="en-GB" sz="1200" b="1" dirty="0"/>
            </a:br>
            <a:r>
              <a:rPr lang="en-GB" sz="1200" b="1" dirty="0"/>
              <a:t>18% of companies are on Levels 0–2.</a:t>
            </a:r>
            <a:r>
              <a:rPr lang="en-GB" sz="1200" dirty="0"/>
              <a:t> This suggests that Level 3 functions as the new ‘par score’, indicating what may </a:t>
            </a:r>
            <a:br>
              <a:rPr lang="en-GB" sz="1200" dirty="0"/>
            </a:br>
            <a:r>
              <a:rPr lang="en-GB" sz="1200" dirty="0"/>
              <a:t>be considered normal. Companies that fall under this threshold can be considered laggards.</a:t>
            </a:r>
          </a:p>
          <a:p>
            <a:pPr marL="285750" indent="-285750">
              <a:lnSpc>
                <a:spcPct val="100000"/>
              </a:lnSpc>
              <a:buClr>
                <a:srgbClr val="2465F5"/>
              </a:buClr>
              <a:buSzPct val="150000"/>
              <a:buFont typeface="Arial" pitchFamily="34" charset="0"/>
              <a:buChar char="•"/>
            </a:pPr>
            <a:r>
              <a:rPr lang="en-GB" sz="1200" b="1" dirty="0"/>
              <a:t>The decline in companies scoring on Levels 0–2 is a result of a marked year-on-year improvement.</a:t>
            </a:r>
            <a:r>
              <a:rPr lang="en-GB" sz="1200" dirty="0"/>
              <a:t> On net, 23% of companies assessed in both 2022 and 2023 have moved up at least one MQ level, reenforcing the need for new and more testing indicators.</a:t>
            </a:r>
          </a:p>
          <a:p>
            <a:pPr marL="285750" indent="-285750">
              <a:lnSpc>
                <a:spcPct val="100000"/>
              </a:lnSpc>
              <a:buClr>
                <a:srgbClr val="2465F5"/>
              </a:buClr>
              <a:buSzPct val="150000"/>
              <a:buFont typeface="Arial" pitchFamily="34" charset="0"/>
              <a:buChar char="•"/>
            </a:pPr>
            <a:r>
              <a:rPr lang="en-GB" sz="1200" b="1" dirty="0"/>
              <a:t>While there is sectoral variation in MQ scores, there is no clear correlation between average MQ scores and the perceived difficulties faced in decarbonising different industrial sectors.</a:t>
            </a:r>
            <a:r>
              <a:rPr lang="en-GB" sz="1200" dirty="0"/>
              <a:t> For example, </a:t>
            </a:r>
            <a:r>
              <a:rPr lang="en-GB" sz="1200" u="none" strike="noStrike" dirty="0">
                <a:effectLst/>
              </a:rPr>
              <a:t>Airlines and Oil &amp; Gas are two of the best performing sectors</a:t>
            </a:r>
            <a:r>
              <a:rPr lang="en-GB" sz="1200" dirty="0"/>
              <a:t> on MQ, despite being considered ‘difficult to decarbonise’. These difficulties, however, do show up in the realised and targeted real world Carbon Performance for companies in these sectors, as measured by the TPI Centre*.</a:t>
            </a:r>
            <a:endParaRPr lang="en-GB" sz="1200" u="none" strike="noStrike" dirty="0">
              <a:effectLst/>
            </a:endParaRPr>
          </a:p>
          <a:p>
            <a:pPr marL="285750" indent="-285750">
              <a:lnSpc>
                <a:spcPct val="100000"/>
              </a:lnSpc>
              <a:buClr>
                <a:srgbClr val="2465F5"/>
              </a:buClr>
              <a:buSzPct val="150000"/>
              <a:buFont typeface="Arial" pitchFamily="34" charset="0"/>
              <a:buChar char="•"/>
            </a:pPr>
            <a:r>
              <a:rPr lang="en-GB" sz="1200" b="1" dirty="0"/>
              <a:t>Scores have an uneven geographical distribution: </a:t>
            </a:r>
            <a:r>
              <a:rPr lang="en-GB" sz="1200" dirty="0"/>
              <a:t>Australasian, European and Japanese firms score higher on both average MQ level and against the new Level 5 indicators than those headquartered in other regions.</a:t>
            </a:r>
            <a:br>
              <a:rPr lang="en-GB" sz="1200" dirty="0"/>
            </a:br>
            <a:br>
              <a:rPr lang="en-GB" sz="1200" dirty="0"/>
            </a:br>
            <a:r>
              <a:rPr lang="en-GB" sz="900" i="1" dirty="0"/>
              <a:t>* For further information regarding companies’ Carbon Performance, please consult the </a:t>
            </a:r>
            <a:r>
              <a:rPr lang="en-GB" sz="900" i="1" dirty="0">
                <a:hlinkClick r:id="rId3"/>
              </a:rPr>
              <a:t>TPI online tool</a:t>
            </a:r>
            <a:r>
              <a:rPr lang="en-GB" sz="900" i="1" dirty="0"/>
              <a:t>.</a:t>
            </a:r>
          </a:p>
          <a:p>
            <a:pPr marL="285750" indent="-285750">
              <a:lnSpc>
                <a:spcPct val="100000"/>
              </a:lnSpc>
              <a:buClr>
                <a:srgbClr val="2465F5"/>
              </a:buClr>
              <a:buSzPct val="150000"/>
              <a:buChar char="•"/>
            </a:pPr>
            <a:endParaRPr lang="en-GB" sz="1200" dirty="0"/>
          </a:p>
          <a:p>
            <a:pPr marL="285750" indent="-285750">
              <a:lnSpc>
                <a:spcPct val="100000"/>
              </a:lnSpc>
              <a:buClr>
                <a:srgbClr val="2465F5"/>
              </a:buClr>
              <a:buSzPct val="150000"/>
              <a:buChar char="•"/>
            </a:pPr>
            <a:endParaRPr lang="en-GB" sz="1300" dirty="0"/>
          </a:p>
          <a:p>
            <a:pPr>
              <a:lnSpc>
                <a:spcPct val="100000"/>
              </a:lnSpc>
              <a:buClr>
                <a:srgbClr val="2465F5"/>
              </a:buClr>
              <a:buSzPct val="150000"/>
            </a:pPr>
            <a:endParaRPr lang="en-GB" sz="1300" dirty="0"/>
          </a:p>
        </p:txBody>
      </p:sp>
    </p:spTree>
    <p:extLst>
      <p:ext uri="{BB962C8B-B14F-4D97-AF65-F5344CB8AC3E}">
        <p14:creationId xmlns:p14="http://schemas.microsoft.com/office/powerpoint/2010/main" val="2563612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C5E1D-DF47-C5E6-0431-04B1050ED1DF}"/>
              </a:ext>
            </a:extLst>
          </p:cNvPr>
          <p:cNvSpPr>
            <a:spLocks noGrp="1"/>
          </p:cNvSpPr>
          <p:nvPr>
            <p:ph type="title"/>
          </p:nvPr>
        </p:nvSpPr>
        <p:spPr>
          <a:xfrm>
            <a:off x="254673" y="325320"/>
            <a:ext cx="6057227" cy="507521"/>
          </a:xfrm>
        </p:spPr>
        <p:txBody>
          <a:bodyPr anchor="t">
            <a:normAutofit/>
          </a:bodyPr>
          <a:lstStyle/>
          <a:p>
            <a:r>
              <a:rPr lang="en-GB">
                <a:latin typeface="BrownTT" panose="020B0504020101010102" pitchFamily="34" charset="0"/>
                <a:cs typeface="BrownTT" panose="020B0504020101010102" pitchFamily="34" charset="0"/>
              </a:rPr>
              <a:t>Context: the TPI tool’s two pillars</a:t>
            </a:r>
          </a:p>
        </p:txBody>
      </p:sp>
      <p:sp>
        <p:nvSpPr>
          <p:cNvPr id="4" name="TextBox 3">
            <a:extLst>
              <a:ext uri="{FF2B5EF4-FFF2-40B4-BE49-F238E27FC236}">
                <a16:creationId xmlns:a16="http://schemas.microsoft.com/office/drawing/2014/main" id="{5C779FB2-7A2B-D531-E936-F26BB2877361}"/>
              </a:ext>
            </a:extLst>
          </p:cNvPr>
          <p:cNvSpPr txBox="1"/>
          <p:nvPr/>
        </p:nvSpPr>
        <p:spPr>
          <a:xfrm>
            <a:off x="4780494" y="832841"/>
            <a:ext cx="4108827" cy="707886"/>
          </a:xfrm>
          <a:prstGeom prst="rect">
            <a:avLst/>
          </a:prstGeom>
          <a:noFill/>
        </p:spPr>
        <p:txBody>
          <a:bodyPr wrap="square" rtlCol="0">
            <a:spAutoFit/>
          </a:bodyPr>
          <a:lstStyle/>
          <a:p>
            <a:r>
              <a:rPr lang="en-GB" sz="1600" b="1">
                <a:latin typeface="+mj-lt"/>
                <a:cs typeface="BrownTT Light" panose="020B0404020101010102" pitchFamily="34" charset="0"/>
              </a:rPr>
              <a:t>Carbon Performance </a:t>
            </a:r>
          </a:p>
          <a:p>
            <a:r>
              <a:rPr lang="en-GB" sz="1200">
                <a:solidFill>
                  <a:schemeClr val="tx1">
                    <a:lumMod val="90000"/>
                    <a:lumOff val="10000"/>
                  </a:schemeClr>
                </a:solidFill>
                <a:latin typeface="BrownTT Light" panose="020B0404020101010102" pitchFamily="34" charset="0"/>
                <a:cs typeface="BrownTT Light" panose="020B0404020101010102" pitchFamily="34" charset="0"/>
              </a:rPr>
              <a:t>Quantitative benchmarking of companies’ emission pathways against different climate scenarios. </a:t>
            </a:r>
            <a:endParaRPr lang="en-GB" sz="1400">
              <a:solidFill>
                <a:schemeClr val="tx1">
                  <a:lumMod val="90000"/>
                  <a:lumOff val="10000"/>
                </a:schemeClr>
              </a:solidFill>
            </a:endParaRPr>
          </a:p>
        </p:txBody>
      </p:sp>
      <p:sp>
        <p:nvSpPr>
          <p:cNvPr id="6" name="TextBox 5">
            <a:extLst>
              <a:ext uri="{FF2B5EF4-FFF2-40B4-BE49-F238E27FC236}">
                <a16:creationId xmlns:a16="http://schemas.microsoft.com/office/drawing/2014/main" id="{0C59A3F6-0470-56DC-6974-5A05FB358270}"/>
              </a:ext>
            </a:extLst>
          </p:cNvPr>
          <p:cNvSpPr txBox="1"/>
          <p:nvPr/>
        </p:nvSpPr>
        <p:spPr>
          <a:xfrm>
            <a:off x="195399" y="832841"/>
            <a:ext cx="4154931" cy="892552"/>
          </a:xfrm>
          <a:prstGeom prst="rect">
            <a:avLst/>
          </a:prstGeom>
          <a:noFill/>
        </p:spPr>
        <p:txBody>
          <a:bodyPr wrap="square" lIns="91440" tIns="45720" rIns="91440" bIns="45720" rtlCol="0" anchor="t">
            <a:spAutoFit/>
          </a:bodyPr>
          <a:lstStyle/>
          <a:p>
            <a:r>
              <a:rPr lang="en-GB" sz="1600" b="1">
                <a:latin typeface="+mj-lt"/>
                <a:cs typeface="BrownTT Light" panose="020B0404020101010102" pitchFamily="34" charset="0"/>
              </a:rPr>
              <a:t>Management Quality </a:t>
            </a:r>
            <a:endParaRPr lang="en-US" sz="2400" b="1">
              <a:latin typeface="+mj-lt"/>
              <a:cs typeface="BrownTT Light" panose="020B0404020101010102" pitchFamily="34" charset="0"/>
            </a:endParaRPr>
          </a:p>
          <a:p>
            <a:r>
              <a:rPr lang="en-GB" sz="1200">
                <a:solidFill>
                  <a:schemeClr val="tx1">
                    <a:lumMod val="90000"/>
                    <a:lumOff val="10000"/>
                  </a:schemeClr>
                </a:solidFill>
                <a:latin typeface="BrownTT Light"/>
                <a:cs typeface="BrownTT Light" panose="020B0404020101010102" pitchFamily="34" charset="0"/>
              </a:rPr>
              <a:t>Companies’ governance of greenhouse gas emissions, and the r</a:t>
            </a:r>
            <a:r>
              <a:rPr lang="en-GB" sz="1200">
                <a:solidFill>
                  <a:schemeClr val="tx1">
                    <a:lumMod val="90000"/>
                    <a:lumOff val="10000"/>
                  </a:schemeClr>
                </a:solidFill>
                <a:latin typeface="BrownTT Light" panose="020B0404020101010102" pitchFamily="34" charset="0"/>
                <a:cs typeface="BrownTT Light" panose="020B0404020101010102" pitchFamily="34" charset="0"/>
              </a:rPr>
              <a:t>isks and opportunities arising from the low-carbon transition. </a:t>
            </a:r>
            <a:endParaRPr lang="en-GB" sz="1400">
              <a:solidFill>
                <a:schemeClr val="tx1">
                  <a:lumMod val="90000"/>
                  <a:lumOff val="10000"/>
                </a:schemeClr>
              </a:solidFill>
            </a:endParaRPr>
          </a:p>
        </p:txBody>
      </p:sp>
      <p:cxnSp>
        <p:nvCxnSpPr>
          <p:cNvPr id="11" name="Straight Connector 10">
            <a:extLst>
              <a:ext uri="{FF2B5EF4-FFF2-40B4-BE49-F238E27FC236}">
                <a16:creationId xmlns:a16="http://schemas.microsoft.com/office/drawing/2014/main" id="{39150743-FDDC-A305-68D4-230A6ED03CBD}"/>
              </a:ext>
            </a:extLst>
          </p:cNvPr>
          <p:cNvCxnSpPr>
            <a:cxnSpLocks/>
          </p:cNvCxnSpPr>
          <p:nvPr/>
        </p:nvCxnSpPr>
        <p:spPr>
          <a:xfrm>
            <a:off x="4648840" y="914400"/>
            <a:ext cx="0" cy="409956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44834AF-2304-68E4-2021-0588CAD88162}"/>
              </a:ext>
            </a:extLst>
          </p:cNvPr>
          <p:cNvPicPr>
            <a:picLocks noChangeAspect="1"/>
          </p:cNvPicPr>
          <p:nvPr/>
        </p:nvPicPr>
        <p:blipFill rotWithShape="1">
          <a:blip r:embed="rId3"/>
          <a:srcRect l="19180" t="23461" r="19509" b="13634"/>
          <a:stretch/>
        </p:blipFill>
        <p:spPr>
          <a:xfrm>
            <a:off x="271860" y="1842041"/>
            <a:ext cx="4154931" cy="2408028"/>
          </a:xfrm>
          <a:prstGeom prst="rect">
            <a:avLst/>
          </a:prstGeom>
        </p:spPr>
      </p:pic>
      <p:pic>
        <p:nvPicPr>
          <p:cNvPr id="3" name="Picture 2" descr="A screen shot of a graph&#10;&#10;Description automatically generated">
            <a:extLst>
              <a:ext uri="{FF2B5EF4-FFF2-40B4-BE49-F238E27FC236}">
                <a16:creationId xmlns:a16="http://schemas.microsoft.com/office/drawing/2014/main" id="{CA670443-4612-909E-D6E5-57EE59CBA8E1}"/>
              </a:ext>
            </a:extLst>
          </p:cNvPr>
          <p:cNvPicPr>
            <a:picLocks/>
          </p:cNvPicPr>
          <p:nvPr/>
        </p:nvPicPr>
        <p:blipFill rotWithShape="1">
          <a:blip r:embed="rId4"/>
          <a:srcRect l="11632" t="16934" r="13128" b="18647"/>
          <a:stretch/>
        </p:blipFill>
        <p:spPr>
          <a:xfrm>
            <a:off x="4745633" y="1857005"/>
            <a:ext cx="4320000" cy="2340000"/>
          </a:xfrm>
          <a:prstGeom prst="rect">
            <a:avLst/>
          </a:prstGeom>
        </p:spPr>
      </p:pic>
      <p:sp>
        <p:nvSpPr>
          <p:cNvPr id="8" name="Rectangle 7">
            <a:extLst>
              <a:ext uri="{FF2B5EF4-FFF2-40B4-BE49-F238E27FC236}">
                <a16:creationId xmlns:a16="http://schemas.microsoft.com/office/drawing/2014/main" id="{3E49E04C-B112-E267-80C6-348D1BFF9066}"/>
              </a:ext>
            </a:extLst>
          </p:cNvPr>
          <p:cNvSpPr/>
          <p:nvPr/>
        </p:nvSpPr>
        <p:spPr>
          <a:xfrm>
            <a:off x="3755405" y="1891737"/>
            <a:ext cx="496120" cy="96499"/>
          </a:xfrm>
          <a:prstGeom prst="rect">
            <a:avLst/>
          </a:prstGeom>
          <a:solidFill>
            <a:schemeClr val="bg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897687A-4F19-AD18-4F43-1A7035B0883F}"/>
              </a:ext>
            </a:extLst>
          </p:cNvPr>
          <p:cNvSpPr txBox="1"/>
          <p:nvPr/>
        </p:nvSpPr>
        <p:spPr>
          <a:xfrm>
            <a:off x="3700578" y="1847576"/>
            <a:ext cx="823006" cy="169277"/>
          </a:xfrm>
          <a:prstGeom prst="rect">
            <a:avLst/>
          </a:prstGeom>
          <a:noFill/>
        </p:spPr>
        <p:txBody>
          <a:bodyPr wrap="square" rtlCol="0">
            <a:spAutoFit/>
          </a:bodyPr>
          <a:lstStyle/>
          <a:p>
            <a:r>
              <a:rPr lang="en-GB" sz="500">
                <a:latin typeface="+mj-lt"/>
              </a:rPr>
              <a:t>Level 5 NEW [BETA]</a:t>
            </a:r>
          </a:p>
        </p:txBody>
      </p:sp>
      <p:sp>
        <p:nvSpPr>
          <p:cNvPr id="13" name="TextBox 12">
            <a:extLst>
              <a:ext uri="{FF2B5EF4-FFF2-40B4-BE49-F238E27FC236}">
                <a16:creationId xmlns:a16="http://schemas.microsoft.com/office/drawing/2014/main" id="{5A7C9C5B-5FCE-6550-F3DF-16AE761B6724}"/>
              </a:ext>
            </a:extLst>
          </p:cNvPr>
          <p:cNvSpPr txBox="1"/>
          <p:nvPr/>
        </p:nvSpPr>
        <p:spPr>
          <a:xfrm>
            <a:off x="222923" y="4263444"/>
            <a:ext cx="4095657" cy="400110"/>
          </a:xfrm>
          <a:prstGeom prst="rect">
            <a:avLst/>
          </a:prstGeom>
          <a:noFill/>
        </p:spPr>
        <p:txBody>
          <a:bodyPr wrap="square" rtlCol="0">
            <a:spAutoFit/>
          </a:bodyPr>
          <a:lstStyle/>
          <a:p>
            <a:r>
              <a:rPr lang="en-GB" sz="1000">
                <a:latin typeface="BrownTT Light" panose="020B0404020101010102" pitchFamily="34" charset="0"/>
                <a:cs typeface="BrownTT Light" panose="020B0404020101010102" pitchFamily="34" charset="0"/>
              </a:rPr>
              <a:t>More detail: </a:t>
            </a:r>
            <a:r>
              <a:rPr lang="en-US" sz="1000" err="1">
                <a:latin typeface="BrownTT Light" panose="020B0404020101010102" pitchFamily="34" charset="0"/>
                <a:cs typeface="BrownTT Light" panose="020B0404020101010102" pitchFamily="34" charset="0"/>
                <a:hlinkClick r:id="rId5"/>
              </a:rPr>
              <a:t>TPI’s</a:t>
            </a:r>
            <a:r>
              <a:rPr lang="en-US" sz="1000">
                <a:latin typeface="BrownTT Light" panose="020B0404020101010102" pitchFamily="34" charset="0"/>
                <a:cs typeface="BrownTT Light" panose="020B0404020101010102" pitchFamily="34" charset="0"/>
                <a:hlinkClick r:id="rId5"/>
              </a:rPr>
              <a:t> methodology report: Management Quality and Carbon Performance</a:t>
            </a:r>
            <a:r>
              <a:rPr lang="en-US" sz="1000">
                <a:latin typeface="BrownTT Light" panose="020B0404020101010102" pitchFamily="34" charset="0"/>
                <a:cs typeface="BrownTT Light" panose="020B0404020101010102" pitchFamily="34" charset="0"/>
              </a:rPr>
              <a:t> </a:t>
            </a:r>
          </a:p>
        </p:txBody>
      </p:sp>
      <p:sp>
        <p:nvSpPr>
          <p:cNvPr id="15" name="TextBox 14">
            <a:extLst>
              <a:ext uri="{FF2B5EF4-FFF2-40B4-BE49-F238E27FC236}">
                <a16:creationId xmlns:a16="http://schemas.microsoft.com/office/drawing/2014/main" id="{200950E5-BFED-2670-7071-2DF77A822257}"/>
              </a:ext>
            </a:extLst>
          </p:cNvPr>
          <p:cNvSpPr txBox="1"/>
          <p:nvPr/>
        </p:nvSpPr>
        <p:spPr>
          <a:xfrm>
            <a:off x="4870890" y="4250069"/>
            <a:ext cx="4095657" cy="400110"/>
          </a:xfrm>
          <a:prstGeom prst="rect">
            <a:avLst/>
          </a:prstGeom>
          <a:noFill/>
        </p:spPr>
        <p:txBody>
          <a:bodyPr wrap="square" rtlCol="0">
            <a:spAutoFit/>
          </a:bodyPr>
          <a:lstStyle/>
          <a:p>
            <a:r>
              <a:rPr lang="en-GB" sz="1000">
                <a:latin typeface="BrownTT Light" panose="020B0404020101010102" pitchFamily="34" charset="0"/>
                <a:cs typeface="BrownTT Light" panose="020B0404020101010102" pitchFamily="34" charset="0"/>
              </a:rPr>
              <a:t>More detail: </a:t>
            </a:r>
            <a:r>
              <a:rPr lang="en-US" sz="1000">
                <a:latin typeface="BrownTT Light" panose="020B0404020101010102" pitchFamily="34" charset="0"/>
                <a:cs typeface="BrownTT Light" panose="020B0404020101010102" pitchFamily="34" charset="0"/>
                <a:hlinkClick r:id="rId6"/>
              </a:rPr>
              <a:t>TPI Explainer: Interpreting </a:t>
            </a:r>
            <a:r>
              <a:rPr lang="en-US" sz="1000" err="1">
                <a:latin typeface="BrownTT Light" panose="020B0404020101010102" pitchFamily="34" charset="0"/>
                <a:cs typeface="BrownTT Light" panose="020B0404020101010102" pitchFamily="34" charset="0"/>
                <a:hlinkClick r:id="rId6"/>
              </a:rPr>
              <a:t>TPI’s</a:t>
            </a:r>
            <a:r>
              <a:rPr lang="en-US" sz="1000">
                <a:latin typeface="BrownTT Light" panose="020B0404020101010102" pitchFamily="34" charset="0"/>
                <a:cs typeface="BrownTT Light" panose="020B0404020101010102" pitchFamily="34" charset="0"/>
                <a:hlinkClick r:id="rId6"/>
              </a:rPr>
              <a:t> emissions scenarios </a:t>
            </a:r>
            <a:br>
              <a:rPr lang="en-US" sz="1000">
                <a:latin typeface="BrownTT Light" panose="020B0404020101010102" pitchFamily="34" charset="0"/>
                <a:cs typeface="BrownTT Light" panose="020B0404020101010102" pitchFamily="34" charset="0"/>
                <a:hlinkClick r:id="rId6"/>
              </a:rPr>
            </a:br>
            <a:r>
              <a:rPr lang="en-US" sz="1000">
                <a:latin typeface="BrownTT Light" panose="020B0404020101010102" pitchFamily="34" charset="0"/>
                <a:cs typeface="BrownTT Light" panose="020B0404020101010102" pitchFamily="34" charset="0"/>
                <a:hlinkClick r:id="rId6"/>
              </a:rPr>
              <a:t>and benchmarks</a:t>
            </a:r>
            <a:endParaRPr lang="en-US" sz="1000">
              <a:latin typeface="BrownTT Light" panose="020B0404020101010102" pitchFamily="34" charset="0"/>
              <a:cs typeface="BrownTT Light" panose="020B0404020101010102" pitchFamily="34" charset="0"/>
            </a:endParaRPr>
          </a:p>
        </p:txBody>
      </p:sp>
    </p:spTree>
    <p:extLst>
      <p:ext uri="{BB962C8B-B14F-4D97-AF65-F5344CB8AC3E}">
        <p14:creationId xmlns:p14="http://schemas.microsoft.com/office/powerpoint/2010/main" val="3260692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AA2F605-3AF0-0842-AC8A-7C1FD4793E1D}"/>
              </a:ext>
            </a:extLst>
          </p:cNvPr>
          <p:cNvGraphicFramePr>
            <a:graphicFrameLocks noGrp="1"/>
          </p:cNvGraphicFramePr>
          <p:nvPr>
            <p:extLst>
              <p:ext uri="{D42A27DB-BD31-4B8C-83A1-F6EECF244321}">
                <p14:modId xmlns:p14="http://schemas.microsoft.com/office/powerpoint/2010/main" val="284668263"/>
              </p:ext>
            </p:extLst>
          </p:nvPr>
        </p:nvGraphicFramePr>
        <p:xfrm>
          <a:off x="250112" y="825929"/>
          <a:ext cx="8651034" cy="4121616"/>
        </p:xfrm>
        <a:graphic>
          <a:graphicData uri="http://schemas.openxmlformats.org/drawingml/2006/table">
            <a:tbl>
              <a:tblPr firstRow="1" bandRow="1"/>
              <a:tblGrid>
                <a:gridCol w="1441839">
                  <a:extLst>
                    <a:ext uri="{9D8B030D-6E8A-4147-A177-3AD203B41FA5}">
                      <a16:colId xmlns:a16="http://schemas.microsoft.com/office/drawing/2014/main" val="20000"/>
                    </a:ext>
                  </a:extLst>
                </a:gridCol>
                <a:gridCol w="1441839">
                  <a:extLst>
                    <a:ext uri="{9D8B030D-6E8A-4147-A177-3AD203B41FA5}">
                      <a16:colId xmlns:a16="http://schemas.microsoft.com/office/drawing/2014/main" val="20001"/>
                    </a:ext>
                  </a:extLst>
                </a:gridCol>
                <a:gridCol w="1441839">
                  <a:extLst>
                    <a:ext uri="{9D8B030D-6E8A-4147-A177-3AD203B41FA5}">
                      <a16:colId xmlns:a16="http://schemas.microsoft.com/office/drawing/2014/main" val="20002"/>
                    </a:ext>
                  </a:extLst>
                </a:gridCol>
                <a:gridCol w="1441839">
                  <a:extLst>
                    <a:ext uri="{9D8B030D-6E8A-4147-A177-3AD203B41FA5}">
                      <a16:colId xmlns:a16="http://schemas.microsoft.com/office/drawing/2014/main" val="20003"/>
                    </a:ext>
                  </a:extLst>
                </a:gridCol>
                <a:gridCol w="1441839">
                  <a:extLst>
                    <a:ext uri="{9D8B030D-6E8A-4147-A177-3AD203B41FA5}">
                      <a16:colId xmlns:a16="http://schemas.microsoft.com/office/drawing/2014/main" val="20004"/>
                    </a:ext>
                  </a:extLst>
                </a:gridCol>
                <a:gridCol w="1441839">
                  <a:extLst>
                    <a:ext uri="{9D8B030D-6E8A-4147-A177-3AD203B41FA5}">
                      <a16:colId xmlns:a16="http://schemas.microsoft.com/office/drawing/2014/main" val="1727688070"/>
                    </a:ext>
                  </a:extLst>
                </a:gridCol>
              </a:tblGrid>
              <a:tr h="711844">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600"/>
                        </a:spcAft>
                      </a:pPr>
                      <a:r>
                        <a:rPr lang="en-GB" sz="900" b="1">
                          <a:solidFill>
                            <a:schemeClr val="tx1"/>
                          </a:solidFill>
                          <a:latin typeface="+mn-lt"/>
                        </a:rPr>
                        <a:t>Level 0</a:t>
                      </a:r>
                    </a:p>
                    <a:p>
                      <a:r>
                        <a:rPr lang="en-GB" sz="900" b="1" u="none">
                          <a:solidFill>
                            <a:srgbClr val="86A9F9"/>
                          </a:solidFill>
                          <a:latin typeface="+mn-lt"/>
                        </a:rPr>
                        <a:t>Unaware</a:t>
                      </a: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600"/>
                        </a:spcAft>
                      </a:pPr>
                      <a:r>
                        <a:rPr lang="en-GB" sz="900" b="1">
                          <a:solidFill>
                            <a:schemeClr val="tx1"/>
                          </a:solidFill>
                          <a:latin typeface="+mn-lt"/>
                        </a:rPr>
                        <a:t>Level 1</a:t>
                      </a:r>
                    </a:p>
                    <a:p>
                      <a:r>
                        <a:rPr lang="en-GB" sz="900" b="1" u="none">
                          <a:solidFill>
                            <a:srgbClr val="5587F7"/>
                          </a:solidFill>
                          <a:latin typeface="+mn-lt"/>
                        </a:rPr>
                        <a:t>Awareness</a:t>
                      </a: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600"/>
                        </a:spcAft>
                      </a:pPr>
                      <a:r>
                        <a:rPr lang="en-GB" sz="900" b="1">
                          <a:solidFill>
                            <a:schemeClr val="tx1"/>
                          </a:solidFill>
                          <a:latin typeface="+mn-lt"/>
                        </a:rPr>
                        <a:t>Level 2</a:t>
                      </a:r>
                    </a:p>
                    <a:p>
                      <a:r>
                        <a:rPr lang="en-GB" sz="900" b="1" u="none">
                          <a:solidFill>
                            <a:srgbClr val="2465F5"/>
                          </a:solidFill>
                          <a:latin typeface="+mn-lt"/>
                        </a:rPr>
                        <a:t>Building capacity</a:t>
                      </a: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600"/>
                        </a:spcAft>
                      </a:pPr>
                      <a:r>
                        <a:rPr lang="en-GB" sz="900" b="1">
                          <a:solidFill>
                            <a:schemeClr val="tx1"/>
                          </a:solidFill>
                          <a:latin typeface="+mn-lt"/>
                        </a:rPr>
                        <a:t>Level 3</a:t>
                      </a:r>
                    </a:p>
                    <a:p>
                      <a:r>
                        <a:rPr lang="en-GB" sz="900" b="1" u="none">
                          <a:solidFill>
                            <a:srgbClr val="0A4BDC"/>
                          </a:solidFill>
                          <a:latin typeface="+mn-lt"/>
                        </a:rPr>
                        <a:t>Integrating into operational decision making</a:t>
                      </a: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a:spcAft>
                          <a:spcPts val="600"/>
                        </a:spcAft>
                      </a:pPr>
                      <a:r>
                        <a:rPr lang="en-GB" sz="900" b="1">
                          <a:solidFill>
                            <a:schemeClr val="tx1"/>
                          </a:solidFill>
                          <a:latin typeface="+mn-lt"/>
                        </a:rPr>
                        <a:t>Level 4</a:t>
                      </a:r>
                    </a:p>
                    <a:p>
                      <a:r>
                        <a:rPr lang="en-GB" sz="900" b="1" u="none">
                          <a:solidFill>
                            <a:srgbClr val="083AAB"/>
                          </a:solidFill>
                          <a:latin typeface="+mn-lt"/>
                        </a:rPr>
                        <a:t>Strategic assessment</a:t>
                      </a: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p>
                      <a:r>
                        <a:rPr lang="en-GB" sz="900" b="1" kern="1200">
                          <a:solidFill>
                            <a:schemeClr val="tx1"/>
                          </a:solidFill>
                          <a:latin typeface="+mn-lt"/>
                          <a:ea typeface="+mn-ea"/>
                          <a:cs typeface="+mn-cs"/>
                        </a:rPr>
                        <a:t>Level 5 [BETA]</a:t>
                      </a:r>
                    </a:p>
                    <a:p>
                      <a:r>
                        <a:rPr lang="en-GB" sz="900" b="1" u="none" kern="1200">
                          <a:solidFill>
                            <a:srgbClr val="9747FF"/>
                          </a:solidFill>
                          <a:latin typeface="+mn-lt"/>
                          <a:ea typeface="+mn-ea"/>
                          <a:cs typeface="+mn-cs"/>
                        </a:rPr>
                        <a:t>Transition planning and implementation</a:t>
                      </a:r>
                    </a:p>
                  </a:txBody>
                  <a:tcPr marL="162560" marR="162560" marT="81280" marB="8128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12072">
                <a:tc>
                  <a:txBody>
                    <a:bodyPr/>
                    <a:lstStyle/>
                    <a:p>
                      <a:endParaRPr lang="en-GB" sz="600">
                        <a:latin typeface="+mn-lt"/>
                      </a:endParaRP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p>
                      <a:endParaRPr lang="en-GB" sz="600">
                        <a:latin typeface="+mn-lt"/>
                      </a:endParaRP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p>
                      <a:endParaRPr lang="en-GB" sz="600">
                        <a:latin typeface="+mn-lt"/>
                      </a:endParaRP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600" b="1">
                        <a:solidFill>
                          <a:schemeClr val="bg1"/>
                        </a:solidFill>
                        <a:latin typeface="+mn-lt"/>
                      </a:endParaRPr>
                    </a:p>
                  </a:txBody>
                  <a:tcPr marL="162560" marR="162560" marT="81280" marB="8128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lang="en-GB" sz="600" b="1" kern="1200">
                        <a:solidFill>
                          <a:schemeClr val="bg1"/>
                        </a:solidFill>
                        <a:latin typeface="+mn-lt"/>
                        <a:ea typeface="+mn-ea"/>
                        <a:cs typeface="+mn-cs"/>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rowSpan="7">
                  <a:txBody>
                    <a:bodyPr/>
                    <a:lstStyle/>
                    <a:p>
                      <a:r>
                        <a:rPr lang="en-GB" sz="600" b="1" kern="1200" err="1">
                          <a:solidFill>
                            <a:schemeClr val="bg1"/>
                          </a:solidFill>
                          <a:latin typeface="+mn-lt"/>
                          <a:ea typeface="+mn-ea"/>
                          <a:cs typeface="+mn-cs"/>
                        </a:rPr>
                        <a:t>MQ19</a:t>
                      </a:r>
                      <a:r>
                        <a:rPr lang="en-GB" sz="600" b="1" kern="1200">
                          <a:solidFill>
                            <a:schemeClr val="bg1"/>
                          </a:solidFill>
                          <a:latin typeface="+mn-lt"/>
                          <a:ea typeface="+mn-ea"/>
                          <a:cs typeface="+mn-cs"/>
                        </a:rPr>
                        <a:t>. Company quantifies the key elements of its emissions reduction strategy and the proportional impact of each action in achieving its targets</a:t>
                      </a:r>
                    </a:p>
                    <a:p>
                      <a:endParaRPr lang="en-GB" sz="600" b="1" kern="1200">
                        <a:solidFill>
                          <a:schemeClr val="bg1"/>
                        </a:solidFill>
                        <a:latin typeface="+mn-lt"/>
                        <a:ea typeface="+mn-ea"/>
                        <a:cs typeface="+mn-cs"/>
                      </a:endParaRPr>
                    </a:p>
                    <a:p>
                      <a:r>
                        <a:rPr lang="en-GB" sz="600" b="1" kern="1200" err="1">
                          <a:solidFill>
                            <a:schemeClr val="bg1"/>
                          </a:solidFill>
                          <a:latin typeface="+mn-lt"/>
                          <a:ea typeface="+mn-ea"/>
                          <a:cs typeface="+mn-cs"/>
                        </a:rPr>
                        <a:t>MQ20</a:t>
                      </a:r>
                      <a:r>
                        <a:rPr lang="en-GB" sz="600" b="1" kern="1200">
                          <a:solidFill>
                            <a:schemeClr val="bg1"/>
                          </a:solidFill>
                          <a:latin typeface="+mn-lt"/>
                          <a:ea typeface="+mn-ea"/>
                          <a:cs typeface="+mn-cs"/>
                        </a:rPr>
                        <a:t>. Company’s transition plan clarifies the role that will be played by offsets and/or negative emissions technologies</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600" b="1" kern="1200">
                        <a:solidFill>
                          <a:schemeClr val="bg1"/>
                        </a:solidFill>
                        <a:latin typeface="+mn-lt"/>
                        <a:ea typeface="+mn-ea"/>
                        <a:cs typeface="+mn-cs"/>
                      </a:endParaRPr>
                    </a:p>
                    <a:p>
                      <a:pPr marL="0" marR="0" indent="0" algn="l" rtl="0" eaLnBrk="1" fontAlgn="auto" latinLnBrk="0" hangingPunct="1">
                        <a:lnSpc>
                          <a:spcPct val="100000"/>
                        </a:lnSpc>
                        <a:spcBef>
                          <a:spcPts val="0"/>
                        </a:spcBef>
                        <a:spcAft>
                          <a:spcPts val="0"/>
                        </a:spcAft>
                        <a:buClrTx/>
                        <a:buSzTx/>
                        <a:buFontTx/>
                        <a:buNone/>
                      </a:pPr>
                      <a:r>
                        <a:rPr lang="en-GB" sz="600" b="1" kern="1200" err="1">
                          <a:solidFill>
                            <a:schemeClr val="bg1"/>
                          </a:solidFill>
                          <a:latin typeface="+mn-lt"/>
                          <a:ea typeface="+mn-ea"/>
                          <a:cs typeface="+mn-cs"/>
                        </a:rPr>
                        <a:t>MQ21</a:t>
                      </a:r>
                      <a:r>
                        <a:rPr lang="en-GB" sz="600" b="1" kern="1200">
                          <a:solidFill>
                            <a:schemeClr val="bg1"/>
                          </a:solidFill>
                          <a:latin typeface="+mn-lt"/>
                          <a:ea typeface="+mn-ea"/>
                          <a:cs typeface="+mn-cs"/>
                        </a:rPr>
                        <a:t>. Company commits to phasing out capital expenditure in carbon intensive assets or products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600" b="1" kern="1200">
                        <a:solidFill>
                          <a:schemeClr val="bg1"/>
                        </a:solidFill>
                        <a:latin typeface="+mn-lt"/>
                        <a:ea typeface="+mn-ea"/>
                        <a:cs typeface="+mn-cs"/>
                      </a:endParaRPr>
                    </a:p>
                    <a:p>
                      <a:pPr marL="0" marR="0" lvl="0" indent="0" algn="l" rtl="0" eaLnBrk="1" fontAlgn="auto" latinLnBrk="0" hangingPunct="1">
                        <a:lnSpc>
                          <a:spcPct val="100000"/>
                        </a:lnSpc>
                        <a:spcBef>
                          <a:spcPts val="0"/>
                        </a:spcBef>
                        <a:spcAft>
                          <a:spcPts val="0"/>
                        </a:spcAft>
                        <a:buClrTx/>
                        <a:buSzTx/>
                        <a:buFontTx/>
                        <a:buNone/>
                      </a:pPr>
                      <a:r>
                        <a:rPr lang="en-GB" sz="600" b="1" kern="1200" err="1">
                          <a:solidFill>
                            <a:schemeClr val="bg1"/>
                          </a:solidFill>
                          <a:latin typeface="+mn-lt"/>
                          <a:ea typeface="+mn-ea"/>
                          <a:cs typeface="+mn-cs"/>
                        </a:rPr>
                        <a:t>MQ22</a:t>
                      </a:r>
                      <a:r>
                        <a:rPr lang="en-GB" sz="600" b="1" kern="1200">
                          <a:solidFill>
                            <a:schemeClr val="bg1"/>
                          </a:solidFill>
                          <a:latin typeface="+mn-lt"/>
                          <a:ea typeface="+mn-ea"/>
                          <a:cs typeface="+mn-cs"/>
                        </a:rPr>
                        <a:t>. Company aligns future capital expenditures with its long-term decarbonisation goals and discloses how the alignment is determined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600" b="1" kern="1200" baseline="0">
                        <a:solidFill>
                          <a:schemeClr val="bg1"/>
                        </a:solidFill>
                        <a:latin typeface="+mn-lt"/>
                        <a:ea typeface="+mn-ea"/>
                        <a:cs typeface="+mn-cs"/>
                      </a:endParaRPr>
                    </a:p>
                    <a:p>
                      <a:pPr marL="0" marR="0" lvl="0" indent="0" algn="l" rtl="0" eaLnBrk="1" fontAlgn="auto" latinLnBrk="0" hangingPunct="1">
                        <a:lnSpc>
                          <a:spcPct val="100000"/>
                        </a:lnSpc>
                        <a:spcBef>
                          <a:spcPts val="0"/>
                        </a:spcBef>
                        <a:spcAft>
                          <a:spcPts val="0"/>
                        </a:spcAft>
                        <a:buClrTx/>
                        <a:buSzTx/>
                        <a:buFontTx/>
                        <a:buNone/>
                      </a:pPr>
                      <a:r>
                        <a:rPr lang="en-GB" sz="600" b="1" kern="1200" baseline="0" err="1">
                          <a:solidFill>
                            <a:schemeClr val="bg1"/>
                          </a:solidFill>
                          <a:latin typeface="+mn-lt"/>
                          <a:ea typeface="+mn-ea"/>
                          <a:cs typeface="+mn-cs"/>
                        </a:rPr>
                        <a:t>MQ23</a:t>
                      </a:r>
                      <a:r>
                        <a:rPr lang="en-GB" sz="600" b="1" kern="1200" baseline="0">
                          <a:solidFill>
                            <a:schemeClr val="bg1"/>
                          </a:solidFill>
                          <a:latin typeface="+mn-lt"/>
                          <a:ea typeface="+mn-ea"/>
                          <a:cs typeface="+mn-cs"/>
                        </a:rPr>
                        <a:t>. Company ensures consistency between its climate change policy and the positions taken by trade associations of which it is a member</a:t>
                      </a: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9747FF"/>
                    </a:solidFill>
                  </a:tcPr>
                </a:tc>
                <a:extLst>
                  <a:ext uri="{0D108BD9-81ED-4DB2-BD59-A6C34878D82A}">
                    <a16:rowId xmlns:a16="http://schemas.microsoft.com/office/drawing/2014/main" val="745140489"/>
                  </a:ext>
                </a:extLst>
              </a:tr>
              <a:tr h="312072">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a:latin typeface="+mn-lt"/>
                      </a:endParaRP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a:latin typeface="+mn-lt"/>
                      </a:endParaRP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a:latin typeface="+mn-lt"/>
                      </a:endParaRP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600" b="1">
                        <a:solidFill>
                          <a:schemeClr val="bg1"/>
                        </a:solidFill>
                        <a:latin typeface="+mn-lt"/>
                      </a:endParaRPr>
                    </a:p>
                  </a:txBody>
                  <a:tcPr marL="162560" marR="162560" marT="81280" marB="8128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rowSpan="6">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rtl="0" eaLnBrk="1" fontAlgn="auto" latinLnBrk="0" hangingPunct="1">
                        <a:lnSpc>
                          <a:spcPct val="100000"/>
                        </a:lnSpc>
                        <a:spcBef>
                          <a:spcPts val="0"/>
                        </a:spcBef>
                        <a:spcAft>
                          <a:spcPts val="0"/>
                        </a:spcAft>
                        <a:buClrTx/>
                        <a:buSzTx/>
                        <a:buFontTx/>
                        <a:buNone/>
                      </a:pPr>
                      <a:r>
                        <a:rPr lang="en-GB" sz="600" b="1" err="1">
                          <a:solidFill>
                            <a:schemeClr val="bg1"/>
                          </a:solidFill>
                          <a:latin typeface="+mn-lt"/>
                        </a:rPr>
                        <a:t>MQ13</a:t>
                      </a:r>
                      <a:r>
                        <a:rPr lang="en-GB" sz="600" b="1">
                          <a:solidFill>
                            <a:schemeClr val="bg1"/>
                          </a:solidFill>
                          <a:latin typeface="+mn-lt"/>
                        </a:rPr>
                        <a:t>. Company has set long-term quantitative targets (&gt;5 years) for reducing its GHG emissions</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600" b="1">
                        <a:solidFill>
                          <a:schemeClr val="bg1"/>
                        </a:solidFill>
                        <a:latin typeface="+mn-lt"/>
                      </a:endParaRPr>
                    </a:p>
                    <a:p>
                      <a:pPr marL="0" marR="0" lvl="0" indent="0" algn="l" rtl="0" eaLnBrk="1" fontAlgn="auto" latinLnBrk="0" hangingPunct="1">
                        <a:lnSpc>
                          <a:spcPct val="100000"/>
                        </a:lnSpc>
                        <a:spcBef>
                          <a:spcPts val="0"/>
                        </a:spcBef>
                        <a:spcAft>
                          <a:spcPts val="0"/>
                        </a:spcAft>
                        <a:buClrTx/>
                        <a:buSzTx/>
                        <a:buFontTx/>
                        <a:buNone/>
                      </a:pPr>
                      <a:r>
                        <a:rPr lang="en-GB" sz="600" b="1" kern="1200" err="1">
                          <a:solidFill>
                            <a:schemeClr val="bg1"/>
                          </a:solidFill>
                          <a:latin typeface="+mn-lt"/>
                          <a:ea typeface="+mn-ea"/>
                          <a:cs typeface="+mn-cs"/>
                        </a:rPr>
                        <a:t>MQ14</a:t>
                      </a:r>
                      <a:r>
                        <a:rPr lang="en-GB" sz="600" b="1" kern="1200">
                          <a:solidFill>
                            <a:schemeClr val="bg1"/>
                          </a:solidFill>
                          <a:latin typeface="+mn-lt"/>
                          <a:ea typeface="+mn-ea"/>
                          <a:cs typeface="+mn-cs"/>
                        </a:rPr>
                        <a:t>. Company has incorporated climate change performance into executive remuneration</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600" b="1">
                        <a:solidFill>
                          <a:schemeClr val="bg1"/>
                        </a:solidFill>
                        <a:latin typeface="+mn-lt"/>
                      </a:endParaRPr>
                    </a:p>
                    <a:p>
                      <a:pPr marL="0" marR="0" indent="0" algn="l" rtl="0" eaLnBrk="1" fontAlgn="auto" latinLnBrk="0" hangingPunct="1">
                        <a:lnSpc>
                          <a:spcPct val="100000"/>
                        </a:lnSpc>
                        <a:spcBef>
                          <a:spcPts val="0"/>
                        </a:spcBef>
                        <a:spcAft>
                          <a:spcPts val="0"/>
                        </a:spcAft>
                        <a:buClrTx/>
                        <a:buSzTx/>
                        <a:buFontTx/>
                        <a:buNone/>
                      </a:pPr>
                      <a:r>
                        <a:rPr lang="en-GB" sz="600" b="1" err="1">
                          <a:solidFill>
                            <a:schemeClr val="bg1"/>
                          </a:solidFill>
                          <a:latin typeface="+mn-lt"/>
                        </a:rPr>
                        <a:t>MQ15</a:t>
                      </a:r>
                      <a:r>
                        <a:rPr lang="en-GB" sz="600" b="1">
                          <a:solidFill>
                            <a:schemeClr val="bg1"/>
                          </a:solidFill>
                          <a:latin typeface="+mn-lt"/>
                        </a:rPr>
                        <a:t>. Company has incorporated</a:t>
                      </a:r>
                      <a:r>
                        <a:rPr lang="en-GB" sz="600" b="1" baseline="0">
                          <a:solidFill>
                            <a:schemeClr val="bg1"/>
                          </a:solidFill>
                          <a:latin typeface="+mn-lt"/>
                        </a:rPr>
                        <a:t> climate change risks and opportunities in its strategy</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600" b="1">
                        <a:solidFill>
                          <a:schemeClr val="bg1"/>
                        </a:solidFill>
                        <a:latin typeface="+mn-lt"/>
                      </a:endParaRPr>
                    </a:p>
                    <a:p>
                      <a:pPr marL="0" marR="0" indent="0" algn="l" rtl="0" eaLnBrk="1" fontAlgn="auto" latinLnBrk="0" hangingPunct="1">
                        <a:lnSpc>
                          <a:spcPct val="100000"/>
                        </a:lnSpc>
                        <a:spcBef>
                          <a:spcPts val="0"/>
                        </a:spcBef>
                        <a:spcAft>
                          <a:spcPts val="0"/>
                        </a:spcAft>
                        <a:buClrTx/>
                        <a:buSzTx/>
                        <a:buFontTx/>
                        <a:buNone/>
                      </a:pPr>
                      <a:r>
                        <a:rPr lang="en-GB" sz="600" b="1" err="1">
                          <a:solidFill>
                            <a:schemeClr val="bg1"/>
                          </a:solidFill>
                          <a:latin typeface="+mn-lt"/>
                        </a:rPr>
                        <a:t>MQ16</a:t>
                      </a:r>
                      <a:r>
                        <a:rPr lang="en-GB" sz="600" b="1">
                          <a:solidFill>
                            <a:schemeClr val="bg1"/>
                          </a:solidFill>
                          <a:latin typeface="+mn-lt"/>
                        </a:rPr>
                        <a:t>. Company undertakes climate scenario planning</a:t>
                      </a:r>
                    </a:p>
                    <a:p>
                      <a:endParaRPr lang="en-GB" sz="600" b="1">
                        <a:solidFill>
                          <a:schemeClr val="bg1"/>
                        </a:solidFill>
                        <a:latin typeface="+mn-lt"/>
                      </a:endParaRPr>
                    </a:p>
                    <a:p>
                      <a:r>
                        <a:rPr lang="en-GB" sz="600" b="1" err="1">
                          <a:solidFill>
                            <a:schemeClr val="bg1"/>
                          </a:solidFill>
                          <a:latin typeface="+mn-lt"/>
                        </a:rPr>
                        <a:t>MQ17</a:t>
                      </a:r>
                      <a:r>
                        <a:rPr lang="en-GB" sz="600" b="1">
                          <a:solidFill>
                            <a:schemeClr val="bg1"/>
                          </a:solidFill>
                          <a:latin typeface="+mn-lt"/>
                        </a:rPr>
                        <a:t>. Company</a:t>
                      </a:r>
                      <a:r>
                        <a:rPr lang="en-GB" sz="600" b="1" baseline="0">
                          <a:solidFill>
                            <a:schemeClr val="bg1"/>
                          </a:solidFill>
                          <a:latin typeface="+mn-lt"/>
                        </a:rPr>
                        <a:t> discloses an internal carbon price</a:t>
                      </a:r>
                    </a:p>
                    <a:p>
                      <a:endParaRPr lang="en-GB" sz="600" b="1">
                        <a:solidFill>
                          <a:schemeClr val="bg1"/>
                        </a:solidFill>
                        <a:latin typeface="+mn-lt"/>
                      </a:endParaRPr>
                    </a:p>
                    <a:p>
                      <a:r>
                        <a:rPr lang="en-GB" sz="600" b="1" err="1">
                          <a:solidFill>
                            <a:schemeClr val="bg1"/>
                          </a:solidFill>
                          <a:latin typeface="+mn-lt"/>
                        </a:rPr>
                        <a:t>MQ18</a:t>
                      </a:r>
                      <a:r>
                        <a:rPr lang="en-GB" sz="600" b="1">
                          <a:solidFill>
                            <a:schemeClr val="bg1"/>
                          </a:solidFill>
                          <a:latin typeface="+mn-lt"/>
                        </a:rPr>
                        <a:t>. Company </a:t>
                      </a:r>
                      <a:r>
                        <a:rPr lang="en-GB" sz="600" b="1" kern="1200" baseline="0">
                          <a:solidFill>
                            <a:schemeClr val="bg1"/>
                          </a:solidFill>
                          <a:latin typeface="+mn-lt"/>
                          <a:ea typeface="+mn-ea"/>
                          <a:cs typeface="+mn-cs"/>
                        </a:rPr>
                        <a:t>discloses the actions necessary to meet its emissions-reduction targets</a:t>
                      </a: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083AAB"/>
                    </a:solidFill>
                  </a:tcPr>
                </a:tc>
                <a:tc vMerge="1">
                  <a:txBody>
                    <a:bodyPr/>
                    <a:lstStyle/>
                    <a:p>
                      <a:r>
                        <a:rPr lang="en-GB" sz="600" b="1" kern="1200">
                          <a:solidFill>
                            <a:schemeClr val="bg1"/>
                          </a:solidFill>
                          <a:latin typeface="+mn-lt"/>
                          <a:ea typeface="+mn-ea"/>
                          <a:cs typeface="+mn-cs"/>
                        </a:rPr>
                        <a:t>Company’s transition plan clarifies the role that will be played by offsets and/or negative emissions technologies</a:t>
                      </a: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575C3"/>
                    </a:solidFill>
                  </a:tcPr>
                </a:tc>
                <a:extLst>
                  <a:ext uri="{0D108BD9-81ED-4DB2-BD59-A6C34878D82A}">
                    <a16:rowId xmlns:a16="http://schemas.microsoft.com/office/drawing/2014/main" val="10001"/>
                  </a:ext>
                </a:extLst>
              </a:tr>
              <a:tr h="32554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a:latin typeface="+mn-lt"/>
                      </a:endParaRP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a:latin typeface="+mn-lt"/>
                      </a:endParaRP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a:latin typeface="+mn-lt"/>
                      </a:endParaRPr>
                    </a:p>
                  </a:txBody>
                  <a:tcPr marL="162560" marR="162560" marT="81280" marB="8128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rowSpan="5">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rtl="0" eaLnBrk="1" fontAlgn="auto" latinLnBrk="0" hangingPunct="1">
                        <a:lnSpc>
                          <a:spcPct val="100000"/>
                        </a:lnSpc>
                        <a:spcBef>
                          <a:spcPts val="0"/>
                        </a:spcBef>
                        <a:spcAft>
                          <a:spcPts val="0"/>
                        </a:spcAft>
                        <a:buClrTx/>
                        <a:buSzTx/>
                        <a:buFontTx/>
                        <a:buNone/>
                      </a:pPr>
                      <a:r>
                        <a:rPr lang="en-GB" sz="600" b="1" err="1">
                          <a:solidFill>
                            <a:schemeClr val="bg1"/>
                          </a:solidFill>
                          <a:latin typeface="+mn-lt"/>
                        </a:rPr>
                        <a:t>MQ6</a:t>
                      </a:r>
                      <a:r>
                        <a:rPr lang="en-GB" sz="600" b="1">
                          <a:solidFill>
                            <a:schemeClr val="bg1"/>
                          </a:solidFill>
                          <a:latin typeface="+mn-lt"/>
                        </a:rPr>
                        <a:t>. Company has nominated</a:t>
                      </a:r>
                      <a:r>
                        <a:rPr lang="en-GB" sz="600" b="1" baseline="0">
                          <a:solidFill>
                            <a:schemeClr val="bg1"/>
                          </a:solidFill>
                          <a:latin typeface="+mn-lt"/>
                        </a:rPr>
                        <a:t> a board member/committee with explicit responsibility for oversight of the climate change policy</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600" b="1">
                        <a:solidFill>
                          <a:schemeClr val="bg1"/>
                        </a:solidFill>
                        <a:latin typeface="+mn-lt"/>
                      </a:endParaRPr>
                    </a:p>
                    <a:p>
                      <a:pPr marL="0" marR="0" indent="0" algn="l" rtl="0" eaLnBrk="1" fontAlgn="auto" latinLnBrk="0" hangingPunct="1">
                        <a:lnSpc>
                          <a:spcPct val="100000"/>
                        </a:lnSpc>
                        <a:spcBef>
                          <a:spcPts val="0"/>
                        </a:spcBef>
                        <a:spcAft>
                          <a:spcPts val="0"/>
                        </a:spcAft>
                        <a:buClrTx/>
                        <a:buSzTx/>
                        <a:buFontTx/>
                        <a:buNone/>
                      </a:pPr>
                      <a:r>
                        <a:rPr lang="en-GB" sz="600" b="1" err="1">
                          <a:solidFill>
                            <a:schemeClr val="bg1"/>
                          </a:solidFill>
                          <a:latin typeface="+mn-lt"/>
                        </a:rPr>
                        <a:t>MQ7</a:t>
                      </a:r>
                      <a:r>
                        <a:rPr lang="en-GB" sz="600" b="1">
                          <a:solidFill>
                            <a:schemeClr val="bg1"/>
                          </a:solidFill>
                          <a:latin typeface="+mn-lt"/>
                        </a:rPr>
                        <a:t>. Company has set quantitative targets for reducing its G</a:t>
                      </a:r>
                      <a:r>
                        <a:rPr lang="en-GB" sz="600" b="1" baseline="0">
                          <a:solidFill>
                            <a:schemeClr val="bg1"/>
                          </a:solidFill>
                          <a:latin typeface="+mn-lt"/>
                        </a:rPr>
                        <a:t>HG emissions</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600" b="1">
                        <a:solidFill>
                          <a:schemeClr val="bg1"/>
                        </a:solidFill>
                        <a:latin typeface="+mn-lt"/>
                      </a:endParaRPr>
                    </a:p>
                    <a:p>
                      <a:pPr marL="0" marR="0" indent="0" algn="l" rtl="0" eaLnBrk="1" fontAlgn="auto" latinLnBrk="0" hangingPunct="1">
                        <a:lnSpc>
                          <a:spcPct val="100000"/>
                        </a:lnSpc>
                        <a:spcBef>
                          <a:spcPts val="0"/>
                        </a:spcBef>
                        <a:spcAft>
                          <a:spcPts val="0"/>
                        </a:spcAft>
                        <a:buClrTx/>
                        <a:buSzTx/>
                        <a:buFontTx/>
                        <a:buNone/>
                      </a:pPr>
                      <a:r>
                        <a:rPr lang="en-GB" sz="600" b="1" err="1">
                          <a:solidFill>
                            <a:schemeClr val="bg1"/>
                          </a:solidFill>
                          <a:latin typeface="+mn-lt"/>
                        </a:rPr>
                        <a:t>MQ8</a:t>
                      </a:r>
                      <a:r>
                        <a:rPr lang="en-GB" sz="600" b="1">
                          <a:solidFill>
                            <a:schemeClr val="bg1"/>
                          </a:solidFill>
                          <a:latin typeface="+mn-lt"/>
                        </a:rPr>
                        <a:t>. Company</a:t>
                      </a:r>
                      <a:r>
                        <a:rPr lang="en-GB" sz="600" b="1" baseline="0">
                          <a:solidFill>
                            <a:schemeClr val="bg1"/>
                          </a:solidFill>
                          <a:latin typeface="+mn-lt"/>
                        </a:rPr>
                        <a:t> reports on its Scope 3 GHG emissions</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600" b="1">
                        <a:solidFill>
                          <a:schemeClr val="bg1"/>
                        </a:solidFill>
                        <a:latin typeface="+mn-lt"/>
                      </a:endParaRPr>
                    </a:p>
                    <a:p>
                      <a:pPr marL="0" marR="0" indent="0" algn="l" rtl="0" eaLnBrk="1" fontAlgn="auto" latinLnBrk="0" hangingPunct="1">
                        <a:lnSpc>
                          <a:spcPct val="100000"/>
                        </a:lnSpc>
                        <a:spcBef>
                          <a:spcPts val="0"/>
                        </a:spcBef>
                        <a:spcAft>
                          <a:spcPts val="0"/>
                        </a:spcAft>
                        <a:buClrTx/>
                        <a:buSzTx/>
                        <a:buFontTx/>
                        <a:buNone/>
                      </a:pPr>
                      <a:r>
                        <a:rPr lang="en-GB" sz="600" b="1" err="1">
                          <a:solidFill>
                            <a:schemeClr val="bg1"/>
                          </a:solidFill>
                          <a:latin typeface="+mn-lt"/>
                        </a:rPr>
                        <a:t>MQ9</a:t>
                      </a:r>
                      <a:r>
                        <a:rPr lang="en-GB" sz="600" b="1">
                          <a:solidFill>
                            <a:schemeClr val="bg1"/>
                          </a:solidFill>
                          <a:latin typeface="+mn-lt"/>
                        </a:rPr>
                        <a:t>. Company has had its operational</a:t>
                      </a:r>
                      <a:r>
                        <a:rPr lang="en-GB" sz="600" b="1" baseline="0">
                          <a:solidFill>
                            <a:schemeClr val="bg1"/>
                          </a:solidFill>
                          <a:latin typeface="+mn-lt"/>
                        </a:rPr>
                        <a:t> GHG emissions data verified</a:t>
                      </a:r>
                    </a:p>
                    <a:p>
                      <a:pPr marL="0" marR="0" indent="0" algn="l" rtl="0" eaLnBrk="1" fontAlgn="auto" latinLnBrk="0" hangingPunct="1">
                        <a:lnSpc>
                          <a:spcPct val="100000"/>
                        </a:lnSpc>
                        <a:spcBef>
                          <a:spcPts val="0"/>
                        </a:spcBef>
                        <a:spcAft>
                          <a:spcPts val="0"/>
                        </a:spcAft>
                        <a:buClrTx/>
                        <a:buSzTx/>
                        <a:buFontTx/>
                        <a:buNone/>
                      </a:pPr>
                      <a:endParaRPr lang="en-GB" sz="600" b="1">
                        <a:solidFill>
                          <a:schemeClr val="bg1"/>
                        </a:solidFill>
                        <a:latin typeface="+mn-lt"/>
                      </a:endParaRPr>
                    </a:p>
                    <a:p>
                      <a:pPr marL="0" marR="0" lvl="0" indent="0" algn="l">
                        <a:lnSpc>
                          <a:spcPct val="100000"/>
                        </a:lnSpc>
                        <a:spcBef>
                          <a:spcPts val="0"/>
                        </a:spcBef>
                        <a:spcAft>
                          <a:spcPts val="0"/>
                        </a:spcAft>
                        <a:buClrTx/>
                        <a:buSzTx/>
                        <a:buFontTx/>
                        <a:buNone/>
                      </a:pPr>
                      <a:r>
                        <a:rPr lang="en-GB" sz="600" b="1" err="1">
                          <a:solidFill>
                            <a:schemeClr val="bg1"/>
                          </a:solidFill>
                          <a:latin typeface="+mn-lt"/>
                        </a:rPr>
                        <a:t>MQ10</a:t>
                      </a:r>
                      <a:r>
                        <a:rPr lang="en-GB" sz="600" b="1">
                          <a:solidFill>
                            <a:schemeClr val="bg1"/>
                          </a:solidFill>
                          <a:latin typeface="+mn-lt"/>
                        </a:rPr>
                        <a:t>. Company supports domestic &amp; international</a:t>
                      </a:r>
                      <a:r>
                        <a:rPr lang="en-GB" sz="600" b="1" baseline="0">
                          <a:solidFill>
                            <a:schemeClr val="bg1"/>
                          </a:solidFill>
                          <a:latin typeface="+mn-lt"/>
                        </a:rPr>
                        <a:t> efforts to mitigate climate change</a:t>
                      </a:r>
                      <a:endParaRPr lang="en-GB" sz="600"/>
                    </a:p>
                    <a:p>
                      <a:pPr marL="0" marR="0" indent="0" algn="l" defTabSz="457200" rtl="0" eaLnBrk="1" fontAlgn="auto" latinLnBrk="0" hangingPunct="1">
                        <a:lnSpc>
                          <a:spcPct val="100000"/>
                        </a:lnSpc>
                        <a:spcBef>
                          <a:spcPts val="0"/>
                        </a:spcBef>
                        <a:spcAft>
                          <a:spcPts val="0"/>
                        </a:spcAft>
                        <a:buClrTx/>
                        <a:buSzTx/>
                        <a:buFontTx/>
                        <a:buNone/>
                        <a:tabLst/>
                        <a:defRPr/>
                      </a:pPr>
                      <a:endParaRPr lang="en-GB" sz="600" b="1">
                        <a:solidFill>
                          <a:schemeClr val="bg1"/>
                        </a:solidFill>
                        <a:latin typeface="+mn-lt"/>
                      </a:endParaRPr>
                    </a:p>
                    <a:p>
                      <a:pPr marL="0" marR="0" indent="0" algn="l" rtl="0" eaLnBrk="1" fontAlgn="auto" latinLnBrk="0" hangingPunct="1">
                        <a:lnSpc>
                          <a:spcPct val="100000"/>
                        </a:lnSpc>
                        <a:spcBef>
                          <a:spcPts val="0"/>
                        </a:spcBef>
                        <a:spcAft>
                          <a:spcPts val="0"/>
                        </a:spcAft>
                        <a:buClrTx/>
                        <a:buSzTx/>
                        <a:buFontTx/>
                        <a:buNone/>
                      </a:pPr>
                      <a:r>
                        <a:rPr lang="en-GB" sz="600" b="1" err="1">
                          <a:solidFill>
                            <a:schemeClr val="bg1"/>
                          </a:solidFill>
                          <a:latin typeface="+mn-lt"/>
                        </a:rPr>
                        <a:t>MQ11</a:t>
                      </a:r>
                      <a:r>
                        <a:rPr lang="en-GB" sz="600" b="1">
                          <a:solidFill>
                            <a:schemeClr val="bg1"/>
                          </a:solidFill>
                          <a:latin typeface="+mn-lt"/>
                        </a:rPr>
                        <a:t>. Company has a process</a:t>
                      </a:r>
                      <a:r>
                        <a:rPr lang="en-GB" sz="600" b="1" baseline="0">
                          <a:solidFill>
                            <a:schemeClr val="bg1"/>
                          </a:solidFill>
                          <a:latin typeface="+mn-lt"/>
                        </a:rPr>
                        <a:t> to manage climate-related risks</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600" b="1">
                        <a:solidFill>
                          <a:schemeClr val="bg1"/>
                        </a:solidFill>
                        <a:latin typeface="+mn-lt"/>
                      </a:endParaRPr>
                    </a:p>
                    <a:p>
                      <a:pPr marL="0" marR="0" indent="0" algn="l" rtl="0" eaLnBrk="1" fontAlgn="auto" latinLnBrk="0" hangingPunct="1">
                        <a:lnSpc>
                          <a:spcPct val="100000"/>
                        </a:lnSpc>
                        <a:spcBef>
                          <a:spcPts val="0"/>
                        </a:spcBef>
                        <a:spcAft>
                          <a:spcPts val="0"/>
                        </a:spcAft>
                        <a:buClrTx/>
                        <a:buSzTx/>
                        <a:buFontTx/>
                        <a:buNone/>
                      </a:pPr>
                      <a:r>
                        <a:rPr lang="en-GB" sz="600" b="1" kern="1200" baseline="0" err="1">
                          <a:solidFill>
                            <a:schemeClr val="bg1"/>
                          </a:solidFill>
                          <a:latin typeface="+mn-lt"/>
                          <a:ea typeface="+mn-ea"/>
                          <a:cs typeface="+mn-cs"/>
                        </a:rPr>
                        <a:t>MQ12</a:t>
                      </a:r>
                      <a:r>
                        <a:rPr lang="en-GB" sz="600" b="1" kern="1200" baseline="0">
                          <a:solidFill>
                            <a:schemeClr val="bg1"/>
                          </a:solidFill>
                          <a:latin typeface="+mn-lt"/>
                          <a:ea typeface="+mn-ea"/>
                          <a:cs typeface="+mn-cs"/>
                        </a:rPr>
                        <a:t>. Company discloses materially important Scope 3 emissions</a:t>
                      </a: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0A4BDC"/>
                    </a:solid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600" b="1" kern="1200">
                          <a:solidFill>
                            <a:schemeClr val="bg1"/>
                          </a:solidFill>
                          <a:latin typeface="+mn-lt"/>
                          <a:ea typeface="+mn-ea"/>
                          <a:cs typeface="+mn-cs"/>
                        </a:rPr>
                        <a:t>Company has incorporated climate change performance into executive remuneration</a:t>
                      </a:r>
                      <a:endParaRPr lang="en-GB" sz="600" b="1" i="1" kern="1200">
                        <a:solidFill>
                          <a:schemeClr val="bg1"/>
                        </a:solidFill>
                        <a:latin typeface="+mn-lt"/>
                        <a:ea typeface="+mn-ea"/>
                        <a:cs typeface="+mn-cs"/>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4273B9"/>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600" b="1" kern="1200">
                          <a:solidFill>
                            <a:schemeClr val="bg1"/>
                          </a:solidFill>
                          <a:latin typeface="+mn-lt"/>
                          <a:ea typeface="+mn-ea"/>
                          <a:cs typeface="+mn-cs"/>
                        </a:rPr>
                        <a:t>Company commits to phasing out investments in carbon intensive assets or products</a:t>
                      </a: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575C3"/>
                    </a:solidFill>
                  </a:tcPr>
                </a:tc>
                <a:extLst>
                  <a:ext uri="{0D108BD9-81ED-4DB2-BD59-A6C34878D82A}">
                    <a16:rowId xmlns:a16="http://schemas.microsoft.com/office/drawing/2014/main" val="10002"/>
                  </a:ext>
                </a:extLst>
              </a:tr>
              <a:tr h="25188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a:latin typeface="+mn-lt"/>
                      </a:endParaRP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a:latin typeface="+mn-lt"/>
                      </a:endParaRP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a:latin typeface="+mn-lt"/>
                      </a:endParaRPr>
                    </a:p>
                  </a:txBody>
                  <a:tcPr marL="162560" marR="162560" marT="81280" marB="8128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800" b="1">
                          <a:solidFill>
                            <a:schemeClr val="bg1"/>
                          </a:solidFill>
                          <a:latin typeface="+mn-lt"/>
                        </a:rPr>
                        <a:t>Company has set quantitative targets for reducing its G</a:t>
                      </a:r>
                      <a:r>
                        <a:rPr lang="en-GB" sz="800" b="1" baseline="0">
                          <a:solidFill>
                            <a:schemeClr val="bg1"/>
                          </a:solidFill>
                          <a:latin typeface="+mn-lt"/>
                        </a:rPr>
                        <a:t>HG emissions</a:t>
                      </a:r>
                      <a:endParaRPr lang="en-GB" sz="800" b="1">
                        <a:solidFill>
                          <a:schemeClr val="bg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096CC"/>
                    </a:solid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600" b="1">
                          <a:solidFill>
                            <a:schemeClr val="bg1"/>
                          </a:solidFill>
                          <a:latin typeface="+mn-lt"/>
                        </a:rPr>
                        <a:t>Company has incorporated</a:t>
                      </a:r>
                      <a:r>
                        <a:rPr lang="en-GB" sz="600" b="1" baseline="0">
                          <a:solidFill>
                            <a:schemeClr val="bg1"/>
                          </a:solidFill>
                          <a:latin typeface="+mn-lt"/>
                        </a:rPr>
                        <a:t> climate change risks and opportunities in its strategy</a:t>
                      </a:r>
                      <a:endParaRPr lang="en-GB" sz="600" b="1">
                        <a:solidFill>
                          <a:schemeClr val="bg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4273B9"/>
                    </a:solidFill>
                  </a:tcPr>
                </a:tc>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600" b="1" kern="1200">
                          <a:solidFill>
                            <a:schemeClr val="bg1"/>
                          </a:solidFill>
                          <a:latin typeface="+mn-lt"/>
                          <a:ea typeface="+mn-ea"/>
                          <a:cs typeface="+mn-cs"/>
                        </a:rPr>
                        <a:t>Company aligns future capital expenditures with its long-term decarbonisation goals and disclose how the alignment is determined</a:t>
                      </a: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575C3"/>
                    </a:solidFill>
                  </a:tcPr>
                </a:tc>
                <a:extLst>
                  <a:ext uri="{0D108BD9-81ED-4DB2-BD59-A6C34878D82A}">
                    <a16:rowId xmlns:a16="http://schemas.microsoft.com/office/drawing/2014/main" val="10003"/>
                  </a:ext>
                </a:extLst>
              </a:tr>
              <a:tr h="25188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b="1">
                        <a:latin typeface="+mn-lt"/>
                      </a:endParaRPr>
                    </a:p>
                  </a:txBody>
                  <a:tcPr marL="162560" marR="162560" marT="81280" marB="81280">
                    <a:lnL>
                      <a:noFill/>
                    </a:lnL>
                    <a:lnR>
                      <a:noFill/>
                    </a:lnR>
                    <a:lnT>
                      <a:noFill/>
                    </a:lnT>
                    <a:lnB>
                      <a:noFill/>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b="1">
                        <a:latin typeface="+mn-lt"/>
                      </a:endParaRPr>
                    </a:p>
                  </a:txBody>
                  <a:tcPr marL="162560" marR="162560" marT="81280" marB="8128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rowSpan="3">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GB" sz="600" b="1" err="1">
                          <a:solidFill>
                            <a:schemeClr val="bg1"/>
                          </a:solidFill>
                          <a:latin typeface="+mn-lt"/>
                        </a:rPr>
                        <a:t>MQ4</a:t>
                      </a:r>
                      <a:r>
                        <a:rPr lang="en-GB" sz="600" b="1">
                          <a:solidFill>
                            <a:schemeClr val="bg1"/>
                          </a:solidFill>
                          <a:latin typeface="+mn-lt"/>
                        </a:rPr>
                        <a:t>. Company has set GHG emission reduction targets</a:t>
                      </a:r>
                    </a:p>
                    <a:p>
                      <a:endParaRPr lang="en-GB" sz="600" b="1">
                        <a:solidFill>
                          <a:schemeClr val="bg1"/>
                        </a:solidFill>
                        <a:latin typeface="+mn-lt"/>
                      </a:endParaRPr>
                    </a:p>
                    <a:p>
                      <a:r>
                        <a:rPr lang="en-GB" sz="600" b="1" err="1">
                          <a:solidFill>
                            <a:schemeClr val="bg1"/>
                          </a:solidFill>
                          <a:latin typeface="+mn-lt"/>
                        </a:rPr>
                        <a:t>MQ5</a:t>
                      </a:r>
                      <a:r>
                        <a:rPr lang="en-GB" sz="600" b="1">
                          <a:solidFill>
                            <a:schemeClr val="bg1"/>
                          </a:solidFill>
                          <a:latin typeface="+mn-lt"/>
                        </a:rPr>
                        <a:t>. Company has published info. on</a:t>
                      </a:r>
                      <a:r>
                        <a:rPr lang="en-GB" sz="600" b="1" baseline="0">
                          <a:solidFill>
                            <a:schemeClr val="bg1"/>
                          </a:solidFill>
                          <a:latin typeface="+mn-lt"/>
                        </a:rPr>
                        <a:t> its operational GHG emissions</a:t>
                      </a:r>
                      <a:endParaRPr lang="en-GB" sz="600" b="1">
                        <a:solidFill>
                          <a:schemeClr val="bg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2465F5"/>
                    </a:solid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800" b="1">
                          <a:solidFill>
                            <a:schemeClr val="bg1"/>
                          </a:solidFill>
                          <a:latin typeface="+mn-lt"/>
                        </a:rPr>
                        <a:t>Company</a:t>
                      </a:r>
                      <a:r>
                        <a:rPr lang="en-GB" sz="800" b="1" baseline="0">
                          <a:solidFill>
                            <a:schemeClr val="bg1"/>
                          </a:solidFill>
                          <a:latin typeface="+mn-lt"/>
                        </a:rPr>
                        <a:t> reports on its Scope 3 GHG emissions</a:t>
                      </a:r>
                      <a:endParaRPr lang="en-GB" sz="800" b="1">
                        <a:solidFill>
                          <a:schemeClr val="bg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096CC"/>
                    </a:solid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600" b="1">
                          <a:solidFill>
                            <a:schemeClr val="bg1"/>
                          </a:solidFill>
                          <a:latin typeface="+mn-lt"/>
                        </a:rPr>
                        <a:t>Company undertakes climate scenario planning</a:t>
                      </a: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4273B9"/>
                    </a:solidFill>
                  </a:tcPr>
                </a:tc>
                <a:tc vMerge="1">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600" b="1" kern="1200" baseline="0">
                          <a:solidFill>
                            <a:schemeClr val="bg1"/>
                          </a:solidFill>
                          <a:latin typeface="+mn-lt"/>
                          <a:ea typeface="+mn-ea"/>
                          <a:cs typeface="+mn-cs"/>
                        </a:rPr>
                        <a:t>Company ensure consistency between its climate change policy and the positions taken by trade associations of which it is a member</a:t>
                      </a: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575C3"/>
                    </a:solidFill>
                  </a:tcPr>
                </a:tc>
                <a:extLst>
                  <a:ext uri="{0D108BD9-81ED-4DB2-BD59-A6C34878D82A}">
                    <a16:rowId xmlns:a16="http://schemas.microsoft.com/office/drawing/2014/main" val="10004"/>
                  </a:ext>
                </a:extLst>
              </a:tr>
              <a:tr h="251888">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b="1">
                        <a:latin typeface="+mn-lt"/>
                      </a:endParaRPr>
                    </a:p>
                  </a:txBody>
                  <a:tcPr marL="162560" marR="162560" marT="81280" marB="81280">
                    <a:lnL>
                      <a:noFill/>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rowSpan="2">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rtl="0" eaLnBrk="1" fontAlgn="auto" latinLnBrk="0" hangingPunct="1">
                        <a:lnSpc>
                          <a:spcPct val="100000"/>
                        </a:lnSpc>
                        <a:spcBef>
                          <a:spcPts val="0"/>
                        </a:spcBef>
                        <a:spcAft>
                          <a:spcPts val="0"/>
                        </a:spcAft>
                        <a:buClrTx/>
                        <a:buSzTx/>
                        <a:buFontTx/>
                        <a:buNone/>
                      </a:pPr>
                      <a:r>
                        <a:rPr lang="en-GB" sz="600" b="1">
                          <a:solidFill>
                            <a:schemeClr val="bg1"/>
                          </a:solidFill>
                          <a:latin typeface="+mn-lt"/>
                        </a:rPr>
                        <a:t>MQ2. Company </a:t>
                      </a:r>
                      <a:r>
                        <a:rPr lang="en-GB" sz="600" b="1" baseline="0">
                          <a:solidFill>
                            <a:schemeClr val="bg1"/>
                          </a:solidFill>
                          <a:latin typeface="+mn-lt"/>
                        </a:rPr>
                        <a:t>recognises climate change as a relevant risk/opportunity for the business</a:t>
                      </a:r>
                    </a:p>
                    <a:p>
                      <a:endParaRPr lang="en-GB" sz="600" b="1">
                        <a:solidFill>
                          <a:schemeClr val="bg1"/>
                        </a:solidFill>
                        <a:latin typeface="+mn-lt"/>
                      </a:endParaRPr>
                    </a:p>
                    <a:p>
                      <a:r>
                        <a:rPr lang="en-GB" sz="600" b="1">
                          <a:solidFill>
                            <a:schemeClr val="bg1"/>
                          </a:solidFill>
                          <a:latin typeface="+mn-lt"/>
                        </a:rPr>
                        <a:t>MQ3. Company has a policy (or equivalent) commitment to</a:t>
                      </a:r>
                      <a:r>
                        <a:rPr lang="en-GB" sz="600" b="1" baseline="0">
                          <a:solidFill>
                            <a:schemeClr val="bg1"/>
                          </a:solidFill>
                          <a:latin typeface="+mn-lt"/>
                        </a:rPr>
                        <a:t> action on climate change</a:t>
                      </a:r>
                      <a:endParaRPr lang="en-GB" sz="600" b="1">
                        <a:solidFill>
                          <a:schemeClr val="bg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5587F7"/>
                    </a:solid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GB" sz="600" b="1">
                          <a:solidFill>
                            <a:schemeClr val="tx1"/>
                          </a:solidFill>
                          <a:latin typeface="+mn-lt"/>
                        </a:rPr>
                        <a:t>Company has published info. on</a:t>
                      </a:r>
                      <a:r>
                        <a:rPr lang="en-GB" sz="600" b="1" baseline="0">
                          <a:solidFill>
                            <a:schemeClr val="tx1"/>
                          </a:solidFill>
                          <a:latin typeface="+mn-lt"/>
                        </a:rPr>
                        <a:t> its operational GHG emissions</a:t>
                      </a:r>
                      <a:endParaRPr lang="en-GB" sz="600" b="1">
                        <a:solidFill>
                          <a:schemeClr val="tx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0BBDE"/>
                    </a:solid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800" b="1">
                          <a:solidFill>
                            <a:schemeClr val="bg1"/>
                          </a:solidFill>
                          <a:latin typeface="+mn-lt"/>
                        </a:rPr>
                        <a:t>Company has had its operational</a:t>
                      </a:r>
                      <a:r>
                        <a:rPr lang="en-GB" sz="800" b="1" baseline="0">
                          <a:solidFill>
                            <a:schemeClr val="bg1"/>
                          </a:solidFill>
                          <a:latin typeface="+mn-lt"/>
                        </a:rPr>
                        <a:t> GHG emissions data verified</a:t>
                      </a:r>
                      <a:endParaRPr lang="en-GB" sz="800" b="1">
                        <a:solidFill>
                          <a:schemeClr val="bg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096CC"/>
                    </a:solid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GB" sz="600" b="1">
                          <a:solidFill>
                            <a:schemeClr val="bg1"/>
                          </a:solidFill>
                          <a:latin typeface="+mn-lt"/>
                        </a:rPr>
                        <a:t>Company</a:t>
                      </a:r>
                      <a:r>
                        <a:rPr lang="en-GB" sz="600" b="1" baseline="0">
                          <a:solidFill>
                            <a:schemeClr val="bg1"/>
                          </a:solidFill>
                          <a:latin typeface="+mn-lt"/>
                        </a:rPr>
                        <a:t> discloses an internal carbon price</a:t>
                      </a:r>
                      <a:endParaRPr lang="en-GB" sz="600" b="1">
                        <a:solidFill>
                          <a:schemeClr val="bg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4273B9"/>
                    </a:solidFill>
                  </a:tcPr>
                </a:tc>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GB" sz="900" b="1">
                        <a:solidFill>
                          <a:schemeClr val="bg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575C3"/>
                    </a:solidFill>
                  </a:tcPr>
                </a:tc>
                <a:extLst>
                  <a:ext uri="{0D108BD9-81ED-4DB2-BD59-A6C34878D82A}">
                    <a16:rowId xmlns:a16="http://schemas.microsoft.com/office/drawing/2014/main" val="10005"/>
                  </a:ext>
                </a:extLst>
              </a:tr>
              <a:tr h="1622526">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GB" sz="600" b="1" err="1">
                          <a:solidFill>
                            <a:schemeClr val="bg1"/>
                          </a:solidFill>
                          <a:latin typeface="+mn-lt"/>
                        </a:rPr>
                        <a:t>MQ1</a:t>
                      </a:r>
                      <a:r>
                        <a:rPr lang="en-GB" sz="600" b="1">
                          <a:solidFill>
                            <a:schemeClr val="bg1"/>
                          </a:solidFill>
                          <a:latin typeface="+mn-lt"/>
                        </a:rPr>
                        <a:t>. Company</a:t>
                      </a:r>
                      <a:r>
                        <a:rPr lang="en-GB" sz="600" b="1" baseline="0">
                          <a:solidFill>
                            <a:schemeClr val="bg1"/>
                          </a:solidFill>
                          <a:latin typeface="+mn-lt"/>
                        </a:rPr>
                        <a:t> does not recognise climate change as a significant issue for the business</a:t>
                      </a:r>
                      <a:endParaRPr lang="en-GB" sz="600" b="1">
                        <a:solidFill>
                          <a:schemeClr val="bg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6A9F9"/>
                    </a:solid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GB" sz="600" b="1">
                          <a:solidFill>
                            <a:schemeClr val="tx1"/>
                          </a:solidFill>
                          <a:latin typeface="+mn-lt"/>
                        </a:rPr>
                        <a:t>Company has a policy (or equivalent) commitment to</a:t>
                      </a:r>
                      <a:r>
                        <a:rPr lang="en-GB" sz="600" b="1" baseline="0">
                          <a:solidFill>
                            <a:schemeClr val="tx1"/>
                          </a:solidFill>
                          <a:latin typeface="+mn-lt"/>
                        </a:rPr>
                        <a:t> action on climate change</a:t>
                      </a:r>
                      <a:endParaRPr lang="en-GB" sz="600" b="1">
                        <a:solidFill>
                          <a:schemeClr val="tx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1E6F3"/>
                    </a:solid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endParaRPr lang="en-GB" sz="600" b="1">
                        <a:solidFill>
                          <a:schemeClr val="tx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B0BBDE"/>
                    </a:solid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800" b="1">
                          <a:solidFill>
                            <a:schemeClr val="bg1"/>
                          </a:solidFill>
                          <a:latin typeface="+mn-lt"/>
                        </a:rPr>
                        <a:t>Company supports domestic &amp; international</a:t>
                      </a:r>
                      <a:r>
                        <a:rPr lang="en-GB" sz="800" b="1" baseline="0">
                          <a:solidFill>
                            <a:schemeClr val="bg1"/>
                          </a:solidFill>
                          <a:latin typeface="+mn-lt"/>
                        </a:rPr>
                        <a:t> efforts to mitigate climate change</a:t>
                      </a:r>
                      <a:endParaRPr lang="en-GB" sz="800" b="1">
                        <a:solidFill>
                          <a:schemeClr val="bg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8096CC"/>
                    </a:solidFill>
                  </a:tcPr>
                </a:tc>
                <a:tc vMerge="1">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GB" sz="600" b="1">
                          <a:solidFill>
                            <a:schemeClr val="bg1"/>
                          </a:solidFill>
                          <a:latin typeface="+mn-lt"/>
                        </a:rPr>
                        <a:t>Company </a:t>
                      </a:r>
                      <a:r>
                        <a:rPr lang="en-GB" sz="600" b="1" kern="1200" baseline="0">
                          <a:solidFill>
                            <a:schemeClr val="bg1"/>
                          </a:solidFill>
                          <a:latin typeface="+mn-lt"/>
                          <a:ea typeface="+mn-ea"/>
                          <a:cs typeface="+mn-cs"/>
                        </a:rPr>
                        <a:t>disclose the actions necessary to meet its emissions-reduction targets</a:t>
                      </a: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4273B9"/>
                    </a:solidFill>
                  </a:tcPr>
                </a:tc>
                <a:tc vMerge="1">
                  <a:txBody>
                    <a:bodyPr/>
                    <a:lstStyle/>
                    <a:p>
                      <a:endParaRPr lang="en-GB" sz="900" b="1">
                        <a:solidFill>
                          <a:schemeClr val="bg1"/>
                        </a:solidFill>
                        <a:latin typeface="+mn-lt"/>
                      </a:endParaRP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575C3"/>
                    </a:solidFill>
                  </a:tcPr>
                </a:tc>
                <a:extLst>
                  <a:ext uri="{0D108BD9-81ED-4DB2-BD59-A6C34878D82A}">
                    <a16:rowId xmlns:a16="http://schemas.microsoft.com/office/drawing/2014/main" val="10006"/>
                  </a:ext>
                </a:extLst>
              </a:tr>
            </a:tbl>
          </a:graphicData>
        </a:graphic>
      </p:graphicFrame>
      <p:sp>
        <p:nvSpPr>
          <p:cNvPr id="6" name="TextBox 5">
            <a:extLst>
              <a:ext uri="{FF2B5EF4-FFF2-40B4-BE49-F238E27FC236}">
                <a16:creationId xmlns:a16="http://schemas.microsoft.com/office/drawing/2014/main" id="{B172B1C4-1A53-ED60-DD46-E8E078EEBE3E}"/>
              </a:ext>
            </a:extLst>
          </p:cNvPr>
          <p:cNvSpPr txBox="1"/>
          <p:nvPr/>
        </p:nvSpPr>
        <p:spPr>
          <a:xfrm>
            <a:off x="250112" y="1514171"/>
            <a:ext cx="4239445" cy="1154162"/>
          </a:xfrm>
          <a:prstGeom prst="rect">
            <a:avLst/>
          </a:prstGeom>
          <a:solidFill>
            <a:schemeClr val="bg1">
              <a:lumMod val="95000"/>
            </a:schemeClr>
          </a:solidFill>
          <a:ln w="3175">
            <a:solidFill>
              <a:schemeClr val="tx2"/>
            </a:solidFill>
          </a:ln>
        </p:spPr>
        <p:txBody>
          <a:bodyPr wrap="square" lIns="91440" tIns="45720" rIns="91440" bIns="45720" rtlCol="0" anchor="t">
            <a:spAutoFit/>
          </a:bodyPr>
          <a:lstStyle/>
          <a:p>
            <a:pPr marL="171450" indent="-171450">
              <a:spcAft>
                <a:spcPts val="600"/>
              </a:spcAft>
              <a:buClr>
                <a:schemeClr val="accent1"/>
              </a:buClr>
              <a:buFont typeface="Arial" panose="020B0604020202020204" pitchFamily="34" charset="0"/>
              <a:buChar char="•"/>
            </a:pPr>
            <a:r>
              <a:rPr lang="en-GB" sz="900" b="1">
                <a:latin typeface="BrownTT Light"/>
                <a:cs typeface="BrownTT Light" panose="020B0404020101010102" pitchFamily="34" charset="0"/>
              </a:rPr>
              <a:t>TPI’s MQ framework is based on a set of indicators, each of which tests whether a company has implemented a particular carbon management practice (Yes/No).</a:t>
            </a:r>
          </a:p>
          <a:p>
            <a:pPr marL="171450" indent="-171450">
              <a:spcAft>
                <a:spcPts val="600"/>
              </a:spcAft>
              <a:buClr>
                <a:schemeClr val="accent1"/>
              </a:buClr>
              <a:buFont typeface="Arial" panose="020B0604020202020204" pitchFamily="34" charset="0"/>
              <a:buChar char="•"/>
            </a:pPr>
            <a:r>
              <a:rPr lang="en-GB" sz="900" b="1">
                <a:latin typeface="BrownTT Light"/>
                <a:cs typeface="BrownTT Light" panose="020B0404020101010102" pitchFamily="34" charset="0"/>
              </a:rPr>
              <a:t>These indicators are used to map companies on to different levels.</a:t>
            </a:r>
          </a:p>
          <a:p>
            <a:pPr marL="171450" indent="-171450">
              <a:spcAft>
                <a:spcPts val="600"/>
              </a:spcAft>
              <a:buClr>
                <a:schemeClr val="accent1"/>
              </a:buClr>
              <a:buFont typeface="Arial" panose="020B0604020202020204" pitchFamily="34" charset="0"/>
              <a:buChar char="•"/>
            </a:pPr>
            <a:r>
              <a:rPr lang="en-GB" sz="900" b="1">
                <a:latin typeface="BrownTT Light"/>
                <a:cs typeface="BrownTT Light" panose="020B0404020101010102" pitchFamily="34" charset="0"/>
              </a:rPr>
              <a:t>Our new framework has 23 indicators, up from 19, and adds a sixth level.</a:t>
            </a:r>
          </a:p>
          <a:p>
            <a:pPr marL="171450" indent="-171450">
              <a:spcAft>
                <a:spcPts val="600"/>
              </a:spcAft>
              <a:buClr>
                <a:schemeClr val="accent1"/>
              </a:buClr>
              <a:buFont typeface="Arial" panose="020B0604020202020204" pitchFamily="34" charset="0"/>
              <a:buChar char="•"/>
            </a:pPr>
            <a:r>
              <a:rPr lang="en-GB" sz="900" b="1">
                <a:latin typeface="BrownTT Light"/>
                <a:cs typeface="BrownTT Light" panose="020B0404020101010102" pitchFamily="34" charset="0"/>
              </a:rPr>
              <a:t>The underlying data are provided by FTSE Russell, an LSEG business. </a:t>
            </a:r>
            <a:endParaRPr lang="en-GB" sz="900" b="1">
              <a:latin typeface="BrownTT Light" panose="020B0404020101010102" pitchFamily="34" charset="0"/>
              <a:cs typeface="BrownTT Light" panose="020B0404020101010102" pitchFamily="34" charset="0"/>
            </a:endParaRPr>
          </a:p>
        </p:txBody>
      </p:sp>
      <p:sp>
        <p:nvSpPr>
          <p:cNvPr id="2" name="Title 1"/>
          <p:cNvSpPr>
            <a:spLocks noGrp="1"/>
          </p:cNvSpPr>
          <p:nvPr>
            <p:ph type="title" idx="4294967295"/>
          </p:nvPr>
        </p:nvSpPr>
        <p:spPr>
          <a:xfrm>
            <a:off x="247880" y="275174"/>
            <a:ext cx="5930670" cy="382587"/>
          </a:xfrm>
        </p:spPr>
        <p:txBody>
          <a:bodyPr/>
          <a:lstStyle/>
          <a:p>
            <a:r>
              <a:rPr lang="en-GB">
                <a:latin typeface="BrownTT"/>
                <a:cs typeface="BrownTT" panose="020B0504020101010102" pitchFamily="34" charset="0"/>
              </a:rPr>
              <a:t>Assessing Management Quality</a:t>
            </a:r>
          </a:p>
        </p:txBody>
      </p:sp>
      <p:pic>
        <p:nvPicPr>
          <p:cNvPr id="8" name="Picture 7">
            <a:extLst>
              <a:ext uri="{FF2B5EF4-FFF2-40B4-BE49-F238E27FC236}">
                <a16:creationId xmlns:a16="http://schemas.microsoft.com/office/drawing/2014/main" id="{FAB47566-D71F-F591-040E-EA5416430C3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6178" y="12700"/>
            <a:ext cx="644595" cy="647700"/>
          </a:xfrm>
          <a:prstGeom prst="rect">
            <a:avLst/>
          </a:prstGeom>
        </p:spPr>
      </p:pic>
    </p:spTree>
    <p:extLst>
      <p:ext uri="{BB962C8B-B14F-4D97-AF65-F5344CB8AC3E}">
        <p14:creationId xmlns:p14="http://schemas.microsoft.com/office/powerpoint/2010/main" val="3457570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1015937" y="1766888"/>
            <a:ext cx="6937248" cy="1609725"/>
          </a:xfrm>
        </p:spPr>
        <p:txBody>
          <a:bodyPr vert="horz" lIns="0" tIns="0" rIns="0" bIns="0" rtlCol="0" anchor="t">
            <a:noAutofit/>
          </a:bodyPr>
          <a:lstStyle/>
          <a:p>
            <a:pPr>
              <a:lnSpc>
                <a:spcPct val="100000"/>
              </a:lnSpc>
            </a:pPr>
            <a:r>
              <a:rPr lang="en-GB" sz="4400">
                <a:latin typeface="BrownTT" panose="020B0504020101010102" pitchFamily="34" charset="0"/>
              </a:rPr>
              <a:t>Methodology v.5.</a:t>
            </a:r>
            <a:r>
              <a:rPr lang="en-GB" sz="4400">
                <a:latin typeface="+mj-lt"/>
              </a:rPr>
              <a:t>0: </a:t>
            </a:r>
            <a:r>
              <a:rPr lang="en-US" sz="4400">
                <a:latin typeface="+mj-lt"/>
              </a:rPr>
              <a:t>What’s new?</a:t>
            </a:r>
            <a:endParaRPr lang="en-GB" sz="4400">
              <a:latin typeface="+mj-lt"/>
              <a:cs typeface="BrownTT" panose="020B0504020101010102" pitchFamily="34" charset="0"/>
            </a:endParaRPr>
          </a:p>
        </p:txBody>
      </p:sp>
    </p:spTree>
    <p:extLst>
      <p:ext uri="{BB962C8B-B14F-4D97-AF65-F5344CB8AC3E}">
        <p14:creationId xmlns:p14="http://schemas.microsoft.com/office/powerpoint/2010/main" val="4049642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208590-520C-1CC6-033C-C6C6305156C2}"/>
              </a:ext>
            </a:extLst>
          </p:cNvPr>
          <p:cNvSpPr>
            <a:spLocks noGrp="1"/>
          </p:cNvSpPr>
          <p:nvPr>
            <p:ph type="title"/>
          </p:nvPr>
        </p:nvSpPr>
        <p:spPr>
          <a:xfrm>
            <a:off x="250825" y="410829"/>
            <a:ext cx="8641997" cy="820094"/>
          </a:xfrm>
        </p:spPr>
        <p:txBody>
          <a:bodyPr/>
          <a:lstStyle/>
          <a:p>
            <a:r>
              <a:rPr lang="de-DE" dirty="0"/>
              <a:t>The new Level 5:</a:t>
            </a:r>
            <a:br>
              <a:rPr lang="de-DE" dirty="0"/>
            </a:br>
            <a:r>
              <a:rPr lang="de-DE" dirty="0"/>
              <a:t>Transition planning and implementation</a:t>
            </a:r>
          </a:p>
        </p:txBody>
      </p:sp>
      <p:sp>
        <p:nvSpPr>
          <p:cNvPr id="3" name="Inhaltsplatzhalter 2">
            <a:extLst>
              <a:ext uri="{FF2B5EF4-FFF2-40B4-BE49-F238E27FC236}">
                <a16:creationId xmlns:a16="http://schemas.microsoft.com/office/drawing/2014/main" id="{C4C40B39-309F-158D-F15C-0842389119CE}"/>
              </a:ext>
            </a:extLst>
          </p:cNvPr>
          <p:cNvSpPr>
            <a:spLocks noGrp="1"/>
          </p:cNvSpPr>
          <p:nvPr>
            <p:ph idx="1"/>
          </p:nvPr>
        </p:nvSpPr>
        <p:spPr>
          <a:xfrm>
            <a:off x="250825" y="1289078"/>
            <a:ext cx="6556375" cy="3198446"/>
          </a:xfrm>
        </p:spPr>
        <p:txBody>
          <a:bodyPr vert="horz" lIns="0" tIns="0" rIns="0" bIns="0" rtlCol="0" anchor="t">
            <a:noAutofit/>
          </a:bodyPr>
          <a:lstStyle/>
          <a:p>
            <a:r>
              <a:rPr lang="de-DE" b="1" dirty="0">
                <a:solidFill>
                  <a:schemeClr val="tx2"/>
                </a:solidFill>
                <a:latin typeface="+mj-lt"/>
                <a:ea typeface="+mj-ea"/>
                <a:cs typeface="+mj-cs"/>
              </a:rPr>
              <a:t>Motivation for the new MQ level</a:t>
            </a:r>
          </a:p>
          <a:p>
            <a:pPr>
              <a:lnSpc>
                <a:spcPct val="100000"/>
              </a:lnSpc>
            </a:pPr>
            <a:r>
              <a:rPr lang="en-GB" sz="1200" b="1" dirty="0"/>
              <a:t>New indicators are required as investors‘ focus shifts from ambition to action, and to provide greater differentiation of high-performing companies.</a:t>
            </a:r>
          </a:p>
          <a:p>
            <a:pPr>
              <a:lnSpc>
                <a:spcPct val="100000"/>
              </a:lnSpc>
            </a:pPr>
            <a:r>
              <a:rPr lang="en-GB" sz="1200" dirty="0"/>
              <a:t>Since MQ v. 1.0 in 2017, expectations of corporate climate action have risen, and performance has improved. As more companies recognise the importance of robust carbon governance and management, previously stretching indicators are becoming standard practice. </a:t>
            </a:r>
          </a:p>
          <a:p>
            <a:pPr>
              <a:lnSpc>
                <a:spcPct val="100000"/>
              </a:lnSpc>
            </a:pPr>
            <a:r>
              <a:rPr lang="de-DE" b="1" dirty="0">
                <a:solidFill>
                  <a:schemeClr val="tx2"/>
                </a:solidFill>
                <a:latin typeface="+mj-lt"/>
                <a:ea typeface="+mj-ea"/>
                <a:cs typeface="+mj-cs"/>
              </a:rPr>
              <a:t>Why the focus on transition plans?</a:t>
            </a:r>
          </a:p>
          <a:p>
            <a:pPr>
              <a:lnSpc>
                <a:spcPct val="100000"/>
              </a:lnSpc>
            </a:pPr>
            <a:r>
              <a:rPr lang="en-GB" sz="1200" dirty="0"/>
              <a:t>MQ Level 5 assesses whether companies have used their strategic understanding of climate change to create an actionable transition plan that sets out the measures and resources needed to achieve the company’s emission targets. The five indicators included in Level 5 focus on the extent to which companies have evaluated and quantified how their business practices and capital expenditure align with their decarbonisation goals, and the subsequent clarity and precision of their transition plans. </a:t>
            </a:r>
          </a:p>
          <a:p>
            <a:pPr>
              <a:lnSpc>
                <a:spcPct val="100000"/>
              </a:lnSpc>
            </a:pPr>
            <a:r>
              <a:rPr lang="en-GB" sz="1200" b="1" dirty="0"/>
              <a:t>As such, Level 5 gives greater insight into the rigour of companies’ transition plans and the associated likelihood of their implementation.</a:t>
            </a:r>
            <a:endParaRPr lang="de-DE" sz="1200" b="1" dirty="0"/>
          </a:p>
        </p:txBody>
      </p:sp>
      <p:graphicFrame>
        <p:nvGraphicFramePr>
          <p:cNvPr id="4" name="Table 3">
            <a:extLst>
              <a:ext uri="{FF2B5EF4-FFF2-40B4-BE49-F238E27FC236}">
                <a16:creationId xmlns:a16="http://schemas.microsoft.com/office/drawing/2014/main" id="{A00198C0-3763-5EF0-1ADF-6EBE01C351A3}"/>
              </a:ext>
            </a:extLst>
          </p:cNvPr>
          <p:cNvGraphicFramePr>
            <a:graphicFrameLocks noGrp="1"/>
          </p:cNvGraphicFramePr>
          <p:nvPr>
            <p:extLst>
              <p:ext uri="{D42A27DB-BD31-4B8C-83A1-F6EECF244321}">
                <p14:modId xmlns:p14="http://schemas.microsoft.com/office/powerpoint/2010/main" val="2491290427"/>
              </p:ext>
            </p:extLst>
          </p:nvPr>
        </p:nvGraphicFramePr>
        <p:xfrm>
          <a:off x="7065109" y="534348"/>
          <a:ext cx="1763652" cy="4074804"/>
        </p:xfrm>
        <a:graphic>
          <a:graphicData uri="http://schemas.openxmlformats.org/drawingml/2006/table">
            <a:tbl>
              <a:tblPr firstRow="1" bandRow="1"/>
              <a:tblGrid>
                <a:gridCol w="1763652">
                  <a:extLst>
                    <a:ext uri="{9D8B030D-6E8A-4147-A177-3AD203B41FA5}">
                      <a16:colId xmlns:a16="http://schemas.microsoft.com/office/drawing/2014/main" val="1198337833"/>
                    </a:ext>
                  </a:extLst>
                </a:gridCol>
              </a:tblGrid>
              <a:tr h="711844">
                <a:tc>
                  <a:txBody>
                    <a:bodyPr/>
                    <a:lstStyle/>
                    <a:p>
                      <a:r>
                        <a:rPr lang="en-GB" sz="900" b="1" kern="1200">
                          <a:solidFill>
                            <a:schemeClr val="tx1"/>
                          </a:solidFill>
                          <a:latin typeface="+mn-lt"/>
                          <a:ea typeface="+mn-ea"/>
                          <a:cs typeface="+mn-cs"/>
                        </a:rPr>
                        <a:t>Level 5 [BETA]</a:t>
                      </a:r>
                    </a:p>
                    <a:p>
                      <a:r>
                        <a:rPr lang="en-GB" sz="900" b="1" u="none" kern="1200">
                          <a:solidFill>
                            <a:srgbClr val="9747FF"/>
                          </a:solidFill>
                          <a:latin typeface="+mn-lt"/>
                          <a:ea typeface="+mn-ea"/>
                          <a:cs typeface="+mn-cs"/>
                        </a:rPr>
                        <a:t>Transition planning and implementation</a:t>
                      </a:r>
                    </a:p>
                  </a:txBody>
                  <a:tcPr marL="162560" marR="162560" marT="81280" marB="81280">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3980025389"/>
                  </a:ext>
                </a:extLst>
              </a:tr>
              <a:tr h="312072">
                <a:tc>
                  <a:txBody>
                    <a:bodyPr/>
                    <a:lstStyle/>
                    <a:p>
                      <a:r>
                        <a:rPr lang="en-GB" sz="700" b="1" kern="1200" dirty="0">
                          <a:solidFill>
                            <a:schemeClr val="bg1"/>
                          </a:solidFill>
                          <a:latin typeface="+mn-lt"/>
                          <a:ea typeface="+mn-ea"/>
                          <a:cs typeface="+mn-cs"/>
                        </a:rPr>
                        <a:t>MQ19. Company quantifies the key elements of its emissions reduction strategy and the proportional impact of each action in achieving its targets</a:t>
                      </a:r>
                    </a:p>
                    <a:p>
                      <a:endParaRPr lang="en-GB" sz="700" b="1" kern="1200" dirty="0">
                        <a:solidFill>
                          <a:schemeClr val="bg1"/>
                        </a:solidFill>
                        <a:latin typeface="+mn-lt"/>
                        <a:ea typeface="+mn-ea"/>
                        <a:cs typeface="+mn-cs"/>
                      </a:endParaRPr>
                    </a:p>
                    <a:p>
                      <a:endParaRPr lang="en-GB" sz="700" b="1" kern="1200" dirty="0">
                        <a:solidFill>
                          <a:schemeClr val="bg1"/>
                        </a:solidFill>
                        <a:latin typeface="+mn-lt"/>
                        <a:ea typeface="+mn-ea"/>
                        <a:cs typeface="+mn-cs"/>
                      </a:endParaRPr>
                    </a:p>
                    <a:p>
                      <a:r>
                        <a:rPr lang="en-GB" sz="700" b="1" kern="1200" dirty="0">
                          <a:solidFill>
                            <a:schemeClr val="bg1"/>
                          </a:solidFill>
                          <a:latin typeface="+mn-lt"/>
                          <a:ea typeface="+mn-ea"/>
                          <a:cs typeface="+mn-cs"/>
                        </a:rPr>
                        <a:t>MQ20. Company’s transition plan clarifies the role that will be played by offsets and/or negative emissions technologies</a:t>
                      </a:r>
                    </a:p>
                    <a:p>
                      <a:pPr marL="0" marR="0" indent="0" algn="l" defTabSz="457200" rtl="0" eaLnBrk="1" fontAlgn="auto" latinLnBrk="0" hangingPunct="1">
                        <a:lnSpc>
                          <a:spcPct val="100000"/>
                        </a:lnSpc>
                        <a:spcBef>
                          <a:spcPts val="0"/>
                        </a:spcBef>
                        <a:spcAft>
                          <a:spcPts val="0"/>
                        </a:spcAft>
                        <a:buClrTx/>
                        <a:buSzTx/>
                        <a:buFontTx/>
                        <a:buNone/>
                        <a:tabLst/>
                        <a:defRPr/>
                      </a:pPr>
                      <a:endParaRPr lang="en-GB" sz="700" b="1" kern="1200" dirty="0">
                        <a:solidFill>
                          <a:schemeClr val="bg1"/>
                        </a:solidFill>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GB" sz="700" b="1" kern="1200" dirty="0">
                        <a:solidFill>
                          <a:schemeClr val="bg1"/>
                        </a:solidFill>
                        <a:latin typeface="+mn-lt"/>
                        <a:ea typeface="+mn-ea"/>
                        <a:cs typeface="+mn-cs"/>
                      </a:endParaRPr>
                    </a:p>
                    <a:p>
                      <a:pPr marL="0" marR="0" indent="0" algn="l" rtl="0" eaLnBrk="1" fontAlgn="auto" latinLnBrk="0" hangingPunct="1">
                        <a:lnSpc>
                          <a:spcPct val="100000"/>
                        </a:lnSpc>
                        <a:spcBef>
                          <a:spcPts val="0"/>
                        </a:spcBef>
                        <a:spcAft>
                          <a:spcPts val="0"/>
                        </a:spcAft>
                        <a:buClrTx/>
                        <a:buSzTx/>
                        <a:buFontTx/>
                        <a:buNone/>
                      </a:pPr>
                      <a:r>
                        <a:rPr lang="en-GB" sz="700" b="1" kern="1200" dirty="0">
                          <a:solidFill>
                            <a:schemeClr val="bg1"/>
                          </a:solidFill>
                          <a:latin typeface="+mn-lt"/>
                          <a:ea typeface="+mn-ea"/>
                          <a:cs typeface="+mn-cs"/>
                        </a:rPr>
                        <a:t>MQ21. Company commits to phasing out capital expenditure in carbon intensive assets or products</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700" b="1" kern="1200" dirty="0">
                        <a:solidFill>
                          <a:schemeClr val="bg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700" b="1" kern="1200" dirty="0">
                        <a:solidFill>
                          <a:schemeClr val="bg1"/>
                        </a:solidFill>
                        <a:latin typeface="+mn-lt"/>
                        <a:ea typeface="+mn-ea"/>
                        <a:cs typeface="+mn-cs"/>
                      </a:endParaRPr>
                    </a:p>
                    <a:p>
                      <a:pPr marL="0" marR="0" lvl="0" indent="0" algn="l" rtl="0" eaLnBrk="1" fontAlgn="auto" latinLnBrk="0" hangingPunct="1">
                        <a:lnSpc>
                          <a:spcPct val="100000"/>
                        </a:lnSpc>
                        <a:spcBef>
                          <a:spcPts val="0"/>
                        </a:spcBef>
                        <a:spcAft>
                          <a:spcPts val="0"/>
                        </a:spcAft>
                        <a:buClrTx/>
                        <a:buSzTx/>
                        <a:buFontTx/>
                        <a:buNone/>
                      </a:pPr>
                      <a:r>
                        <a:rPr lang="en-GB" sz="700" b="1" kern="1200" dirty="0">
                          <a:solidFill>
                            <a:schemeClr val="bg1"/>
                          </a:solidFill>
                          <a:latin typeface="+mn-lt"/>
                          <a:ea typeface="+mn-ea"/>
                          <a:cs typeface="+mn-cs"/>
                        </a:rPr>
                        <a:t>MQ22. Company aligns future capital expenditures with its long-term decarbonisation goals and discloses how the alignment is determined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700" b="1" kern="1200" baseline="0" dirty="0">
                        <a:solidFill>
                          <a:schemeClr val="bg1"/>
                        </a:solidFill>
                        <a:latin typeface="+mn-lt"/>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GB" sz="700" b="1" kern="1200" baseline="0" dirty="0">
                        <a:solidFill>
                          <a:schemeClr val="bg1"/>
                        </a:solidFill>
                        <a:latin typeface="+mn-lt"/>
                        <a:ea typeface="+mn-ea"/>
                        <a:cs typeface="+mn-cs"/>
                      </a:endParaRPr>
                    </a:p>
                    <a:p>
                      <a:pPr marL="0" marR="0" lvl="0" indent="0" algn="l" rtl="0" eaLnBrk="1" fontAlgn="auto" latinLnBrk="0" hangingPunct="1">
                        <a:lnSpc>
                          <a:spcPct val="100000"/>
                        </a:lnSpc>
                        <a:spcBef>
                          <a:spcPts val="0"/>
                        </a:spcBef>
                        <a:spcAft>
                          <a:spcPts val="0"/>
                        </a:spcAft>
                        <a:buClrTx/>
                        <a:buSzTx/>
                        <a:buFontTx/>
                        <a:buNone/>
                      </a:pPr>
                      <a:r>
                        <a:rPr lang="en-GB" sz="700" b="1" kern="1200" baseline="0" dirty="0">
                          <a:solidFill>
                            <a:schemeClr val="bg1"/>
                          </a:solidFill>
                          <a:latin typeface="+mn-lt"/>
                          <a:ea typeface="+mn-ea"/>
                          <a:cs typeface="+mn-cs"/>
                        </a:rPr>
                        <a:t>MQ23. Company ensures consistency between its climate change policy and the positions taken by trade associations of which it is a member</a:t>
                      </a:r>
                    </a:p>
                  </a:txBody>
                  <a:tcPr marL="162560" marR="162560" marT="81280" marB="81280">
                    <a:lnL w="28575" cap="flat" cmpd="sng" algn="ctr">
                      <a:noFill/>
                      <a:prstDash val="solid"/>
                      <a:round/>
                      <a:headEnd type="none" w="med" len="med"/>
                      <a:tailEnd type="none" w="med" len="med"/>
                    </a:lnL>
                    <a:lnR w="28575"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9747FF"/>
                    </a:solidFill>
                  </a:tcPr>
                </a:tc>
                <a:extLst>
                  <a:ext uri="{0D108BD9-81ED-4DB2-BD59-A6C34878D82A}">
                    <a16:rowId xmlns:a16="http://schemas.microsoft.com/office/drawing/2014/main" val="1401401209"/>
                  </a:ext>
                </a:extLst>
              </a:tr>
            </a:tbl>
          </a:graphicData>
        </a:graphic>
      </p:graphicFrame>
    </p:spTree>
    <p:extLst>
      <p:ext uri="{BB962C8B-B14F-4D97-AF65-F5344CB8AC3E}">
        <p14:creationId xmlns:p14="http://schemas.microsoft.com/office/powerpoint/2010/main" val="2877924037"/>
      </p:ext>
    </p:extLst>
  </p:cSld>
  <p:clrMapOvr>
    <a:masterClrMapping/>
  </p:clrMapOvr>
</p:sld>
</file>

<file path=ppt/theme/theme1.xml><?xml version="1.0" encoding="utf-8"?>
<a:theme xmlns:a="http://schemas.openxmlformats.org/drawingml/2006/main" name="Transition Pathway">
  <a:themeElements>
    <a:clrScheme name="Transition Pathway">
      <a:dk1>
        <a:srgbClr val="2E3033"/>
      </a:dk1>
      <a:lt1>
        <a:sysClr val="window" lastClr="FFFFFF"/>
      </a:lt1>
      <a:dk2>
        <a:srgbClr val="5587F6"/>
      </a:dk2>
      <a:lt2>
        <a:srgbClr val="FFFFFF"/>
      </a:lt2>
      <a:accent1>
        <a:srgbClr val="5587F6"/>
      </a:accent1>
      <a:accent2>
        <a:srgbClr val="ED3D4A"/>
      </a:accent2>
      <a:accent3>
        <a:srgbClr val="2E3033"/>
      </a:accent3>
      <a:accent4>
        <a:srgbClr val="FFDD49"/>
      </a:accent4>
      <a:accent5>
        <a:srgbClr val="00C170"/>
      </a:accent5>
      <a:accent6>
        <a:srgbClr val="440388"/>
      </a:accent6>
      <a:hlink>
        <a:srgbClr val="2E3033"/>
      </a:hlink>
      <a:folHlink>
        <a:srgbClr val="2E3033"/>
      </a:folHlink>
    </a:clrScheme>
    <a:fontScheme name="Custom 3">
      <a:majorFont>
        <a:latin typeface="BrownTT"/>
        <a:ea typeface=""/>
        <a:cs typeface=""/>
      </a:majorFont>
      <a:minorFont>
        <a:latin typeface="BrownT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3175">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96B270AF1B7DC448A43C59752E9E161" ma:contentTypeVersion="17" ma:contentTypeDescription="Create a new document." ma:contentTypeScope="" ma:versionID="5deba1badcd49a15705703b17ee14d90">
  <xsd:schema xmlns:xsd="http://www.w3.org/2001/XMLSchema" xmlns:xs="http://www.w3.org/2001/XMLSchema" xmlns:p="http://schemas.microsoft.com/office/2006/metadata/properties" xmlns:ns2="80495b34-a6d5-4cbf-9db0-b2eb2113537f" xmlns:ns3="bc3e0451-0cb3-4ee5-952e-209355ebacec" targetNamespace="http://schemas.microsoft.com/office/2006/metadata/properties" ma:root="true" ma:fieldsID="8d6839eecfabec5caaa8739d8040735f" ns2:_="" ns3:_="">
    <xsd:import namespace="80495b34-a6d5-4cbf-9db0-b2eb2113537f"/>
    <xsd:import namespace="bc3e0451-0cb3-4ee5-952e-209355ebace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2:MediaServiceLocation"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495b34-a6d5-4cbf-9db0-b2eb2113537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2c64bf66-3ab6-4740-8ae4-bf44781f388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c3e0451-0cb3-4ee5-952e-209355ebacec"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5ac34a20-c91a-4608-8ca5-d6cf3e5b8795}" ma:internalName="TaxCatchAll" ma:showField="CatchAllData" ma:web="bc3e0451-0cb3-4ee5-952e-209355ebace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bc3e0451-0cb3-4ee5-952e-209355ebacec" xsi:nil="true"/>
    <lcf76f155ced4ddcb4097134ff3c332f xmlns="80495b34-a6d5-4cbf-9db0-b2eb2113537f">
      <Terms xmlns="http://schemas.microsoft.com/office/infopath/2007/PartnerControls"/>
    </lcf76f155ced4ddcb4097134ff3c332f>
    <SharedWithUsers xmlns="bc3e0451-0cb3-4ee5-952e-209355ebacec">
      <UserInfo>
        <DisplayName>Nuzzo,C</DisplayName>
        <AccountId>192</AccountId>
        <AccountType/>
      </UserInfo>
      <UserInfo>
        <DisplayName>Dietz,S</DisplayName>
        <AccountId>15</AccountId>
        <AccountType/>
      </UserInfo>
      <UserInfo>
        <DisplayName>Jahn,VJ</DisplayName>
        <AccountId>17</AccountId>
        <AccountType/>
      </UserInfo>
      <UserInfo>
        <DisplayName>Ingham,R</DisplayName>
        <AccountId>152</AccountId>
        <AccountType/>
      </UserInfo>
      <UserInfo>
        <DisplayName>Collins4,L</DisplayName>
        <AccountId>227</AccountId>
        <AccountType/>
      </UserInfo>
      <UserInfo>
        <DisplayName>Bienkowska,B</DisplayName>
        <AccountId>13</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12A746-0721-4602-8230-908E741AA6CD}">
  <ds:schemaRefs>
    <ds:schemaRef ds:uri="80495b34-a6d5-4cbf-9db0-b2eb2113537f"/>
    <ds:schemaRef ds:uri="bc3e0451-0cb3-4ee5-952e-209355ebace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6821FF1-17E8-4740-85EA-1A3C03602485}">
  <ds:schemaRefs>
    <ds:schemaRef ds:uri="80495b34-a6d5-4cbf-9db0-b2eb2113537f"/>
    <ds:schemaRef ds:uri="bc3e0451-0cb3-4ee5-952e-209355ebacec"/>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43DC8CD-A886-4D5C-937F-929F3F914A2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TPI PowerPoint Template</Template>
  <TotalTime>1389</TotalTime>
  <Words>5635</Words>
  <Application>Microsoft Office PowerPoint</Application>
  <PresentationFormat>On-screen Show (16:9)</PresentationFormat>
  <Paragraphs>931</Paragraphs>
  <Slides>25</Slides>
  <Notes>12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Arial,Sans-Serif</vt:lpstr>
      <vt:lpstr>Brown</vt:lpstr>
      <vt:lpstr>BrownTT</vt:lpstr>
      <vt:lpstr>BrownTT </vt:lpstr>
      <vt:lpstr>BrownTT (Headings)</vt:lpstr>
      <vt:lpstr>BrownTT Light</vt:lpstr>
      <vt:lpstr>BrownTT Regular</vt:lpstr>
      <vt:lpstr>Calibri</vt:lpstr>
      <vt:lpstr>Transition Pathway</vt:lpstr>
      <vt:lpstr>Raising the bar:  TPI’s new Management Quality framework  An updated methodology and new assessment of 1,000+ companies</vt:lpstr>
      <vt:lpstr>Contents</vt:lpstr>
      <vt:lpstr>PowerPoint Presentation</vt:lpstr>
      <vt:lpstr>Key insights – introducing the changes</vt:lpstr>
      <vt:lpstr>Key insights – findings from this year’s assessment</vt:lpstr>
      <vt:lpstr>Context: the TPI tool’s two pillars</vt:lpstr>
      <vt:lpstr>Assessing Management Quality</vt:lpstr>
      <vt:lpstr>PowerPoint Presentation</vt:lpstr>
      <vt:lpstr>The new Level 5: Transition planning and implementation</vt:lpstr>
      <vt:lpstr>The new companies: expansion to over 1,000</vt:lpstr>
      <vt:lpstr> Scope 3 applicability and changes to Level 4</vt:lpstr>
      <vt:lpstr>PowerPoint Presentation</vt:lpstr>
      <vt:lpstr>2023 results for the TPI universe</vt:lpstr>
      <vt:lpstr>Management Quality level </vt:lpstr>
      <vt:lpstr>Management Quality trends and progress (1)</vt:lpstr>
      <vt:lpstr>Management Quality trends and progress (2)</vt:lpstr>
      <vt:lpstr>PowerPoint Presentation</vt:lpstr>
      <vt:lpstr>Indicator analysis</vt:lpstr>
      <vt:lpstr>Level 5: Transition planning and implementation </vt:lpstr>
      <vt:lpstr>Proportion of ‘Yes’ scores by sector and indicator </vt:lpstr>
      <vt:lpstr>Sectoral deep-dive</vt:lpstr>
      <vt:lpstr>Geographical deep-dive</vt:lpstr>
      <vt:lpstr>About the LSE Transition Pathway Initiative Centre</vt:lpstr>
      <vt:lpstr>PowerPoint Presentation</vt:lpstr>
      <vt:lpstr>About the Authors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quality and carbon performance of automobile manufacturers:  a commentary</dc:title>
  <dc:creator>Georgina Kyriacou</dc:creator>
  <cp:lastModifiedBy>Ingham,R</cp:lastModifiedBy>
  <cp:revision>2</cp:revision>
  <dcterms:created xsi:type="dcterms:W3CDTF">2023-08-25T08:57:06Z</dcterms:created>
  <dcterms:modified xsi:type="dcterms:W3CDTF">2023-11-02T12:11:05Z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0x010100496B270AF1B7DC448A43C59752E9E161</vt:lpwstr>
  </property>
</Properties>
</file>