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7"/>
  </p:notesMasterIdLst>
  <p:sldIdLst>
    <p:sldId id="256" r:id="rId3"/>
    <p:sldId id="303" r:id="rId4"/>
    <p:sldId id="257" r:id="rId5"/>
    <p:sldId id="259" r:id="rId6"/>
    <p:sldId id="314" r:id="rId7"/>
    <p:sldId id="258" r:id="rId8"/>
    <p:sldId id="315" r:id="rId9"/>
    <p:sldId id="302" r:id="rId10"/>
    <p:sldId id="313" r:id="rId11"/>
    <p:sldId id="261" r:id="rId12"/>
    <p:sldId id="304" r:id="rId13"/>
    <p:sldId id="312" r:id="rId14"/>
    <p:sldId id="316" r:id="rId15"/>
    <p:sldId id="263" r:id="rId16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8"/>
      <p:bold r:id="rId19"/>
    </p:embeddedFont>
    <p:embeddedFont>
      <p:font typeface="Fira Code Light" panose="020B0809050000020004" pitchFamily="49" charset="0"/>
      <p:regular r:id="rId20"/>
      <p:bold r:id="rId21"/>
    </p:embeddedFont>
    <p:embeddedFont>
      <p:font typeface="Oswald" panose="00000500000000000000" pitchFamily="2" charset="0"/>
      <p:regular r:id="rId22"/>
      <p:bold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6A78F2-FCBF-48CF-BF3D-2CBE26C6E761}">
  <a:tblStyle styleId="{5E6A78F2-FCBF-48CF-BF3D-2CBE26C6E7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f63248dfcf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f63248dfcf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995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691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997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fad8134eea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fad8134eea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50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08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62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5" name="Google Shape;19765;gfb17d58727_0_38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6" name="Google Shape;19766;gfb17d58727_0_38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33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358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7" r:id="rId5"/>
    <p:sldLayoutId id="2147483659" r:id="rId6"/>
    <p:sldLayoutId id="2147483663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4"/>
            <a:ext cx="4087800" cy="2385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DEMAND PREDICTION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6"/>
          <p:cNvGrpSpPr/>
          <p:nvPr/>
        </p:nvGrpSpPr>
        <p:grpSpPr>
          <a:xfrm rot="5400000">
            <a:off x="1374423" y="1682353"/>
            <a:ext cx="2376289" cy="1933510"/>
            <a:chOff x="6007752" y="1813287"/>
            <a:chExt cx="2279633" cy="1173460"/>
          </a:xfrm>
        </p:grpSpPr>
        <p:sp>
          <p:nvSpPr>
            <p:cNvPr id="643" name="Google Shape;643;p36"/>
            <p:cNvSpPr/>
            <p:nvPr/>
          </p:nvSpPr>
          <p:spPr>
            <a:xfrm>
              <a:off x="6007752" y="1813287"/>
              <a:ext cx="790000" cy="555800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007752" y="2430831"/>
              <a:ext cx="1641713" cy="555916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6859503" y="1813287"/>
              <a:ext cx="789971" cy="555800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7728138" y="1813287"/>
              <a:ext cx="559247" cy="258120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7728138" y="2131674"/>
              <a:ext cx="559247" cy="855073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36"/>
          <p:cNvSpPr/>
          <p:nvPr/>
        </p:nvSpPr>
        <p:spPr>
          <a:xfrm>
            <a:off x="1040525" y="1580625"/>
            <a:ext cx="1355700" cy="678900"/>
          </a:xfrm>
          <a:prstGeom prst="roundRect">
            <a:avLst>
              <a:gd name="adj" fmla="val 8585"/>
            </a:avLst>
          </a:prstGeom>
          <a:gradFill>
            <a:gsLst>
              <a:gs pos="0">
                <a:srgbClr val="8D90E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0" name="Google Shape;650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1" name="Google Shape;651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4173650" y="2315602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cxnSp>
        <p:nvCxnSpPr>
          <p:cNvPr id="667" name="Google Shape;667;p36"/>
          <p:cNvCxnSpPr/>
          <p:nvPr/>
        </p:nvCxnSpPr>
        <p:spPr>
          <a:xfrm>
            <a:off x="3558000" y="120713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68" name="Google Shape;668;p36"/>
          <p:cNvSpPr/>
          <p:nvPr/>
        </p:nvSpPr>
        <p:spPr>
          <a:xfrm>
            <a:off x="1214637" y="1670945"/>
            <a:ext cx="325435" cy="325864"/>
          </a:xfrm>
          <a:custGeom>
            <a:avLst/>
            <a:gdLst/>
            <a:ahLst/>
            <a:cxnLst/>
            <a:rect l="l" t="t" r="r" b="b"/>
            <a:pathLst>
              <a:path w="7589" h="7599" extrusionOk="0">
                <a:moveTo>
                  <a:pt x="3794" y="0"/>
                </a:moveTo>
                <a:cubicBezTo>
                  <a:pt x="1697" y="0"/>
                  <a:pt x="0" y="1703"/>
                  <a:pt x="0" y="3800"/>
                </a:cubicBezTo>
                <a:cubicBezTo>
                  <a:pt x="0" y="4884"/>
                  <a:pt x="449" y="5861"/>
                  <a:pt x="1176" y="6550"/>
                </a:cubicBezTo>
                <a:cubicBezTo>
                  <a:pt x="1861" y="7200"/>
                  <a:pt x="2781" y="7599"/>
                  <a:pt x="3794" y="7599"/>
                </a:cubicBezTo>
                <a:cubicBezTo>
                  <a:pt x="4812" y="7599"/>
                  <a:pt x="5733" y="7200"/>
                  <a:pt x="6413" y="6550"/>
                </a:cubicBezTo>
                <a:cubicBezTo>
                  <a:pt x="7138" y="5856"/>
                  <a:pt x="7589" y="4884"/>
                  <a:pt x="7589" y="3800"/>
                </a:cubicBezTo>
                <a:cubicBezTo>
                  <a:pt x="7589" y="1703"/>
                  <a:pt x="5896" y="0"/>
                  <a:pt x="3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6"/>
          <p:cNvSpPr/>
          <p:nvPr/>
        </p:nvSpPr>
        <p:spPr>
          <a:xfrm>
            <a:off x="1324030" y="1718502"/>
            <a:ext cx="106649" cy="106820"/>
          </a:xfrm>
          <a:custGeom>
            <a:avLst/>
            <a:gdLst/>
            <a:ahLst/>
            <a:cxnLst/>
            <a:rect l="l" t="t" r="r" b="b"/>
            <a:pathLst>
              <a:path w="2487" h="2491" extrusionOk="0">
                <a:moveTo>
                  <a:pt x="1243" y="1"/>
                </a:moveTo>
                <a:cubicBezTo>
                  <a:pt x="558" y="1"/>
                  <a:pt x="1" y="558"/>
                  <a:pt x="1" y="1243"/>
                </a:cubicBezTo>
                <a:cubicBezTo>
                  <a:pt x="1" y="1934"/>
                  <a:pt x="558" y="2491"/>
                  <a:pt x="1243" y="2491"/>
                </a:cubicBezTo>
                <a:cubicBezTo>
                  <a:pt x="1934" y="2491"/>
                  <a:pt x="2486" y="1934"/>
                  <a:pt x="2486" y="1243"/>
                </a:cubicBezTo>
                <a:cubicBezTo>
                  <a:pt x="2486" y="558"/>
                  <a:pt x="1934" y="1"/>
                  <a:pt x="1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6"/>
          <p:cNvSpPr/>
          <p:nvPr/>
        </p:nvSpPr>
        <p:spPr>
          <a:xfrm>
            <a:off x="1265024" y="1865463"/>
            <a:ext cx="224619" cy="131349"/>
          </a:xfrm>
          <a:custGeom>
            <a:avLst/>
            <a:gdLst/>
            <a:ahLst/>
            <a:cxnLst/>
            <a:rect l="l" t="t" r="r" b="b"/>
            <a:pathLst>
              <a:path w="5238" h="3063" extrusionOk="0">
                <a:moveTo>
                  <a:pt x="2619" y="0"/>
                </a:moveTo>
                <a:cubicBezTo>
                  <a:pt x="1367" y="0"/>
                  <a:pt x="308" y="853"/>
                  <a:pt x="1" y="2014"/>
                </a:cubicBezTo>
                <a:cubicBezTo>
                  <a:pt x="686" y="2664"/>
                  <a:pt x="1606" y="3063"/>
                  <a:pt x="2619" y="3063"/>
                </a:cubicBezTo>
                <a:cubicBezTo>
                  <a:pt x="3637" y="3063"/>
                  <a:pt x="4558" y="2664"/>
                  <a:pt x="5238" y="2014"/>
                </a:cubicBezTo>
                <a:cubicBezTo>
                  <a:pt x="4931" y="853"/>
                  <a:pt x="3872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6"/>
          <p:cNvGrpSpPr/>
          <p:nvPr/>
        </p:nvGrpSpPr>
        <p:grpSpPr>
          <a:xfrm>
            <a:off x="1214633" y="2037681"/>
            <a:ext cx="1007698" cy="131347"/>
            <a:chOff x="1397158" y="2606681"/>
            <a:chExt cx="1007698" cy="131347"/>
          </a:xfrm>
        </p:grpSpPr>
        <p:sp>
          <p:nvSpPr>
            <p:cNvPr id="672" name="Google Shape;672;p36"/>
            <p:cNvSpPr/>
            <p:nvPr/>
          </p:nvSpPr>
          <p:spPr>
            <a:xfrm>
              <a:off x="1397158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2" y="1"/>
                  </a:moveTo>
                  <a:cubicBezTo>
                    <a:pt x="1836" y="1"/>
                    <a:pt x="1711" y="66"/>
                    <a:pt x="1647" y="196"/>
                  </a:cubicBezTo>
                  <a:lnTo>
                    <a:pt x="1345" y="816"/>
                  </a:lnTo>
                  <a:cubicBezTo>
                    <a:pt x="1295" y="918"/>
                    <a:pt x="1192" y="989"/>
                    <a:pt x="1080" y="1005"/>
                  </a:cubicBezTo>
                  <a:lnTo>
                    <a:pt x="399" y="1102"/>
                  </a:lnTo>
                  <a:cubicBezTo>
                    <a:pt x="113" y="1147"/>
                    <a:pt x="0" y="1501"/>
                    <a:pt x="205" y="1699"/>
                  </a:cubicBezTo>
                  <a:lnTo>
                    <a:pt x="696" y="2181"/>
                  </a:lnTo>
                  <a:cubicBezTo>
                    <a:pt x="783" y="2263"/>
                    <a:pt x="819" y="2374"/>
                    <a:pt x="798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1" y="3576"/>
                    <a:pt x="1137" y="3563"/>
                    <a:pt x="1192" y="3535"/>
                  </a:cubicBezTo>
                  <a:lnTo>
                    <a:pt x="1801" y="3214"/>
                  </a:lnTo>
                  <a:cubicBezTo>
                    <a:pt x="1849" y="3188"/>
                    <a:pt x="1904" y="3175"/>
                    <a:pt x="1960" y="3175"/>
                  </a:cubicBezTo>
                  <a:cubicBezTo>
                    <a:pt x="2015" y="3175"/>
                    <a:pt x="2072" y="3188"/>
                    <a:pt x="2123" y="3214"/>
                  </a:cubicBezTo>
                  <a:lnTo>
                    <a:pt x="2731" y="3535"/>
                  </a:lnTo>
                  <a:cubicBezTo>
                    <a:pt x="2785" y="3563"/>
                    <a:pt x="2840" y="3576"/>
                    <a:pt x="2894" y="3576"/>
                  </a:cubicBezTo>
                  <a:cubicBezTo>
                    <a:pt x="3098" y="3576"/>
                    <a:pt x="3279" y="3394"/>
                    <a:pt x="3238" y="3167"/>
                  </a:cubicBezTo>
                  <a:lnTo>
                    <a:pt x="3125" y="2487"/>
                  </a:lnTo>
                  <a:cubicBezTo>
                    <a:pt x="3105" y="2374"/>
                    <a:pt x="3141" y="2263"/>
                    <a:pt x="3222" y="2181"/>
                  </a:cubicBezTo>
                  <a:lnTo>
                    <a:pt x="3713" y="1699"/>
                  </a:lnTo>
                  <a:cubicBezTo>
                    <a:pt x="3923" y="1501"/>
                    <a:pt x="3811" y="1147"/>
                    <a:pt x="3519" y="1102"/>
                  </a:cubicBezTo>
                  <a:lnTo>
                    <a:pt x="2844" y="1005"/>
                  </a:lnTo>
                  <a:cubicBezTo>
                    <a:pt x="2726" y="989"/>
                    <a:pt x="2629" y="918"/>
                    <a:pt x="2578" y="816"/>
                  </a:cubicBezTo>
                  <a:lnTo>
                    <a:pt x="2277" y="196"/>
                  </a:lnTo>
                  <a:cubicBezTo>
                    <a:pt x="2212" y="66"/>
                    <a:pt x="208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613003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1" y="1"/>
                  </a:moveTo>
                  <a:cubicBezTo>
                    <a:pt x="1836" y="1"/>
                    <a:pt x="1711" y="66"/>
                    <a:pt x="1646" y="196"/>
                  </a:cubicBezTo>
                  <a:lnTo>
                    <a:pt x="1345" y="816"/>
                  </a:lnTo>
                  <a:cubicBezTo>
                    <a:pt x="1294" y="918"/>
                    <a:pt x="1192" y="989"/>
                    <a:pt x="1079" y="1005"/>
                  </a:cubicBezTo>
                  <a:lnTo>
                    <a:pt x="399" y="1102"/>
                  </a:lnTo>
                  <a:cubicBezTo>
                    <a:pt x="112" y="1147"/>
                    <a:pt x="0" y="1501"/>
                    <a:pt x="204" y="1699"/>
                  </a:cubicBezTo>
                  <a:lnTo>
                    <a:pt x="701" y="2181"/>
                  </a:lnTo>
                  <a:cubicBezTo>
                    <a:pt x="782" y="2263"/>
                    <a:pt x="818" y="2374"/>
                    <a:pt x="798" y="2487"/>
                  </a:cubicBezTo>
                  <a:lnTo>
                    <a:pt x="685" y="3167"/>
                  </a:lnTo>
                  <a:cubicBezTo>
                    <a:pt x="644" y="3394"/>
                    <a:pt x="825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0" y="3214"/>
                  </a:lnTo>
                  <a:cubicBezTo>
                    <a:pt x="1851" y="3188"/>
                    <a:pt x="1906" y="3175"/>
                    <a:pt x="1961" y="3175"/>
                  </a:cubicBezTo>
                  <a:cubicBezTo>
                    <a:pt x="2016" y="3175"/>
                    <a:pt x="2071" y="3188"/>
                    <a:pt x="2122" y="3214"/>
                  </a:cubicBezTo>
                  <a:lnTo>
                    <a:pt x="2731" y="3535"/>
                  </a:lnTo>
                  <a:cubicBezTo>
                    <a:pt x="2784" y="3563"/>
                    <a:pt x="2840" y="3576"/>
                    <a:pt x="2894" y="3576"/>
                  </a:cubicBezTo>
                  <a:cubicBezTo>
                    <a:pt x="3097" y="3576"/>
                    <a:pt x="3277" y="3394"/>
                    <a:pt x="3237" y="3167"/>
                  </a:cubicBezTo>
                  <a:lnTo>
                    <a:pt x="3125" y="2487"/>
                  </a:lnTo>
                  <a:cubicBezTo>
                    <a:pt x="3104" y="2374"/>
                    <a:pt x="3140" y="2263"/>
                    <a:pt x="3222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3" y="1005"/>
                  </a:lnTo>
                  <a:cubicBezTo>
                    <a:pt x="2726" y="989"/>
                    <a:pt x="2628" y="918"/>
                    <a:pt x="2578" y="816"/>
                  </a:cubicBezTo>
                  <a:lnTo>
                    <a:pt x="2276" y="196"/>
                  </a:lnTo>
                  <a:cubicBezTo>
                    <a:pt x="2212" y="66"/>
                    <a:pt x="2087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28847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3" y="1"/>
                  </a:moveTo>
                  <a:cubicBezTo>
                    <a:pt x="1839" y="1"/>
                    <a:pt x="1713" y="66"/>
                    <a:pt x="1647" y="196"/>
                  </a:cubicBezTo>
                  <a:lnTo>
                    <a:pt x="1345" y="816"/>
                  </a:lnTo>
                  <a:cubicBezTo>
                    <a:pt x="1294" y="918"/>
                    <a:pt x="1197" y="989"/>
                    <a:pt x="1084" y="1005"/>
                  </a:cubicBezTo>
                  <a:lnTo>
                    <a:pt x="404" y="1102"/>
                  </a:lnTo>
                  <a:cubicBezTo>
                    <a:pt x="118" y="1147"/>
                    <a:pt x="0" y="1501"/>
                    <a:pt x="210" y="1699"/>
                  </a:cubicBezTo>
                  <a:lnTo>
                    <a:pt x="701" y="2181"/>
                  </a:lnTo>
                  <a:cubicBezTo>
                    <a:pt x="783" y="2263"/>
                    <a:pt x="819" y="2374"/>
                    <a:pt x="803" y="2487"/>
                  </a:cubicBezTo>
                  <a:lnTo>
                    <a:pt x="685" y="3167"/>
                  </a:lnTo>
                  <a:cubicBezTo>
                    <a:pt x="645" y="3394"/>
                    <a:pt x="826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1" y="3214"/>
                  </a:lnTo>
                  <a:cubicBezTo>
                    <a:pt x="1852" y="3188"/>
                    <a:pt x="1908" y="3175"/>
                    <a:pt x="1964" y="3175"/>
                  </a:cubicBezTo>
                  <a:cubicBezTo>
                    <a:pt x="2020" y="3175"/>
                    <a:pt x="2076" y="3188"/>
                    <a:pt x="2127" y="3214"/>
                  </a:cubicBezTo>
                  <a:lnTo>
                    <a:pt x="2731" y="3535"/>
                  </a:lnTo>
                  <a:cubicBezTo>
                    <a:pt x="2786" y="3563"/>
                    <a:pt x="2842" y="3576"/>
                    <a:pt x="2896" y="3576"/>
                  </a:cubicBezTo>
                  <a:cubicBezTo>
                    <a:pt x="3101" y="3576"/>
                    <a:pt x="3279" y="3394"/>
                    <a:pt x="3243" y="3167"/>
                  </a:cubicBezTo>
                  <a:lnTo>
                    <a:pt x="3125" y="2487"/>
                  </a:lnTo>
                  <a:cubicBezTo>
                    <a:pt x="3104" y="2374"/>
                    <a:pt x="3146" y="2263"/>
                    <a:pt x="3227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4" y="1005"/>
                  </a:lnTo>
                  <a:cubicBezTo>
                    <a:pt x="2731" y="989"/>
                    <a:pt x="2634" y="918"/>
                    <a:pt x="2582" y="816"/>
                  </a:cubicBezTo>
                  <a:lnTo>
                    <a:pt x="2276" y="196"/>
                  </a:lnTo>
                  <a:cubicBezTo>
                    <a:pt x="2212" y="66"/>
                    <a:pt x="2088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2044692" y="2606681"/>
              <a:ext cx="144283" cy="131347"/>
            </a:xfrm>
            <a:custGeom>
              <a:avLst/>
              <a:gdLst/>
              <a:ahLst/>
              <a:cxnLst/>
              <a:rect l="l" t="t" r="r" b="b"/>
              <a:pathLst>
                <a:path w="3929" h="3577" extrusionOk="0">
                  <a:moveTo>
                    <a:pt x="1965" y="1"/>
                  </a:moveTo>
                  <a:cubicBezTo>
                    <a:pt x="1841" y="1"/>
                    <a:pt x="1717" y="66"/>
                    <a:pt x="1653" y="196"/>
                  </a:cubicBezTo>
                  <a:lnTo>
                    <a:pt x="1346" y="816"/>
                  </a:lnTo>
                  <a:cubicBezTo>
                    <a:pt x="1296" y="918"/>
                    <a:pt x="1198" y="989"/>
                    <a:pt x="1086" y="1005"/>
                  </a:cubicBezTo>
                  <a:lnTo>
                    <a:pt x="406" y="1102"/>
                  </a:lnTo>
                  <a:cubicBezTo>
                    <a:pt x="119" y="1147"/>
                    <a:pt x="1" y="1501"/>
                    <a:pt x="211" y="1699"/>
                  </a:cubicBezTo>
                  <a:lnTo>
                    <a:pt x="702" y="2181"/>
                  </a:lnTo>
                  <a:cubicBezTo>
                    <a:pt x="784" y="2263"/>
                    <a:pt x="820" y="2374"/>
                    <a:pt x="805" y="2487"/>
                  </a:cubicBezTo>
                  <a:lnTo>
                    <a:pt x="687" y="3167"/>
                  </a:lnTo>
                  <a:cubicBezTo>
                    <a:pt x="646" y="3394"/>
                    <a:pt x="827" y="3576"/>
                    <a:pt x="1030" y="3576"/>
                  </a:cubicBezTo>
                  <a:cubicBezTo>
                    <a:pt x="1084" y="3576"/>
                    <a:pt x="1139" y="3563"/>
                    <a:pt x="1193" y="3535"/>
                  </a:cubicBezTo>
                  <a:lnTo>
                    <a:pt x="1801" y="3214"/>
                  </a:lnTo>
                  <a:cubicBezTo>
                    <a:pt x="1852" y="3188"/>
                    <a:pt x="1909" y="3175"/>
                    <a:pt x="1965" y="3175"/>
                  </a:cubicBezTo>
                  <a:cubicBezTo>
                    <a:pt x="2021" y="3175"/>
                    <a:pt x="2078" y="3188"/>
                    <a:pt x="2129" y="3214"/>
                  </a:cubicBezTo>
                  <a:lnTo>
                    <a:pt x="2738" y="3535"/>
                  </a:lnTo>
                  <a:cubicBezTo>
                    <a:pt x="2791" y="3563"/>
                    <a:pt x="2847" y="3576"/>
                    <a:pt x="2900" y="3576"/>
                  </a:cubicBezTo>
                  <a:cubicBezTo>
                    <a:pt x="3102" y="3576"/>
                    <a:pt x="3280" y="3394"/>
                    <a:pt x="3244" y="3167"/>
                  </a:cubicBezTo>
                  <a:lnTo>
                    <a:pt x="3126" y="2487"/>
                  </a:lnTo>
                  <a:cubicBezTo>
                    <a:pt x="3106" y="2374"/>
                    <a:pt x="3147" y="2263"/>
                    <a:pt x="3229" y="2181"/>
                  </a:cubicBezTo>
                  <a:lnTo>
                    <a:pt x="3720" y="1699"/>
                  </a:lnTo>
                  <a:cubicBezTo>
                    <a:pt x="3928" y="1501"/>
                    <a:pt x="3812" y="1147"/>
                    <a:pt x="3525" y="1102"/>
                  </a:cubicBezTo>
                  <a:lnTo>
                    <a:pt x="2845" y="1005"/>
                  </a:lnTo>
                  <a:cubicBezTo>
                    <a:pt x="2732" y="989"/>
                    <a:pt x="2635" y="918"/>
                    <a:pt x="2585" y="816"/>
                  </a:cubicBezTo>
                  <a:lnTo>
                    <a:pt x="2278" y="196"/>
                  </a:lnTo>
                  <a:cubicBezTo>
                    <a:pt x="2213" y="6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260757" y="2606681"/>
              <a:ext cx="144099" cy="131347"/>
            </a:xfrm>
            <a:custGeom>
              <a:avLst/>
              <a:gdLst/>
              <a:ahLst/>
              <a:cxnLst/>
              <a:rect l="l" t="t" r="r" b="b"/>
              <a:pathLst>
                <a:path w="3924" h="3577" extrusionOk="0">
                  <a:moveTo>
                    <a:pt x="1960" y="1"/>
                  </a:moveTo>
                  <a:cubicBezTo>
                    <a:pt x="1835" y="1"/>
                    <a:pt x="1711" y="66"/>
                    <a:pt x="1647" y="196"/>
                  </a:cubicBezTo>
                  <a:lnTo>
                    <a:pt x="1340" y="816"/>
                  </a:lnTo>
                  <a:cubicBezTo>
                    <a:pt x="1290" y="918"/>
                    <a:pt x="1193" y="989"/>
                    <a:pt x="1080" y="1005"/>
                  </a:cubicBezTo>
                  <a:lnTo>
                    <a:pt x="400" y="1102"/>
                  </a:lnTo>
                  <a:cubicBezTo>
                    <a:pt x="113" y="1147"/>
                    <a:pt x="1" y="1501"/>
                    <a:pt x="205" y="1699"/>
                  </a:cubicBezTo>
                  <a:lnTo>
                    <a:pt x="696" y="2181"/>
                  </a:lnTo>
                  <a:cubicBezTo>
                    <a:pt x="778" y="2263"/>
                    <a:pt x="818" y="2374"/>
                    <a:pt x="799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2" y="3576"/>
                    <a:pt x="1138" y="3563"/>
                    <a:pt x="1193" y="3535"/>
                  </a:cubicBezTo>
                  <a:lnTo>
                    <a:pt x="1795" y="3214"/>
                  </a:lnTo>
                  <a:cubicBezTo>
                    <a:pt x="1847" y="3188"/>
                    <a:pt x="1903" y="3175"/>
                    <a:pt x="1960" y="3175"/>
                  </a:cubicBezTo>
                  <a:cubicBezTo>
                    <a:pt x="2016" y="3175"/>
                    <a:pt x="2072" y="3188"/>
                    <a:pt x="2123" y="3214"/>
                  </a:cubicBezTo>
                  <a:lnTo>
                    <a:pt x="2732" y="3535"/>
                  </a:lnTo>
                  <a:cubicBezTo>
                    <a:pt x="2785" y="3563"/>
                    <a:pt x="2841" y="3576"/>
                    <a:pt x="2894" y="3576"/>
                  </a:cubicBezTo>
                  <a:cubicBezTo>
                    <a:pt x="3098" y="3576"/>
                    <a:pt x="3278" y="3394"/>
                    <a:pt x="3237" y="3167"/>
                  </a:cubicBezTo>
                  <a:lnTo>
                    <a:pt x="3119" y="2487"/>
                  </a:lnTo>
                  <a:cubicBezTo>
                    <a:pt x="3105" y="2374"/>
                    <a:pt x="3140" y="2263"/>
                    <a:pt x="3223" y="2181"/>
                  </a:cubicBezTo>
                  <a:lnTo>
                    <a:pt x="3714" y="1699"/>
                  </a:lnTo>
                  <a:cubicBezTo>
                    <a:pt x="3923" y="1501"/>
                    <a:pt x="3806" y="1147"/>
                    <a:pt x="3518" y="1102"/>
                  </a:cubicBezTo>
                  <a:lnTo>
                    <a:pt x="2838" y="1005"/>
                  </a:lnTo>
                  <a:cubicBezTo>
                    <a:pt x="2727" y="989"/>
                    <a:pt x="2629" y="918"/>
                    <a:pt x="2578" y="816"/>
                  </a:cubicBezTo>
                  <a:lnTo>
                    <a:pt x="2276" y="196"/>
                  </a:lnTo>
                  <a:cubicBezTo>
                    <a:pt x="2210" y="66"/>
                    <a:pt x="2085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36"/>
          <p:cNvSpPr/>
          <p:nvPr/>
        </p:nvSpPr>
        <p:spPr>
          <a:xfrm>
            <a:off x="1646325" y="1726150"/>
            <a:ext cx="576015" cy="38928"/>
          </a:xfrm>
          <a:custGeom>
            <a:avLst/>
            <a:gdLst/>
            <a:ahLst/>
            <a:cxnLst/>
            <a:rect l="l" t="t" r="r" b="b"/>
            <a:pathLst>
              <a:path w="21856" h="1295" extrusionOk="0">
                <a:moveTo>
                  <a:pt x="647" y="1"/>
                </a:moveTo>
                <a:cubicBezTo>
                  <a:pt x="286" y="1"/>
                  <a:pt x="0" y="286"/>
                  <a:pt x="0" y="648"/>
                </a:cubicBezTo>
                <a:cubicBezTo>
                  <a:pt x="0" y="1002"/>
                  <a:pt x="286" y="1294"/>
                  <a:pt x="647" y="1294"/>
                </a:cubicBezTo>
                <a:lnTo>
                  <a:pt x="21209" y="1294"/>
                </a:lnTo>
                <a:cubicBezTo>
                  <a:pt x="21570" y="1294"/>
                  <a:pt x="21855" y="1002"/>
                  <a:pt x="21855" y="648"/>
                </a:cubicBezTo>
                <a:cubicBezTo>
                  <a:pt x="21855" y="286"/>
                  <a:pt x="21570" y="1"/>
                  <a:pt x="212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6"/>
          <p:cNvSpPr/>
          <p:nvPr/>
        </p:nvSpPr>
        <p:spPr>
          <a:xfrm>
            <a:off x="1646325" y="1814558"/>
            <a:ext cx="576015" cy="38868"/>
          </a:xfrm>
          <a:custGeom>
            <a:avLst/>
            <a:gdLst/>
            <a:ahLst/>
            <a:cxnLst/>
            <a:rect l="l" t="t" r="r" b="b"/>
            <a:pathLst>
              <a:path w="21856" h="1293" extrusionOk="0">
                <a:moveTo>
                  <a:pt x="647" y="0"/>
                </a:moveTo>
                <a:cubicBezTo>
                  <a:pt x="286" y="0"/>
                  <a:pt x="0" y="291"/>
                  <a:pt x="0" y="646"/>
                </a:cubicBezTo>
                <a:cubicBezTo>
                  <a:pt x="0" y="1007"/>
                  <a:pt x="286" y="1292"/>
                  <a:pt x="647" y="1292"/>
                </a:cubicBezTo>
                <a:lnTo>
                  <a:pt x="21209" y="1292"/>
                </a:lnTo>
                <a:cubicBezTo>
                  <a:pt x="21570" y="1292"/>
                  <a:pt x="21855" y="1007"/>
                  <a:pt x="21855" y="646"/>
                </a:cubicBezTo>
                <a:cubicBezTo>
                  <a:pt x="21855" y="291"/>
                  <a:pt x="21570" y="0"/>
                  <a:pt x="2120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6"/>
          <p:cNvSpPr/>
          <p:nvPr/>
        </p:nvSpPr>
        <p:spPr>
          <a:xfrm>
            <a:off x="1646325" y="1902726"/>
            <a:ext cx="481479" cy="38898"/>
          </a:xfrm>
          <a:custGeom>
            <a:avLst/>
            <a:gdLst/>
            <a:ahLst/>
            <a:cxnLst/>
            <a:rect l="l" t="t" r="r" b="b"/>
            <a:pathLst>
              <a:path w="18269" h="1294" extrusionOk="0">
                <a:moveTo>
                  <a:pt x="647" y="1"/>
                </a:moveTo>
                <a:cubicBezTo>
                  <a:pt x="286" y="1"/>
                  <a:pt x="0" y="293"/>
                  <a:pt x="0" y="647"/>
                </a:cubicBezTo>
                <a:cubicBezTo>
                  <a:pt x="0" y="1007"/>
                  <a:pt x="286" y="1294"/>
                  <a:pt x="647" y="1294"/>
                </a:cubicBezTo>
                <a:lnTo>
                  <a:pt x="17623" y="1294"/>
                </a:lnTo>
                <a:cubicBezTo>
                  <a:pt x="17978" y="1294"/>
                  <a:pt x="18269" y="1007"/>
                  <a:pt x="18269" y="647"/>
                </a:cubicBezTo>
                <a:cubicBezTo>
                  <a:pt x="18269" y="293"/>
                  <a:pt x="17978" y="1"/>
                  <a:pt x="1762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36"/>
          <p:cNvGrpSpPr/>
          <p:nvPr/>
        </p:nvGrpSpPr>
        <p:grpSpPr>
          <a:xfrm>
            <a:off x="1884725" y="2724775"/>
            <a:ext cx="1355700" cy="262500"/>
            <a:chOff x="1884725" y="2724775"/>
            <a:chExt cx="1355700" cy="262500"/>
          </a:xfrm>
        </p:grpSpPr>
        <p:sp>
          <p:nvSpPr>
            <p:cNvPr id="681" name="Google Shape;681;p36"/>
            <p:cNvSpPr/>
            <p:nvPr/>
          </p:nvSpPr>
          <p:spPr>
            <a:xfrm>
              <a:off x="1884725" y="2724775"/>
              <a:ext cx="1355700" cy="262500"/>
            </a:xfrm>
            <a:prstGeom prst="roundRect">
              <a:avLst>
                <a:gd name="adj" fmla="val 236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2176700" y="283655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2176700" y="2836550"/>
              <a:ext cx="463839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983825" y="2792040"/>
              <a:ext cx="133214" cy="127937"/>
            </a:xfrm>
            <a:custGeom>
              <a:avLst/>
              <a:gdLst/>
              <a:ahLst/>
              <a:cxnLst/>
              <a:rect l="l" t="t" r="r" b="b"/>
              <a:pathLst>
                <a:path w="9517" h="9140" extrusionOk="0">
                  <a:moveTo>
                    <a:pt x="2167" y="1"/>
                  </a:moveTo>
                  <a:lnTo>
                    <a:pt x="2167" y="4844"/>
                  </a:lnTo>
                  <a:lnTo>
                    <a:pt x="0" y="4844"/>
                  </a:lnTo>
                  <a:lnTo>
                    <a:pt x="2167" y="6803"/>
                  </a:lnTo>
                  <a:lnTo>
                    <a:pt x="4761" y="9139"/>
                  </a:lnTo>
                  <a:lnTo>
                    <a:pt x="9517" y="4844"/>
                  </a:lnTo>
                  <a:lnTo>
                    <a:pt x="7348" y="4844"/>
                  </a:lnTo>
                  <a:lnTo>
                    <a:pt x="7348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1251920" y="3452543"/>
            <a:ext cx="694832" cy="494692"/>
            <a:chOff x="3336290" y="764021"/>
            <a:chExt cx="810300" cy="576900"/>
          </a:xfrm>
        </p:grpSpPr>
        <p:sp>
          <p:nvSpPr>
            <p:cNvPr id="686" name="Google Shape;686;p36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6"/>
          <p:cNvGrpSpPr/>
          <p:nvPr/>
        </p:nvGrpSpPr>
        <p:grpSpPr>
          <a:xfrm>
            <a:off x="2895002" y="3452544"/>
            <a:ext cx="767672" cy="251306"/>
            <a:chOff x="6394925" y="2541508"/>
            <a:chExt cx="736800" cy="241200"/>
          </a:xfrm>
        </p:grpSpPr>
        <p:sp>
          <p:nvSpPr>
            <p:cNvPr id="690" name="Google Shape;690;p36"/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6"/>
          <p:cNvSpPr/>
          <p:nvPr/>
        </p:nvSpPr>
        <p:spPr>
          <a:xfrm>
            <a:off x="3333299" y="1699552"/>
            <a:ext cx="440861" cy="441047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6"/>
          <p:cNvSpPr/>
          <p:nvPr/>
        </p:nvSpPr>
        <p:spPr>
          <a:xfrm>
            <a:off x="3435392" y="1812376"/>
            <a:ext cx="236675" cy="215400"/>
          </a:xfrm>
          <a:custGeom>
            <a:avLst/>
            <a:gdLst/>
            <a:ahLst/>
            <a:cxnLst/>
            <a:rect l="l" t="t" r="r" b="b"/>
            <a:pathLst>
              <a:path w="9467" h="8616" extrusionOk="0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6"/>
          <p:cNvSpPr/>
          <p:nvPr/>
        </p:nvSpPr>
        <p:spPr>
          <a:xfrm>
            <a:off x="3118883" y="185312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6"/>
          <p:cNvSpPr/>
          <p:nvPr/>
        </p:nvSpPr>
        <p:spPr>
          <a:xfrm>
            <a:off x="2904474" y="185312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567;p34">
            <a:extLst>
              <a:ext uri="{FF2B5EF4-FFF2-40B4-BE49-F238E27FC236}">
                <a16:creationId xmlns:a16="http://schemas.microsoft.com/office/drawing/2014/main" id="{8DC20B15-D3E4-4DF4-9ED0-2A3F8C6B61F8}"/>
              </a:ext>
            </a:extLst>
          </p:cNvPr>
          <p:cNvGrpSpPr/>
          <p:nvPr/>
        </p:nvGrpSpPr>
        <p:grpSpPr>
          <a:xfrm>
            <a:off x="7581874" y="515225"/>
            <a:ext cx="604800" cy="147600"/>
            <a:chOff x="7688649" y="828750"/>
            <a:chExt cx="604800" cy="147600"/>
          </a:xfrm>
        </p:grpSpPr>
        <p:sp>
          <p:nvSpPr>
            <p:cNvPr id="47" name="Google Shape;568;p34">
              <a:extLst>
                <a:ext uri="{FF2B5EF4-FFF2-40B4-BE49-F238E27FC236}">
                  <a16:creationId xmlns:a16="http://schemas.microsoft.com/office/drawing/2014/main" id="{4D3D2164-3DF2-4E20-B092-80E46491EFC8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9;p34">
              <a:extLst>
                <a:ext uri="{FF2B5EF4-FFF2-40B4-BE49-F238E27FC236}">
                  <a16:creationId xmlns:a16="http://schemas.microsoft.com/office/drawing/2014/main" id="{F458F3A1-B711-442F-AE2B-647A921E1793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0;p34">
              <a:extLst>
                <a:ext uri="{FF2B5EF4-FFF2-40B4-BE49-F238E27FC236}">
                  <a16:creationId xmlns:a16="http://schemas.microsoft.com/office/drawing/2014/main" id="{1BAFA3CD-4CF5-44D9-9D22-B4286206B577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236D8C-9703-4ACB-A8E3-9B530C62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7023" y="-174171"/>
            <a:ext cx="11189185" cy="5529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B35317-B5E3-B37C-0509-BEF153272F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4" t="28445" r="27789" b="8117"/>
          <a:stretch/>
        </p:blipFill>
        <p:spPr>
          <a:xfrm>
            <a:off x="991404" y="269506"/>
            <a:ext cx="7119628" cy="388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54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1" name="Google Shape;651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2562565" y="750381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cxnSp>
        <p:nvCxnSpPr>
          <p:cNvPr id="667" name="Google Shape;667;p36"/>
          <p:cNvCxnSpPr/>
          <p:nvPr/>
        </p:nvCxnSpPr>
        <p:spPr>
          <a:xfrm>
            <a:off x="1235715" y="1149081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98" name="Google Shape;698;p36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567;p34">
            <a:extLst>
              <a:ext uri="{FF2B5EF4-FFF2-40B4-BE49-F238E27FC236}">
                <a16:creationId xmlns:a16="http://schemas.microsoft.com/office/drawing/2014/main" id="{8DC20B15-D3E4-4DF4-9ED0-2A3F8C6B61F8}"/>
              </a:ext>
            </a:extLst>
          </p:cNvPr>
          <p:cNvGrpSpPr/>
          <p:nvPr/>
        </p:nvGrpSpPr>
        <p:grpSpPr>
          <a:xfrm>
            <a:off x="7581874" y="515225"/>
            <a:ext cx="604800" cy="147600"/>
            <a:chOff x="7688649" y="828750"/>
            <a:chExt cx="604800" cy="147600"/>
          </a:xfrm>
        </p:grpSpPr>
        <p:sp>
          <p:nvSpPr>
            <p:cNvPr id="47" name="Google Shape;568;p34">
              <a:extLst>
                <a:ext uri="{FF2B5EF4-FFF2-40B4-BE49-F238E27FC236}">
                  <a16:creationId xmlns:a16="http://schemas.microsoft.com/office/drawing/2014/main" id="{4D3D2164-3DF2-4E20-B092-80E46491EFC8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9;p34">
              <a:extLst>
                <a:ext uri="{FF2B5EF4-FFF2-40B4-BE49-F238E27FC236}">
                  <a16:creationId xmlns:a16="http://schemas.microsoft.com/office/drawing/2014/main" id="{F458F3A1-B711-442F-AE2B-647A921E1793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0;p34">
              <a:extLst>
                <a:ext uri="{FF2B5EF4-FFF2-40B4-BE49-F238E27FC236}">
                  <a16:creationId xmlns:a16="http://schemas.microsoft.com/office/drawing/2014/main" id="{1BAFA3CD-4CF5-44D9-9D22-B4286206B577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13;p33">
            <a:extLst>
              <a:ext uri="{FF2B5EF4-FFF2-40B4-BE49-F238E27FC236}">
                <a16:creationId xmlns:a16="http://schemas.microsoft.com/office/drawing/2014/main" id="{F558871A-DB5B-402C-88BA-CBB4095359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15562" y="1715121"/>
            <a:ext cx="6423511" cy="2315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Created a Web Application which will Create, Add, Update, Delete and Shows all the question data on the webpage by using Angular (Material) and JSON Server (Database).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Where we can store the data about the questions like Que Id, Name, Option A, B, C, D, E, Answer, Level, Time, Type, Section and Subject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4286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1" name="Google Shape;651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2640539" y="103544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 panose="00000500000000000000" pitchFamily="2" charset="0"/>
              </a:rPr>
              <a:t>REFERENCES</a:t>
            </a:r>
            <a:endParaRPr dirty="0">
              <a:latin typeface="Oswald" panose="00000500000000000000" pitchFamily="2" charset="0"/>
            </a:endParaRPr>
          </a:p>
        </p:txBody>
      </p:sp>
      <p:grpSp>
        <p:nvGrpSpPr>
          <p:cNvPr id="46" name="Google Shape;567;p34">
            <a:extLst>
              <a:ext uri="{FF2B5EF4-FFF2-40B4-BE49-F238E27FC236}">
                <a16:creationId xmlns:a16="http://schemas.microsoft.com/office/drawing/2014/main" id="{8DC20B15-D3E4-4DF4-9ED0-2A3F8C6B61F8}"/>
              </a:ext>
            </a:extLst>
          </p:cNvPr>
          <p:cNvGrpSpPr/>
          <p:nvPr/>
        </p:nvGrpSpPr>
        <p:grpSpPr>
          <a:xfrm>
            <a:off x="7581874" y="515225"/>
            <a:ext cx="604800" cy="147600"/>
            <a:chOff x="7688649" y="828750"/>
            <a:chExt cx="604800" cy="147600"/>
          </a:xfrm>
        </p:grpSpPr>
        <p:sp>
          <p:nvSpPr>
            <p:cNvPr id="47" name="Google Shape;568;p34">
              <a:extLst>
                <a:ext uri="{FF2B5EF4-FFF2-40B4-BE49-F238E27FC236}">
                  <a16:creationId xmlns:a16="http://schemas.microsoft.com/office/drawing/2014/main" id="{4D3D2164-3DF2-4E20-B092-80E46491EFC8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9;p34">
              <a:extLst>
                <a:ext uri="{FF2B5EF4-FFF2-40B4-BE49-F238E27FC236}">
                  <a16:creationId xmlns:a16="http://schemas.microsoft.com/office/drawing/2014/main" id="{F458F3A1-B711-442F-AE2B-647A921E1793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0;p34">
              <a:extLst>
                <a:ext uri="{FF2B5EF4-FFF2-40B4-BE49-F238E27FC236}">
                  <a16:creationId xmlns:a16="http://schemas.microsoft.com/office/drawing/2014/main" id="{1BAFA3CD-4CF5-44D9-9D22-B4286206B577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36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62294-2895-4475-A316-236F187E52A4}"/>
              </a:ext>
            </a:extLst>
          </p:cNvPr>
          <p:cNvSpPr txBox="1"/>
          <p:nvPr/>
        </p:nvSpPr>
        <p:spPr>
          <a:xfrm>
            <a:off x="776065" y="854003"/>
            <a:ext cx="7673875" cy="300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3280" indent="-215265">
              <a:lnSpc>
                <a:spcPct val="150000"/>
              </a:lnSpc>
            </a:pPr>
            <a:r>
              <a:rPr lang="en-US" sz="16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Huang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Zongxiang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Research on the Prediction of Product Demand under Market Economy, 2011.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3280" indent="-215265"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Pan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Ershun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Production Plan and Control [M]. Shanghai: Shanghai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iao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Tong University Press, 2003:pp.25-27. 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3280" indent="-215265"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Wang Lili, Zhang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Fengrong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Production Plan and Control [M]. Beijing: Mechanical Industry Press, 2006:pp.19-25. 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3280" indent="-215265"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Bao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Fengxian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Chen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Hongli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Prediction and Decision-making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Methodof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Economy [M]. Guangzhou: Jinan University Press, 2007.8:pp.8-12. 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52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8"/>
          <p:cNvSpPr txBox="1">
            <a:spLocks noGrp="1"/>
          </p:cNvSpPr>
          <p:nvPr>
            <p:ph type="title"/>
          </p:nvPr>
        </p:nvSpPr>
        <p:spPr>
          <a:xfrm>
            <a:off x="1223787" y="1944001"/>
            <a:ext cx="4702362" cy="1402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</a:t>
            </a:r>
            <a:endParaRPr sz="6000" dirty="0"/>
          </a:p>
        </p:txBody>
      </p:sp>
      <p:cxnSp>
        <p:nvCxnSpPr>
          <p:cNvPr id="811" name="Google Shape;811;p38"/>
          <p:cNvCxnSpPr/>
          <p:nvPr/>
        </p:nvCxnSpPr>
        <p:spPr>
          <a:xfrm>
            <a:off x="1494850" y="39999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96601FFE-3A0B-424A-8DD9-658C34A103CD}"/>
              </a:ext>
            </a:extLst>
          </p:cNvPr>
          <p:cNvSpPr txBox="1"/>
          <p:nvPr/>
        </p:nvSpPr>
        <p:spPr>
          <a:xfrm>
            <a:off x="1994509" y="1481279"/>
            <a:ext cx="515498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SVPM’s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COLLEGE OF ENGINEERING,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Malegaon (Bk)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+mj-lt"/>
              </a:rPr>
              <a:t>DEPARTMENT OF COMPUTER ENGINEERING</a:t>
            </a:r>
          </a:p>
          <a:p>
            <a:pPr algn="ctr"/>
            <a:endParaRPr lang="en-US" sz="1600" b="1" dirty="0">
              <a:solidFill>
                <a:srgbClr val="FF0000"/>
              </a:solidFill>
              <a:latin typeface="+mj-lt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sz="1600" dirty="0">
              <a:solidFill>
                <a:schemeClr val="bg1"/>
              </a:solidFill>
            </a:endParaRPr>
          </a:p>
          <a:p>
            <a:pPr algn="ctr"/>
            <a:r>
              <a:rPr lang="en-IN" sz="1800" b="1" dirty="0">
                <a:solidFill>
                  <a:schemeClr val="bg1"/>
                </a:solidFill>
              </a:rPr>
              <a:t>“Product Demand Prediction”</a:t>
            </a:r>
          </a:p>
          <a:p>
            <a:pPr algn="ctr"/>
            <a:endParaRPr lang="en-I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GUIDENCE OF</a:t>
            </a:r>
          </a:p>
          <a:p>
            <a:pPr algn="ctr"/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b="1" dirty="0">
                <a:solidFill>
                  <a:schemeClr val="bg1"/>
                </a:solidFill>
              </a:rPr>
              <a:t>Prof. S. S. </a:t>
            </a:r>
            <a:r>
              <a:rPr lang="en-IN" sz="1600" b="1" dirty="0" err="1">
                <a:solidFill>
                  <a:schemeClr val="bg1"/>
                </a:solidFill>
              </a:rPr>
              <a:t>Nimbalkar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7CD383-47B7-444F-98A7-31F0E918FE39}"/>
              </a:ext>
            </a:extLst>
          </p:cNvPr>
          <p:cNvSpPr/>
          <p:nvPr/>
        </p:nvSpPr>
        <p:spPr>
          <a:xfrm>
            <a:off x="3957746" y="62822"/>
            <a:ext cx="1228508" cy="108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DF743-543D-448E-A9F3-24ADCBD9E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675" y="91948"/>
            <a:ext cx="1128650" cy="97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01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</a:t>
            </a:r>
            <a:endParaRPr dirty="0"/>
          </a:p>
        </p:txBody>
      </p:sp>
      <p:sp>
        <p:nvSpPr>
          <p:cNvPr id="482" name="Google Shape;482;p3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980B5BF-BEDC-ADE3-D05C-8F9E174FFFD6}"/>
              </a:ext>
            </a:extLst>
          </p:cNvPr>
          <p:cNvSpPr txBox="1"/>
          <p:nvPr/>
        </p:nvSpPr>
        <p:spPr>
          <a:xfrm>
            <a:off x="1946709" y="1649157"/>
            <a:ext cx="5250582" cy="1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Jamdade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Vishwajit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Sandip 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(Roll No.334)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Kunjir Shubham Ganesh    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(Roll No.357)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Salunkhe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Hrutika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Ravindra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(Roll No.376)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133848" y="1312810"/>
            <a:ext cx="2438151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 idx="2"/>
          </p:nvPr>
        </p:nvSpPr>
        <p:spPr>
          <a:xfrm>
            <a:off x="1235625" y="1312810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33" name="Google Shape;533;p34"/>
          <p:cNvSpPr txBox="1">
            <a:spLocks noGrp="1"/>
          </p:cNvSpPr>
          <p:nvPr>
            <p:ph type="title" idx="4"/>
          </p:nvPr>
        </p:nvSpPr>
        <p:spPr>
          <a:xfrm>
            <a:off x="1259417" y="2131710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 idx="7"/>
          </p:nvPr>
        </p:nvSpPr>
        <p:spPr>
          <a:xfrm>
            <a:off x="1259417" y="3035610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41" name="Google Shape;541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3" name="Google Shape;563;p34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29;p34">
            <a:extLst>
              <a:ext uri="{FF2B5EF4-FFF2-40B4-BE49-F238E27FC236}">
                <a16:creationId xmlns:a16="http://schemas.microsoft.com/office/drawing/2014/main" id="{A863D3AA-D9F3-4D11-8DB0-3FBB7C41E821}"/>
              </a:ext>
            </a:extLst>
          </p:cNvPr>
          <p:cNvSpPr txBox="1">
            <a:spLocks/>
          </p:cNvSpPr>
          <p:nvPr/>
        </p:nvSpPr>
        <p:spPr>
          <a:xfrm>
            <a:off x="2114833" y="2153965"/>
            <a:ext cx="2457166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PROBLEM STATEMENT</a:t>
            </a:r>
            <a:endParaRPr lang="en-IN" dirty="0"/>
          </a:p>
        </p:txBody>
      </p:sp>
      <p:sp>
        <p:nvSpPr>
          <p:cNvPr id="52" name="Google Shape;529;p34">
            <a:extLst>
              <a:ext uri="{FF2B5EF4-FFF2-40B4-BE49-F238E27FC236}">
                <a16:creationId xmlns:a16="http://schemas.microsoft.com/office/drawing/2014/main" id="{DA274339-66C1-48B4-B8E8-AB786CFE8DD0}"/>
              </a:ext>
            </a:extLst>
          </p:cNvPr>
          <p:cNvSpPr txBox="1">
            <a:spLocks/>
          </p:cNvSpPr>
          <p:nvPr/>
        </p:nvSpPr>
        <p:spPr>
          <a:xfrm>
            <a:off x="2072023" y="3035610"/>
            <a:ext cx="2690263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/>
              <a:t>OBJECTIVES</a:t>
            </a:r>
          </a:p>
        </p:txBody>
      </p:sp>
      <p:sp>
        <p:nvSpPr>
          <p:cNvPr id="25" name="Google Shape;536;p34">
            <a:extLst>
              <a:ext uri="{FF2B5EF4-FFF2-40B4-BE49-F238E27FC236}">
                <a16:creationId xmlns:a16="http://schemas.microsoft.com/office/drawing/2014/main" id="{3D762923-D2FB-453B-BB87-6DA8CBE46816}"/>
              </a:ext>
            </a:extLst>
          </p:cNvPr>
          <p:cNvSpPr txBox="1">
            <a:spLocks/>
          </p:cNvSpPr>
          <p:nvPr/>
        </p:nvSpPr>
        <p:spPr>
          <a:xfrm>
            <a:off x="1302226" y="3854510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rgbClr val="00B0F0"/>
                </a:solidFill>
              </a:rPr>
              <a:t>04</a:t>
            </a:r>
          </a:p>
        </p:txBody>
      </p:sp>
      <p:sp>
        <p:nvSpPr>
          <p:cNvPr id="26" name="Google Shape;529;p34">
            <a:extLst>
              <a:ext uri="{FF2B5EF4-FFF2-40B4-BE49-F238E27FC236}">
                <a16:creationId xmlns:a16="http://schemas.microsoft.com/office/drawing/2014/main" id="{CF6A6008-EF45-41CD-8183-3CF85D9C6A35}"/>
              </a:ext>
            </a:extLst>
          </p:cNvPr>
          <p:cNvSpPr txBox="1">
            <a:spLocks/>
          </p:cNvSpPr>
          <p:nvPr/>
        </p:nvSpPr>
        <p:spPr>
          <a:xfrm>
            <a:off x="2114833" y="3854510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/>
              <a:t>SYSTEM ARCHITECTURE</a:t>
            </a:r>
          </a:p>
        </p:txBody>
      </p:sp>
      <p:sp>
        <p:nvSpPr>
          <p:cNvPr id="27" name="Google Shape;529;p34">
            <a:extLst>
              <a:ext uri="{FF2B5EF4-FFF2-40B4-BE49-F238E27FC236}">
                <a16:creationId xmlns:a16="http://schemas.microsoft.com/office/drawing/2014/main" id="{107F3D2B-606D-CE03-F67C-611A43F688DC}"/>
              </a:ext>
            </a:extLst>
          </p:cNvPr>
          <p:cNvSpPr txBox="1">
            <a:spLocks/>
          </p:cNvSpPr>
          <p:nvPr/>
        </p:nvSpPr>
        <p:spPr>
          <a:xfrm>
            <a:off x="5775408" y="1296762"/>
            <a:ext cx="2438151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/>
              <a:t>ALGORITHM</a:t>
            </a:r>
          </a:p>
        </p:txBody>
      </p:sp>
      <p:sp>
        <p:nvSpPr>
          <p:cNvPr id="28" name="Google Shape;530;p34">
            <a:extLst>
              <a:ext uri="{FF2B5EF4-FFF2-40B4-BE49-F238E27FC236}">
                <a16:creationId xmlns:a16="http://schemas.microsoft.com/office/drawing/2014/main" id="{AAD30653-7A80-6D3A-DC7D-A8314DF95538}"/>
              </a:ext>
            </a:extLst>
          </p:cNvPr>
          <p:cNvSpPr txBox="1">
            <a:spLocks/>
          </p:cNvSpPr>
          <p:nvPr/>
        </p:nvSpPr>
        <p:spPr>
          <a:xfrm>
            <a:off x="4877185" y="1296762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9" name="Google Shape;533;p34">
            <a:extLst>
              <a:ext uri="{FF2B5EF4-FFF2-40B4-BE49-F238E27FC236}">
                <a16:creationId xmlns:a16="http://schemas.microsoft.com/office/drawing/2014/main" id="{545A1EDA-5F3F-628E-D773-8F420D9A7D08}"/>
              </a:ext>
            </a:extLst>
          </p:cNvPr>
          <p:cNvSpPr txBox="1">
            <a:spLocks/>
          </p:cNvSpPr>
          <p:nvPr/>
        </p:nvSpPr>
        <p:spPr>
          <a:xfrm>
            <a:off x="4900977" y="2115662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0" name="Google Shape;536;p34">
            <a:extLst>
              <a:ext uri="{FF2B5EF4-FFF2-40B4-BE49-F238E27FC236}">
                <a16:creationId xmlns:a16="http://schemas.microsoft.com/office/drawing/2014/main" id="{0F53A5EE-3312-52E5-55EB-F0C4953ACCA3}"/>
              </a:ext>
            </a:extLst>
          </p:cNvPr>
          <p:cNvSpPr txBox="1">
            <a:spLocks/>
          </p:cNvSpPr>
          <p:nvPr/>
        </p:nvSpPr>
        <p:spPr>
          <a:xfrm>
            <a:off x="4900977" y="3019562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1" name="Google Shape;529;p34">
            <a:extLst>
              <a:ext uri="{FF2B5EF4-FFF2-40B4-BE49-F238E27FC236}">
                <a16:creationId xmlns:a16="http://schemas.microsoft.com/office/drawing/2014/main" id="{03532B57-ECF9-209D-7063-C24F5BAF0121}"/>
              </a:ext>
            </a:extLst>
          </p:cNvPr>
          <p:cNvSpPr txBox="1">
            <a:spLocks/>
          </p:cNvSpPr>
          <p:nvPr/>
        </p:nvSpPr>
        <p:spPr>
          <a:xfrm>
            <a:off x="5756393" y="2137917"/>
            <a:ext cx="239911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2" name="Google Shape;529;p34">
            <a:extLst>
              <a:ext uri="{FF2B5EF4-FFF2-40B4-BE49-F238E27FC236}">
                <a16:creationId xmlns:a16="http://schemas.microsoft.com/office/drawing/2014/main" id="{B793800A-18B2-D587-1948-A022E832713D}"/>
              </a:ext>
            </a:extLst>
          </p:cNvPr>
          <p:cNvSpPr txBox="1">
            <a:spLocks/>
          </p:cNvSpPr>
          <p:nvPr/>
        </p:nvSpPr>
        <p:spPr>
          <a:xfrm>
            <a:off x="5713583" y="3019562"/>
            <a:ext cx="2690263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/>
              <a:t>CONCLUSION</a:t>
            </a:r>
          </a:p>
        </p:txBody>
      </p:sp>
      <p:sp>
        <p:nvSpPr>
          <p:cNvPr id="33" name="Google Shape;536;p34">
            <a:extLst>
              <a:ext uri="{FF2B5EF4-FFF2-40B4-BE49-F238E27FC236}">
                <a16:creationId xmlns:a16="http://schemas.microsoft.com/office/drawing/2014/main" id="{67D6AEDF-5136-1039-CC8E-DEF6C4D37A64}"/>
              </a:ext>
            </a:extLst>
          </p:cNvPr>
          <p:cNvSpPr txBox="1">
            <a:spLocks/>
          </p:cNvSpPr>
          <p:nvPr/>
        </p:nvSpPr>
        <p:spPr>
          <a:xfrm>
            <a:off x="4943786" y="3838462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rgbClr val="00B0F0"/>
                </a:solidFill>
              </a:rPr>
              <a:t>08</a:t>
            </a:r>
          </a:p>
        </p:txBody>
      </p:sp>
      <p:sp>
        <p:nvSpPr>
          <p:cNvPr id="34" name="Google Shape;529;p34">
            <a:extLst>
              <a:ext uri="{FF2B5EF4-FFF2-40B4-BE49-F238E27FC236}">
                <a16:creationId xmlns:a16="http://schemas.microsoft.com/office/drawing/2014/main" id="{F0806942-2466-DDCC-79D9-2DB4ABDCC86F}"/>
              </a:ext>
            </a:extLst>
          </p:cNvPr>
          <p:cNvSpPr txBox="1">
            <a:spLocks/>
          </p:cNvSpPr>
          <p:nvPr/>
        </p:nvSpPr>
        <p:spPr>
          <a:xfrm>
            <a:off x="5756393" y="3838462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/>
              <a:t>REFERENCES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63163" y="73734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1089213" y="1583221"/>
            <a:ext cx="7214005" cy="3376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product company plans to offer discounts on its product during the upcoming holiday season. The company wants to find the price at which its product can be a better deal compared to its competitors. For this task, the company provided a dataset of past changes in sales based on price changes. You need to train a model that can predict the demand for the product in the market with different price segments.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" name="Google Shape;567;p34">
            <a:extLst>
              <a:ext uri="{FF2B5EF4-FFF2-40B4-BE49-F238E27FC236}">
                <a16:creationId xmlns:a16="http://schemas.microsoft.com/office/drawing/2014/main" id="{31E2C8C5-16D0-4928-83C4-7B91B7CCE7C8}"/>
              </a:ext>
            </a:extLst>
          </p:cNvPr>
          <p:cNvGrpSpPr/>
          <p:nvPr/>
        </p:nvGrpSpPr>
        <p:grpSpPr>
          <a:xfrm>
            <a:off x="7684713" y="522204"/>
            <a:ext cx="604800" cy="147600"/>
            <a:chOff x="7688649" y="828750"/>
            <a:chExt cx="604800" cy="147600"/>
          </a:xfrm>
        </p:grpSpPr>
        <p:sp>
          <p:nvSpPr>
            <p:cNvPr id="13" name="Google Shape;568;p34">
              <a:extLst>
                <a:ext uri="{FF2B5EF4-FFF2-40B4-BE49-F238E27FC236}">
                  <a16:creationId xmlns:a16="http://schemas.microsoft.com/office/drawing/2014/main" id="{BAF9BE11-F251-4AB4-B15E-9C5DBACE0D92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9;p34">
              <a:extLst>
                <a:ext uri="{FF2B5EF4-FFF2-40B4-BE49-F238E27FC236}">
                  <a16:creationId xmlns:a16="http://schemas.microsoft.com/office/drawing/2014/main" id="{2BCEB6E5-C06E-4C18-8A25-03F35672D2A6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0;p34">
              <a:extLst>
                <a:ext uri="{FF2B5EF4-FFF2-40B4-BE49-F238E27FC236}">
                  <a16:creationId xmlns:a16="http://schemas.microsoft.com/office/drawing/2014/main" id="{9A833E1B-868D-44BE-B7BD-CEFDB1AF0F7E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7714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63163" y="73734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PROBLEM </a:t>
            </a:r>
            <a:r>
              <a:rPr lang="en" sz="3000" dirty="0"/>
              <a:t>STATEMENT</a:t>
            </a:r>
            <a:endParaRPr sz="3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1615563" y="2240948"/>
            <a:ext cx="6526350" cy="1063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train a model that can predict demand of the product in the market with different price segments from the given dataset.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" name="Google Shape;567;p34">
            <a:extLst>
              <a:ext uri="{FF2B5EF4-FFF2-40B4-BE49-F238E27FC236}">
                <a16:creationId xmlns:a16="http://schemas.microsoft.com/office/drawing/2014/main" id="{31E2C8C5-16D0-4928-83C4-7B91B7CCE7C8}"/>
              </a:ext>
            </a:extLst>
          </p:cNvPr>
          <p:cNvGrpSpPr/>
          <p:nvPr/>
        </p:nvGrpSpPr>
        <p:grpSpPr>
          <a:xfrm>
            <a:off x="7684713" y="522204"/>
            <a:ext cx="604800" cy="147600"/>
            <a:chOff x="7688649" y="828750"/>
            <a:chExt cx="604800" cy="147600"/>
          </a:xfrm>
        </p:grpSpPr>
        <p:sp>
          <p:nvSpPr>
            <p:cNvPr id="13" name="Google Shape;568;p34">
              <a:extLst>
                <a:ext uri="{FF2B5EF4-FFF2-40B4-BE49-F238E27FC236}">
                  <a16:creationId xmlns:a16="http://schemas.microsoft.com/office/drawing/2014/main" id="{BAF9BE11-F251-4AB4-B15E-9C5DBACE0D92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9;p34">
              <a:extLst>
                <a:ext uri="{FF2B5EF4-FFF2-40B4-BE49-F238E27FC236}">
                  <a16:creationId xmlns:a16="http://schemas.microsoft.com/office/drawing/2014/main" id="{2BCEB6E5-C06E-4C18-8A25-03F35672D2A6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0;p34">
              <a:extLst>
                <a:ext uri="{FF2B5EF4-FFF2-40B4-BE49-F238E27FC236}">
                  <a16:creationId xmlns:a16="http://schemas.microsoft.com/office/drawing/2014/main" id="{9A833E1B-868D-44BE-B7BD-CEFDB1AF0F7E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63163" y="73734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OBJECTIVES</a:t>
            </a:r>
            <a:endParaRPr sz="3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1615563" y="1463046"/>
            <a:ext cx="6526350" cy="31384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Objectives of Product Demand Prediction are: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Financial planning, 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Pricing policy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Manufacturing policy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Sales, and Marketing planning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Capacity planning and expansion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" name="Google Shape;567;p34">
            <a:extLst>
              <a:ext uri="{FF2B5EF4-FFF2-40B4-BE49-F238E27FC236}">
                <a16:creationId xmlns:a16="http://schemas.microsoft.com/office/drawing/2014/main" id="{31E2C8C5-16D0-4928-83C4-7B91B7CCE7C8}"/>
              </a:ext>
            </a:extLst>
          </p:cNvPr>
          <p:cNvGrpSpPr/>
          <p:nvPr/>
        </p:nvGrpSpPr>
        <p:grpSpPr>
          <a:xfrm>
            <a:off x="7684713" y="522204"/>
            <a:ext cx="604800" cy="147600"/>
            <a:chOff x="7688649" y="828750"/>
            <a:chExt cx="604800" cy="147600"/>
          </a:xfrm>
        </p:grpSpPr>
        <p:sp>
          <p:nvSpPr>
            <p:cNvPr id="13" name="Google Shape;568;p34">
              <a:extLst>
                <a:ext uri="{FF2B5EF4-FFF2-40B4-BE49-F238E27FC236}">
                  <a16:creationId xmlns:a16="http://schemas.microsoft.com/office/drawing/2014/main" id="{BAF9BE11-F251-4AB4-B15E-9C5DBACE0D92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9;p34">
              <a:extLst>
                <a:ext uri="{FF2B5EF4-FFF2-40B4-BE49-F238E27FC236}">
                  <a16:creationId xmlns:a16="http://schemas.microsoft.com/office/drawing/2014/main" id="{2BCEB6E5-C06E-4C18-8A25-03F35672D2A6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0;p34">
              <a:extLst>
                <a:ext uri="{FF2B5EF4-FFF2-40B4-BE49-F238E27FC236}">
                  <a16:creationId xmlns:a16="http://schemas.microsoft.com/office/drawing/2014/main" id="{9A833E1B-868D-44BE-B7BD-CEFDB1AF0F7E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0262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2;p33">
            <a:extLst>
              <a:ext uri="{FF2B5EF4-FFF2-40B4-BE49-F238E27FC236}">
                <a16:creationId xmlns:a16="http://schemas.microsoft.com/office/drawing/2014/main" id="{1973CEB1-4DCC-4166-91CF-BB2791CDFDC8}"/>
              </a:ext>
            </a:extLst>
          </p:cNvPr>
          <p:cNvSpPr txBox="1">
            <a:spLocks/>
          </p:cNvSpPr>
          <p:nvPr/>
        </p:nvSpPr>
        <p:spPr>
          <a:xfrm>
            <a:off x="1796250" y="67246"/>
            <a:ext cx="5551500" cy="5400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b="1" dirty="0">
                <a:solidFill>
                  <a:schemeClr val="bg1"/>
                </a:solidFill>
                <a:latin typeface="Oswald" panose="00000500000000000000" pitchFamily="2" charset="0"/>
                <a:cs typeface="Times New Roman" panose="02020603050405020304" pitchFamily="18" charset="0"/>
              </a:rPr>
              <a:t>SYSTEM ARCHITECTURE</a:t>
            </a:r>
            <a:endParaRPr lang="en-IN" sz="3000" b="1" dirty="0">
              <a:solidFill>
                <a:schemeClr val="bg1"/>
              </a:solidFill>
              <a:latin typeface="Oswald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87E36-3699-BFD6-E305-2F8C071E80EB}"/>
              </a:ext>
            </a:extLst>
          </p:cNvPr>
          <p:cNvSpPr/>
          <p:nvPr/>
        </p:nvSpPr>
        <p:spPr>
          <a:xfrm>
            <a:off x="2142907" y="607273"/>
            <a:ext cx="4606900" cy="4271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7FEA5-DA34-57F3-E655-5E403D6CD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7518" y="809697"/>
            <a:ext cx="2317677" cy="3867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1" name="Google Shape;651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2640539" y="103544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 panose="00000500000000000000" pitchFamily="2" charset="0"/>
              </a:rPr>
              <a:t>ALGORITHM</a:t>
            </a:r>
            <a:endParaRPr dirty="0">
              <a:latin typeface="Oswald" panose="00000500000000000000" pitchFamily="2" charset="0"/>
            </a:endParaRPr>
          </a:p>
        </p:txBody>
      </p:sp>
      <p:grpSp>
        <p:nvGrpSpPr>
          <p:cNvPr id="46" name="Google Shape;567;p34">
            <a:extLst>
              <a:ext uri="{FF2B5EF4-FFF2-40B4-BE49-F238E27FC236}">
                <a16:creationId xmlns:a16="http://schemas.microsoft.com/office/drawing/2014/main" id="{8DC20B15-D3E4-4DF4-9ED0-2A3F8C6B61F8}"/>
              </a:ext>
            </a:extLst>
          </p:cNvPr>
          <p:cNvGrpSpPr/>
          <p:nvPr/>
        </p:nvGrpSpPr>
        <p:grpSpPr>
          <a:xfrm>
            <a:off x="7581874" y="515225"/>
            <a:ext cx="604800" cy="147600"/>
            <a:chOff x="7688649" y="828750"/>
            <a:chExt cx="604800" cy="147600"/>
          </a:xfrm>
        </p:grpSpPr>
        <p:sp>
          <p:nvSpPr>
            <p:cNvPr id="47" name="Google Shape;568;p34">
              <a:extLst>
                <a:ext uri="{FF2B5EF4-FFF2-40B4-BE49-F238E27FC236}">
                  <a16:creationId xmlns:a16="http://schemas.microsoft.com/office/drawing/2014/main" id="{4D3D2164-3DF2-4E20-B092-80E46491EFC8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9;p34">
              <a:extLst>
                <a:ext uri="{FF2B5EF4-FFF2-40B4-BE49-F238E27FC236}">
                  <a16:creationId xmlns:a16="http://schemas.microsoft.com/office/drawing/2014/main" id="{F458F3A1-B711-442F-AE2B-647A921E1793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0;p34">
              <a:extLst>
                <a:ext uri="{FF2B5EF4-FFF2-40B4-BE49-F238E27FC236}">
                  <a16:creationId xmlns:a16="http://schemas.microsoft.com/office/drawing/2014/main" id="{1BAFA3CD-4CF5-44D9-9D22-B4286206B577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36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0EF42-23D0-4B9C-BDF7-33CE80AC5D18}"/>
              </a:ext>
            </a:extLst>
          </p:cNvPr>
          <p:cNvSpPr txBox="1"/>
          <p:nvPr/>
        </p:nvSpPr>
        <p:spPr>
          <a:xfrm>
            <a:off x="1164175" y="1027370"/>
            <a:ext cx="714069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1: Import all the necessary libraries 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Step 2: Import dataset 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Step 3: Check the dataset values 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Step 4: Print the null values and drop them 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Step 5:  Use the scatter plot method to find the outliers. 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Step 6: Then correct the data by removing outliers 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7: Use the box plot method to show the product demand 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8: Use Decision Tree Regressor to predict the demand data.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44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489</Words>
  <Application>Microsoft Office PowerPoint</Application>
  <PresentationFormat>On-screen Show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Proxima Nova</vt:lpstr>
      <vt:lpstr>Symbol</vt:lpstr>
      <vt:lpstr>Fira Code</vt:lpstr>
      <vt:lpstr>Poppins</vt:lpstr>
      <vt:lpstr>Oswald</vt:lpstr>
      <vt:lpstr>Fira Code Light</vt:lpstr>
      <vt:lpstr>Roboto Condensed Light</vt:lpstr>
      <vt:lpstr>Times New Roman</vt:lpstr>
      <vt:lpstr>How to Code Workshop by Slidesgo</vt:lpstr>
      <vt:lpstr>Slidesgo Final Pages</vt:lpstr>
      <vt:lpstr>PRODUCT DEMAND PREDICTION</vt:lpstr>
      <vt:lpstr>PowerPoint Presentation</vt:lpstr>
      <vt:lpstr>GROUP MEMBERS</vt:lpstr>
      <vt:lpstr>INTRODUCTION</vt:lpstr>
      <vt:lpstr>INTRODUCTION</vt:lpstr>
      <vt:lpstr>PROBLEM STATEMENT</vt:lpstr>
      <vt:lpstr>OBJECTIVES</vt:lpstr>
      <vt:lpstr>PowerPoint Presentation</vt:lpstr>
      <vt:lpstr>ALGORITHM</vt:lpstr>
      <vt:lpstr>RESULTS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/HOW TO CODE WORKSHOP</dc:title>
  <dc:creator>Shubhu</dc:creator>
  <cp:lastModifiedBy>Shubham Kunjir</cp:lastModifiedBy>
  <cp:revision>52</cp:revision>
  <dcterms:modified xsi:type="dcterms:W3CDTF">2022-05-11T07:02:32Z</dcterms:modified>
</cp:coreProperties>
</file>