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62" r:id="rId4"/>
    <p:sldId id="264" r:id="rId5"/>
    <p:sldId id="266" r:id="rId6"/>
    <p:sldId id="263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A12"/>
    <a:srgbClr val="EE9524"/>
    <a:srgbClr val="03A1A4"/>
    <a:srgbClr val="EF3078"/>
    <a:srgbClr val="523006"/>
    <a:srgbClr val="E6E7E9"/>
    <a:srgbClr val="D9D9D9"/>
    <a:srgbClr val="3B5998"/>
    <a:srgbClr val="26A6D1"/>
    <a:srgbClr val="D42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9" autoAdjust="0"/>
    <p:restoredTop sz="94660"/>
  </p:normalViewPr>
  <p:slideViewPr>
    <p:cSldViewPr snapToGrid="0">
      <p:cViewPr>
        <p:scale>
          <a:sx n="78" d="100"/>
          <a:sy n="78" d="100"/>
        </p:scale>
        <p:origin x="46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663218" y="1490903"/>
            <a:ext cx="886528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00" dirty="0">
                <a:solidFill>
                  <a:srgbClr val="EE9524"/>
                </a:solidFill>
                <a:latin typeface="Tw Cen MT" panose="020B0602020104020603" pitchFamily="34" charset="0"/>
              </a:rPr>
              <a:t>LA PAZ BUS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394853" y="5048835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3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2456403" y="325786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3006"/>
                </a:solidFill>
                <a:latin typeface="Tw Cen MT" panose="020B0602020104020603" pitchFamily="34" charset="0"/>
              </a:rPr>
              <a:t>Servicio de transporte Municipal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456403" y="401057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Buses Pumakatari &amp; ChikiTiti</a:t>
            </a:r>
          </a:p>
        </p:txBody>
      </p:sp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Bienvenidos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3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338F0A-8248-4C7F-A630-F8BFCE52D3AA}"/>
              </a:ext>
            </a:extLst>
          </p:cNvPr>
          <p:cNvGrpSpPr/>
          <p:nvPr/>
        </p:nvGrpSpPr>
        <p:grpSpPr>
          <a:xfrm>
            <a:off x="2795389" y="3874286"/>
            <a:ext cx="6791601" cy="2280690"/>
            <a:chOff x="2795389" y="3874286"/>
            <a:chExt cx="6791601" cy="22806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2A5AAB-A3CF-4918-97C8-8B57985F7526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INTEGRANTES :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F4BCEC-0127-47F1-895D-949414E51E68}"/>
                </a:ext>
              </a:extLst>
            </p:cNvPr>
            <p:cNvSpPr txBox="1"/>
            <p:nvPr/>
          </p:nvSpPr>
          <p:spPr>
            <a:xfrm>
              <a:off x="4388871" y="4393174"/>
              <a:ext cx="3604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Joel Suxo &amp; Jazmin Limachi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CC3266-0814-40CF-8FB7-59068666DA9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BO" sz="1400" dirty="0">
                  <a:latin typeface="Verdan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Mucho se ha dicho respecto a La Paz Bus, ya que  es un sistema masivo de autobuses urbanos que opera en la ciudad de La Paz. Es administrado por el Servicio de Transporte Municipal (SETRAM), que está a cargo del Gobierno Autónomo  de La Paz. </a:t>
              </a:r>
              <a:endParaRPr lang="en-US" sz="14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E72758AA-232C-47F1-878B-D6F7411DA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05" y="1317594"/>
            <a:ext cx="2293937" cy="23041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6165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HERRAMIENTAS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22B37A-CCC7-4E5B-82F9-79A278CAA082}"/>
              </a:ext>
            </a:extLst>
          </p:cNvPr>
          <p:cNvSpPr/>
          <p:nvPr/>
        </p:nvSpPr>
        <p:spPr>
          <a:xfrm>
            <a:off x="2325485" y="3550834"/>
            <a:ext cx="728158" cy="728158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8C3841-127A-479B-94BD-220B2EDCAB6E}"/>
              </a:ext>
            </a:extLst>
          </p:cNvPr>
          <p:cNvSpPr/>
          <p:nvPr/>
        </p:nvSpPr>
        <p:spPr>
          <a:xfrm>
            <a:off x="3222057" y="3679057"/>
            <a:ext cx="1221014" cy="1221014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59DA09-2750-4F0C-898C-08F0F54C4ACB}"/>
              </a:ext>
            </a:extLst>
          </p:cNvPr>
          <p:cNvSpPr/>
          <p:nvPr/>
        </p:nvSpPr>
        <p:spPr>
          <a:xfrm>
            <a:off x="4551111" y="2757400"/>
            <a:ext cx="1843314" cy="1843314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F6674A-9F6A-4ECF-8B1A-B5CD331C63F8}"/>
              </a:ext>
            </a:extLst>
          </p:cNvPr>
          <p:cNvSpPr/>
          <p:nvPr/>
        </p:nvSpPr>
        <p:spPr>
          <a:xfrm>
            <a:off x="6589867" y="3187919"/>
            <a:ext cx="935542" cy="935542"/>
          </a:xfrm>
          <a:prstGeom prst="ellipse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7678F9E-F68B-47E7-8E99-404218E42B24}"/>
              </a:ext>
            </a:extLst>
          </p:cNvPr>
          <p:cNvSpPr/>
          <p:nvPr/>
        </p:nvSpPr>
        <p:spPr>
          <a:xfrm>
            <a:off x="7563131" y="3790260"/>
            <a:ext cx="977464" cy="977464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53F4246-CEED-4D1E-87E9-AF831143E541}"/>
              </a:ext>
            </a:extLst>
          </p:cNvPr>
          <p:cNvGrpSpPr/>
          <p:nvPr/>
        </p:nvGrpSpPr>
        <p:grpSpPr>
          <a:xfrm>
            <a:off x="1732340" y="2914055"/>
            <a:ext cx="988771" cy="707135"/>
            <a:chOff x="1666080" y="3059827"/>
            <a:chExt cx="988771" cy="70713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02F08CF-D4D1-4A39-96BE-CB97F61D16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920BBA-8F71-4702-91A3-44392F84A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3BFFE84-C695-4D53-9EB1-6E3F023237F6}"/>
              </a:ext>
            </a:extLst>
          </p:cNvPr>
          <p:cNvGrpSpPr/>
          <p:nvPr/>
        </p:nvGrpSpPr>
        <p:grpSpPr>
          <a:xfrm>
            <a:off x="4432701" y="2054542"/>
            <a:ext cx="988771" cy="707135"/>
            <a:chOff x="4432701" y="2054542"/>
            <a:chExt cx="988771" cy="70713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DB6677B-8513-496A-A326-EDBAA2BA9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276" y="2054542"/>
              <a:ext cx="519196" cy="707135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03D7FC-94DB-4EDC-95C4-65A5F513B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701" y="2056923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37FDAE-CE25-40E9-AFD7-49BA1463E3D5}"/>
              </a:ext>
            </a:extLst>
          </p:cNvPr>
          <p:cNvGrpSpPr/>
          <p:nvPr/>
        </p:nvGrpSpPr>
        <p:grpSpPr>
          <a:xfrm flipV="1">
            <a:off x="2828399" y="4872779"/>
            <a:ext cx="988771" cy="707135"/>
            <a:chOff x="1666080" y="3059827"/>
            <a:chExt cx="988771" cy="707135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83C8BAA-87B2-4130-A6CA-1525D506B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8D836A-5994-457C-AD4E-4304A9FBB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5C6488-0A8C-4F32-9A4D-7C308D3FB74D}"/>
              </a:ext>
            </a:extLst>
          </p:cNvPr>
          <p:cNvGrpSpPr/>
          <p:nvPr/>
        </p:nvGrpSpPr>
        <p:grpSpPr>
          <a:xfrm flipH="1">
            <a:off x="8423008" y="3231539"/>
            <a:ext cx="1952824" cy="935542"/>
            <a:chOff x="1801222" y="3059827"/>
            <a:chExt cx="853629" cy="707135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8692D07-D0C2-4183-8694-C71EC431F9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ECBEC73-955A-442B-8836-D1923312F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1222" y="3062208"/>
              <a:ext cx="336814" cy="0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1ACE9A5-0AAC-4005-87FD-533CB273E3AF}"/>
              </a:ext>
            </a:extLst>
          </p:cNvPr>
          <p:cNvGrpSpPr/>
          <p:nvPr/>
        </p:nvGrpSpPr>
        <p:grpSpPr>
          <a:xfrm flipH="1">
            <a:off x="7090117" y="2609852"/>
            <a:ext cx="733083" cy="940982"/>
            <a:chOff x="1976797" y="2950736"/>
            <a:chExt cx="392369" cy="50364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EBF1710-C0A2-443D-9E66-877BD8FA72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7"/>
              <a:ext cx="124495" cy="503642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6797" y="2950736"/>
              <a:ext cx="267874" cy="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E7256DD-6317-492A-853D-B93DE998E24A}"/>
              </a:ext>
            </a:extLst>
          </p:cNvPr>
          <p:cNvSpPr txBox="1"/>
          <p:nvPr/>
        </p:nvSpPr>
        <p:spPr>
          <a:xfrm>
            <a:off x="188621" y="2730616"/>
            <a:ext cx="154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EF3078"/>
                </a:solidFill>
                <a:latin typeface="Tw Cen MT" panose="020B0602020104020603" pitchFamily="34" charset="0"/>
              </a:rPr>
              <a:t>LUCIDCHART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2804901-3BC3-4B63-B57A-680C61064136}"/>
              </a:ext>
            </a:extLst>
          </p:cNvPr>
          <p:cNvGrpSpPr/>
          <p:nvPr/>
        </p:nvGrpSpPr>
        <p:grpSpPr>
          <a:xfrm>
            <a:off x="597272" y="5391747"/>
            <a:ext cx="2231128" cy="615787"/>
            <a:chOff x="597272" y="5391747"/>
            <a:chExt cx="2231128" cy="6157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B5B3C4-08D7-4F80-905A-16D436C0F2EA}"/>
                </a:ext>
              </a:extLst>
            </p:cNvPr>
            <p:cNvSpPr txBox="1"/>
            <p:nvPr/>
          </p:nvSpPr>
          <p:spPr>
            <a:xfrm>
              <a:off x="639098" y="5391747"/>
              <a:ext cx="2189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IMPLEMENTACIÓN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AA698D6-61E6-47B4-977C-84FC3F7A291F}"/>
                </a:ext>
              </a:extLst>
            </p:cNvPr>
            <p:cNvSpPr txBox="1"/>
            <p:nvPr/>
          </p:nvSpPr>
          <p:spPr>
            <a:xfrm>
              <a:off x="597272" y="5638202"/>
              <a:ext cx="166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EE8A12"/>
                  </a:solidFill>
                  <a:latin typeface="Tw Cen MT" panose="020B0602020104020603" pitchFamily="34" charset="0"/>
                </a:rPr>
                <a:t>NETBEANS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9DD4B7F-8A71-49A3-BC05-44E26D841E62}"/>
              </a:ext>
            </a:extLst>
          </p:cNvPr>
          <p:cNvGrpSpPr/>
          <p:nvPr/>
        </p:nvGrpSpPr>
        <p:grpSpPr>
          <a:xfrm>
            <a:off x="2766229" y="1871280"/>
            <a:ext cx="1666472" cy="671442"/>
            <a:chOff x="2766229" y="1871280"/>
            <a:chExt cx="1666472" cy="67144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3347D2D-8F9E-424F-8379-EE81B97BB648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PROYECTO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509C4E9-4A75-455E-A51D-C315238BC112}"/>
                </a:ext>
              </a:extLst>
            </p:cNvPr>
            <p:cNvSpPr txBox="1"/>
            <p:nvPr/>
          </p:nvSpPr>
          <p:spPr>
            <a:xfrm>
              <a:off x="2766229" y="2173390"/>
              <a:ext cx="166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dirty="0">
                <a:latin typeface="Tw Cen MT" panose="020B0602020104020603" pitchFamily="34" charset="0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AF0DE8F-4E0D-400F-8691-13BC3C42218F}"/>
              </a:ext>
            </a:extLst>
          </p:cNvPr>
          <p:cNvSpPr txBox="1"/>
          <p:nvPr/>
        </p:nvSpPr>
        <p:spPr>
          <a:xfrm>
            <a:off x="10375832" y="2987864"/>
            <a:ext cx="138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F3078"/>
                </a:solidFill>
                <a:latin typeface="Tw Cen MT" panose="020B0602020104020603" pitchFamily="34" charset="0"/>
              </a:rPr>
              <a:t>GITHUB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F60901-7459-4FFF-BFAB-332F5872E18A}"/>
              </a:ext>
            </a:extLst>
          </p:cNvPr>
          <p:cNvSpPr txBox="1"/>
          <p:nvPr/>
        </p:nvSpPr>
        <p:spPr>
          <a:xfrm>
            <a:off x="7846935" y="2405695"/>
            <a:ext cx="287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85723"/>
                </a:solidFill>
                <a:latin typeface="Tw Cen MT" panose="020B0602020104020603" pitchFamily="34" charset="0"/>
              </a:rPr>
              <a:t>INTERFAZ GRAFICA GUI</a:t>
            </a:r>
          </a:p>
        </p:txBody>
      </p:sp>
      <p:pic>
        <p:nvPicPr>
          <p:cNvPr id="84" name="Picture 47">
            <a:extLst>
              <a:ext uri="{FF2B5EF4-FFF2-40B4-BE49-F238E27FC236}">
                <a16:creationId xmlns:a16="http://schemas.microsoft.com/office/drawing/2014/main" id="{C2C3EE18-3EDA-4DC2-B8A8-BCD7581DB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077" y="3187919"/>
            <a:ext cx="979162" cy="979162"/>
          </a:xfrm>
          <a:prstGeom prst="rect">
            <a:avLst/>
          </a:prstGeom>
        </p:spPr>
      </p:pic>
      <p:grpSp>
        <p:nvGrpSpPr>
          <p:cNvPr id="85" name="Group 14">
            <a:extLst>
              <a:ext uri="{FF2B5EF4-FFF2-40B4-BE49-F238E27FC236}">
                <a16:creationId xmlns:a16="http://schemas.microsoft.com/office/drawing/2014/main" id="{8E078659-FAA8-4AF8-BD17-B82A6A67161D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86" name="Oval 15">
              <a:extLst>
                <a:ext uri="{FF2B5EF4-FFF2-40B4-BE49-F238E27FC236}">
                  <a16:creationId xmlns:a16="http://schemas.microsoft.com/office/drawing/2014/main" id="{142CED0D-61E6-4A76-B7F1-F984C9AD6C5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16">
              <a:extLst>
                <a:ext uri="{FF2B5EF4-FFF2-40B4-BE49-F238E27FC236}">
                  <a16:creationId xmlns:a16="http://schemas.microsoft.com/office/drawing/2014/main" id="{0783CE7D-33E6-4343-B077-3860C5251B4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3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17">
              <a:extLst>
                <a:ext uri="{FF2B5EF4-FFF2-40B4-BE49-F238E27FC236}">
                  <a16:creationId xmlns:a16="http://schemas.microsoft.com/office/drawing/2014/main" id="{BAE9C07E-8AF5-40BC-8411-1B6F4422F993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18">
              <a:extLst>
                <a:ext uri="{FF2B5EF4-FFF2-40B4-BE49-F238E27FC236}">
                  <a16:creationId xmlns:a16="http://schemas.microsoft.com/office/drawing/2014/main" id="{2ADFADA7-C3E9-47D8-9765-8B7B7F61D55F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19">
              <a:extLst>
                <a:ext uri="{FF2B5EF4-FFF2-40B4-BE49-F238E27FC236}">
                  <a16:creationId xmlns:a16="http://schemas.microsoft.com/office/drawing/2014/main" id="{B1652A77-EF17-492A-8CFD-530C3E08E9E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5199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3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9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1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636AFC9-0881-4786-BD3B-E0BEBDE2F79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0690580" y="2633337"/>
            <a:ext cx="1" cy="80344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" y="4559319"/>
            <a:ext cx="1352549" cy="71900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5367591" y="4061709"/>
            <a:ext cx="1577206" cy="113647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80663" y="3992713"/>
            <a:ext cx="1801641" cy="99137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210092-D838-4687-B1B3-0C0F54FFBBB7}"/>
              </a:ext>
            </a:extLst>
          </p:cNvPr>
          <p:cNvCxnSpPr>
            <a:cxnSpLocks/>
          </p:cNvCxnSpPr>
          <p:nvPr/>
        </p:nvCxnSpPr>
        <p:spPr>
          <a:xfrm flipV="1">
            <a:off x="8939272" y="3789895"/>
            <a:ext cx="1680503" cy="110174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3555177" y="4315879"/>
            <a:ext cx="1709825" cy="88230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</p:cNvCxnSpPr>
          <p:nvPr/>
        </p:nvCxnSpPr>
        <p:spPr>
          <a:xfrm flipV="1">
            <a:off x="1488100" y="4236152"/>
            <a:ext cx="1778890" cy="9620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RUTAS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1122113" y="4930251"/>
            <a:ext cx="588480" cy="58848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1224701" y="4901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049114" y="3941913"/>
            <a:ext cx="588480" cy="5884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3151702" y="391298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5001873" y="4891641"/>
            <a:ext cx="588480" cy="5884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5104461" y="486271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6708674" y="3698473"/>
            <a:ext cx="588480" cy="5884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6810973" y="366954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8522002" y="4689844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8624590" y="466091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53423B-C8BF-4B5C-8334-7B79D6A36B28}"/>
              </a:ext>
            </a:extLst>
          </p:cNvPr>
          <p:cNvSpPr/>
          <p:nvPr/>
        </p:nvSpPr>
        <p:spPr>
          <a:xfrm>
            <a:off x="10396341" y="3465708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E73AB-E79D-4B7E-849F-8FFE43DAB7A5}"/>
              </a:ext>
            </a:extLst>
          </p:cNvPr>
          <p:cNvSpPr txBox="1"/>
          <p:nvPr/>
        </p:nvSpPr>
        <p:spPr>
          <a:xfrm>
            <a:off x="10498929" y="343678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378640" y="3809602"/>
            <a:ext cx="2126507" cy="1057303"/>
            <a:chOff x="378640" y="3809602"/>
            <a:chExt cx="2126507" cy="105730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  <a:latin typeface="Tw Cen MT" panose="020B0602020104020603" pitchFamily="34" charset="0"/>
                </a:rPr>
                <a:t>INCA LLOJETA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O" sz="1400" dirty="0">
                  <a:solidFill>
                    <a:schemeClr val="bg1">
                      <a:lumMod val="50000"/>
                    </a:schemeClr>
                  </a:solidFill>
                  <a:effectLst/>
                  <a:latin typeface="Verdan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Inca Llojeta hasta el       Parque Urbano Central</a:t>
              </a:r>
              <a:endParaRPr lang="en-US" sz="14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2281192" y="2835528"/>
            <a:ext cx="2126507" cy="1057303"/>
            <a:chOff x="2281192" y="2835528"/>
            <a:chExt cx="2126507" cy="105730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Tw Cen MT" panose="020B0602020104020603" pitchFamily="34" charset="0"/>
                </a:rPr>
                <a:t>VILLA SALOME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O" sz="1400" dirty="0">
                  <a:solidFill>
                    <a:schemeClr val="bg1">
                      <a:lumMod val="50000"/>
                    </a:schemeClr>
                  </a:solidFill>
                  <a:effectLst/>
                  <a:latin typeface="Verdan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Villa Salomé hasta el Parque Urbano Central</a:t>
              </a:r>
              <a:endParaRPr lang="en-US" sz="14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4246516" y="3872063"/>
            <a:ext cx="2126507" cy="1057303"/>
            <a:chOff x="4246516" y="3872063"/>
            <a:chExt cx="2126507" cy="105730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Tw Cen MT" panose="020B0602020104020603" pitchFamily="34" charset="0"/>
                </a:rPr>
                <a:t>CHASQUIPAMPA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O" sz="1400" dirty="0">
                  <a:solidFill>
                    <a:schemeClr val="bg1">
                      <a:lumMod val="50000"/>
                    </a:schemeClr>
                  </a:solidFill>
                  <a:effectLst/>
                  <a:latin typeface="Verdan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Chasquipampa hasta el Parque Urbano Central</a:t>
              </a:r>
              <a:endParaRPr lang="en-US" sz="14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386432-8509-4BF1-B812-3331BAF7D462}"/>
              </a:ext>
            </a:extLst>
          </p:cNvPr>
          <p:cNvGrpSpPr/>
          <p:nvPr/>
        </p:nvGrpSpPr>
        <p:grpSpPr>
          <a:xfrm>
            <a:off x="5953272" y="2755684"/>
            <a:ext cx="2482007" cy="841859"/>
            <a:chOff x="5943402" y="2692391"/>
            <a:chExt cx="2126508" cy="841859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7F5442-F4B4-4585-AA2E-C0438857AE3B}"/>
                </a:ext>
              </a:extLst>
            </p:cNvPr>
            <p:cNvSpPr txBox="1"/>
            <p:nvPr/>
          </p:nvSpPr>
          <p:spPr>
            <a:xfrm>
              <a:off x="5943403" y="2692391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0"/>
                </a:rPr>
                <a:t>CAJA FERROVIARIA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FAF46B-A1C3-45A8-A052-22BF454E6E76}"/>
                </a:ext>
              </a:extLst>
            </p:cNvPr>
            <p:cNvSpPr txBox="1"/>
            <p:nvPr/>
          </p:nvSpPr>
          <p:spPr>
            <a:xfrm>
              <a:off x="5943402" y="3011030"/>
              <a:ext cx="2126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O" sz="1400" dirty="0">
                  <a:solidFill>
                    <a:schemeClr val="bg1">
                      <a:lumMod val="50000"/>
                    </a:schemeClr>
                  </a:solidFill>
                  <a:effectLst/>
                  <a:latin typeface="Verdan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Caja Ferroviaria hasta la plaza Alonzo de Mendoza</a:t>
              </a:r>
              <a:endParaRPr lang="en-US" sz="14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7719050" y="3508295"/>
            <a:ext cx="2126507" cy="1149636"/>
            <a:chOff x="7742820" y="3644885"/>
            <a:chExt cx="2126507" cy="114963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INTEGRADORA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O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Verdan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Parque Urbano Central hasta la plaza Alonzo de Mendoza atravesando Kalajahuira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6E832B5-D939-4937-A3AD-85E2622E16FF}"/>
              </a:ext>
            </a:extLst>
          </p:cNvPr>
          <p:cNvGrpSpPr/>
          <p:nvPr/>
        </p:nvGrpSpPr>
        <p:grpSpPr>
          <a:xfrm>
            <a:off x="9713489" y="4129647"/>
            <a:ext cx="2126507" cy="1057303"/>
            <a:chOff x="9620021" y="2456997"/>
            <a:chExt cx="2126507" cy="1057303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DAF0F2-B209-49E3-8710-C6751814FE90}"/>
                </a:ext>
              </a:extLst>
            </p:cNvPr>
            <p:cNvSpPr txBox="1"/>
            <p:nvPr/>
          </p:nvSpPr>
          <p:spPr>
            <a:xfrm>
              <a:off x="9620021" y="2456997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IRPAVI II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6C8A93F-CB4D-469B-8E27-AF0329F80A33}"/>
                </a:ext>
              </a:extLst>
            </p:cNvPr>
            <p:cNvSpPr txBox="1"/>
            <p:nvPr/>
          </p:nvSpPr>
          <p:spPr>
            <a:xfrm>
              <a:off x="9620021" y="2775636"/>
              <a:ext cx="21265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O" sz="1400" dirty="0">
                  <a:solidFill>
                    <a:schemeClr val="bg1">
                      <a:lumMod val="50000"/>
                    </a:schemeClr>
                  </a:solidFill>
                  <a:effectLst/>
                  <a:latin typeface="Verdan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Irpavi II hasta el Parque Urbano Central</a:t>
              </a:r>
              <a:endParaRPr lang="en-US" sz="14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2" name="Oval 1">
            <a:extLst>
              <a:ext uri="{FF2B5EF4-FFF2-40B4-BE49-F238E27FC236}">
                <a16:creationId xmlns:a16="http://schemas.microsoft.com/office/drawing/2014/main" id="{AE7042D6-BAA7-46AD-BE43-ECC47BF026C8}"/>
              </a:ext>
            </a:extLst>
          </p:cNvPr>
          <p:cNvSpPr/>
          <p:nvPr/>
        </p:nvSpPr>
        <p:spPr>
          <a:xfrm>
            <a:off x="9735865" y="929709"/>
            <a:ext cx="1793540" cy="17935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70" name="Group 100">
            <a:extLst>
              <a:ext uri="{FF2B5EF4-FFF2-40B4-BE49-F238E27FC236}">
                <a16:creationId xmlns:a16="http://schemas.microsoft.com/office/drawing/2014/main" id="{F9E15BC3-3FC0-46E5-8894-B7A57F231189}"/>
              </a:ext>
            </a:extLst>
          </p:cNvPr>
          <p:cNvGrpSpPr/>
          <p:nvPr/>
        </p:nvGrpSpPr>
        <p:grpSpPr>
          <a:xfrm>
            <a:off x="7383586" y="1192836"/>
            <a:ext cx="2482007" cy="1057303"/>
            <a:chOff x="5943402" y="2692391"/>
            <a:chExt cx="2126508" cy="1057303"/>
          </a:xfrm>
        </p:grpSpPr>
        <p:sp>
          <p:nvSpPr>
            <p:cNvPr id="71" name="TextBox 89">
              <a:extLst>
                <a:ext uri="{FF2B5EF4-FFF2-40B4-BE49-F238E27FC236}">
                  <a16:creationId xmlns:a16="http://schemas.microsoft.com/office/drawing/2014/main" id="{45C2EFDA-42D4-44BE-925E-BCBD8A3E13AD}"/>
                </a:ext>
              </a:extLst>
            </p:cNvPr>
            <p:cNvSpPr txBox="1"/>
            <p:nvPr/>
          </p:nvSpPr>
          <p:spPr>
            <a:xfrm>
              <a:off x="5943403" y="2692391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w Cen MT" panose="020B0602020104020603" pitchFamily="34" charset="0"/>
                </a:rPr>
                <a:t>ACHUMANI</a:t>
              </a:r>
            </a:p>
          </p:txBody>
        </p:sp>
        <p:sp>
          <p:nvSpPr>
            <p:cNvPr id="72" name="TextBox 90">
              <a:extLst>
                <a:ext uri="{FF2B5EF4-FFF2-40B4-BE49-F238E27FC236}">
                  <a16:creationId xmlns:a16="http://schemas.microsoft.com/office/drawing/2014/main" id="{B1FD323B-055A-45DB-BDFD-DBAC7044C352}"/>
                </a:ext>
              </a:extLst>
            </p:cNvPr>
            <p:cNvSpPr txBox="1"/>
            <p:nvPr/>
          </p:nvSpPr>
          <p:spPr>
            <a:xfrm>
              <a:off x="5943402" y="3011030"/>
              <a:ext cx="21265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BO" sz="1400" dirty="0">
                  <a:solidFill>
                    <a:schemeClr val="bg1">
                      <a:lumMod val="50000"/>
                    </a:schemeClr>
                  </a:solidFill>
                  <a:effectLst/>
                  <a:latin typeface="Verdan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desde Huallani (Achumani) hasta San Pedro</a:t>
              </a:r>
              <a:endParaRPr lang="en-US" sz="14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cxnSp>
        <p:nvCxnSpPr>
          <p:cNvPr id="73" name="Straight Connector 78">
            <a:extLst>
              <a:ext uri="{FF2B5EF4-FFF2-40B4-BE49-F238E27FC236}">
                <a16:creationId xmlns:a16="http://schemas.microsoft.com/office/drawing/2014/main" id="{04C7DAE7-B692-41AC-97F5-14B60869B08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11529405" y="1826479"/>
            <a:ext cx="662595" cy="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14">
            <a:extLst>
              <a:ext uri="{FF2B5EF4-FFF2-40B4-BE49-F238E27FC236}">
                <a16:creationId xmlns:a16="http://schemas.microsoft.com/office/drawing/2014/main" id="{01670521-5E97-46BC-9947-0CE1DB445F5E}"/>
              </a:ext>
            </a:extLst>
          </p:cNvPr>
          <p:cNvGrpSpPr/>
          <p:nvPr/>
        </p:nvGrpSpPr>
        <p:grpSpPr>
          <a:xfrm>
            <a:off x="5378755" y="737050"/>
            <a:ext cx="1434489" cy="190500"/>
            <a:chOff x="4679586" y="878988"/>
            <a:chExt cx="1434489" cy="190500"/>
          </a:xfrm>
        </p:grpSpPr>
        <p:sp>
          <p:nvSpPr>
            <p:cNvPr id="81" name="Oval 15">
              <a:extLst>
                <a:ext uri="{FF2B5EF4-FFF2-40B4-BE49-F238E27FC236}">
                  <a16:creationId xmlns:a16="http://schemas.microsoft.com/office/drawing/2014/main" id="{3526EED8-4EB0-47A9-8D3A-EDCDBB8C775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16">
              <a:extLst>
                <a:ext uri="{FF2B5EF4-FFF2-40B4-BE49-F238E27FC236}">
                  <a16:creationId xmlns:a16="http://schemas.microsoft.com/office/drawing/2014/main" id="{5CF110A2-D1FC-46D6-92E4-3C145AA5B1A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3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17">
              <a:extLst>
                <a:ext uri="{FF2B5EF4-FFF2-40B4-BE49-F238E27FC236}">
                  <a16:creationId xmlns:a16="http://schemas.microsoft.com/office/drawing/2014/main" id="{B8D333AD-ED76-4E2B-B956-9101A48E1222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18">
              <a:extLst>
                <a:ext uri="{FF2B5EF4-FFF2-40B4-BE49-F238E27FC236}">
                  <a16:creationId xmlns:a16="http://schemas.microsoft.com/office/drawing/2014/main" id="{3F333E89-52C6-4C86-A8DC-AB1F427E947C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19">
              <a:extLst>
                <a:ext uri="{FF2B5EF4-FFF2-40B4-BE49-F238E27FC236}">
                  <a16:creationId xmlns:a16="http://schemas.microsoft.com/office/drawing/2014/main" id="{FE5325F0-D12A-4C35-ADB0-6124518288C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2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500"/>
                            </p:stCondLst>
                            <p:childTnLst>
                              <p:par>
                                <p:cTn id="1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83C4C4BE-CA54-482D-9900-FDB377AC4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61" y="1331649"/>
            <a:ext cx="8264119" cy="5281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LINEAS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B8E6B1-9215-4519-9B3A-0E406EB5408E}"/>
              </a:ext>
            </a:extLst>
          </p:cNvPr>
          <p:cNvGrpSpPr/>
          <p:nvPr/>
        </p:nvGrpSpPr>
        <p:grpSpPr>
          <a:xfrm>
            <a:off x="4938000" y="2870122"/>
            <a:ext cx="454482" cy="454482"/>
            <a:chOff x="8415130" y="2849217"/>
            <a:chExt cx="450574" cy="450574"/>
          </a:xfrm>
        </p:grpSpPr>
        <p:sp>
          <p:nvSpPr>
            <p:cNvPr id="123" name="Teardrop 122">
              <a:extLst>
                <a:ext uri="{FF2B5EF4-FFF2-40B4-BE49-F238E27FC236}">
                  <a16:creationId xmlns:a16="http://schemas.microsoft.com/office/drawing/2014/main" id="{C103449C-7297-4473-B0D8-42D47FC5F07F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0C3CE0C-B677-4D39-9582-297F0B6399C5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410F76B-ACE8-482E-9F2E-8C9D0DC19558}"/>
              </a:ext>
            </a:extLst>
          </p:cNvPr>
          <p:cNvGrpSpPr/>
          <p:nvPr/>
        </p:nvGrpSpPr>
        <p:grpSpPr>
          <a:xfrm>
            <a:off x="3504550" y="5432223"/>
            <a:ext cx="454482" cy="454482"/>
            <a:chOff x="8415130" y="2849217"/>
            <a:chExt cx="450574" cy="450574"/>
          </a:xfrm>
          <a:solidFill>
            <a:srgbClr val="FFFF00"/>
          </a:solidFill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1019AC47-7E19-401E-AD31-23CB33349B9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3AA77A5-A5C2-4FF2-89E2-C233C1034116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1A9E2F7-BA82-40F4-9484-07FAFC90D699}"/>
              </a:ext>
            </a:extLst>
          </p:cNvPr>
          <p:cNvGrpSpPr/>
          <p:nvPr/>
        </p:nvGrpSpPr>
        <p:grpSpPr>
          <a:xfrm>
            <a:off x="8406693" y="5563388"/>
            <a:ext cx="454482" cy="454482"/>
            <a:chOff x="8415130" y="2849217"/>
            <a:chExt cx="450574" cy="450574"/>
          </a:xfrm>
          <a:solidFill>
            <a:srgbClr val="FFFF00"/>
          </a:solidFill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3BED9FCE-65E2-4115-80DD-A60FFE1034A0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7F44562-D59D-408E-B57D-7ACBE84F1BC0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9175456-F332-4C25-BE20-CF36D005179A}"/>
              </a:ext>
            </a:extLst>
          </p:cNvPr>
          <p:cNvGrpSpPr/>
          <p:nvPr/>
        </p:nvGrpSpPr>
        <p:grpSpPr>
          <a:xfrm>
            <a:off x="7873035" y="4179754"/>
            <a:ext cx="454482" cy="454482"/>
            <a:chOff x="8415130" y="2849217"/>
            <a:chExt cx="450574" cy="450574"/>
          </a:xfrm>
          <a:solidFill>
            <a:srgbClr val="FFFF00"/>
          </a:solidFill>
        </p:grpSpPr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id="{FAFF94B8-C181-4B74-AB79-5E1FE7F043BC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84A0F20-79CC-42DF-9D0D-9277D1AFE160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95D7BEB-A22A-440A-A580-581BACD62571}"/>
              </a:ext>
            </a:extLst>
          </p:cNvPr>
          <p:cNvGrpSpPr/>
          <p:nvPr/>
        </p:nvGrpSpPr>
        <p:grpSpPr>
          <a:xfrm>
            <a:off x="5361148" y="1342599"/>
            <a:ext cx="454482" cy="454482"/>
            <a:chOff x="8415130" y="2849217"/>
            <a:chExt cx="450574" cy="450574"/>
          </a:xfrm>
          <a:solidFill>
            <a:srgbClr val="FFFF00"/>
          </a:solidFill>
        </p:grpSpPr>
        <p:sp>
          <p:nvSpPr>
            <p:cNvPr id="147" name="Teardrop 146">
              <a:extLst>
                <a:ext uri="{FF2B5EF4-FFF2-40B4-BE49-F238E27FC236}">
                  <a16:creationId xmlns:a16="http://schemas.microsoft.com/office/drawing/2014/main" id="{64FAAD81-07EF-4B63-859A-3BCEF892160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4D08C75-E6B8-49D5-832B-34125C4ACF5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7012AAB-9E7E-4015-8F6F-9D9D89EF1050}"/>
              </a:ext>
            </a:extLst>
          </p:cNvPr>
          <p:cNvGrpSpPr/>
          <p:nvPr/>
        </p:nvGrpSpPr>
        <p:grpSpPr>
          <a:xfrm>
            <a:off x="5856996" y="2728913"/>
            <a:ext cx="454482" cy="454482"/>
            <a:chOff x="8415130" y="2849217"/>
            <a:chExt cx="450574" cy="450574"/>
          </a:xfrm>
          <a:solidFill>
            <a:srgbClr val="FFFF00"/>
          </a:solidFill>
        </p:grpSpPr>
        <p:sp>
          <p:nvSpPr>
            <p:cNvPr id="150" name="Teardrop 149">
              <a:extLst>
                <a:ext uri="{FF2B5EF4-FFF2-40B4-BE49-F238E27FC236}">
                  <a16:creationId xmlns:a16="http://schemas.microsoft.com/office/drawing/2014/main" id="{831B7E62-2009-4927-AD6F-6BCF94FB9A86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CF568F7-C970-4A3C-AB02-AA36C66281F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EC2EEFF-40DC-46A9-BBD0-ABADF28AD42B}"/>
              </a:ext>
            </a:extLst>
          </p:cNvPr>
          <p:cNvGrpSpPr/>
          <p:nvPr/>
        </p:nvGrpSpPr>
        <p:grpSpPr>
          <a:xfrm>
            <a:off x="1703261" y="2051534"/>
            <a:ext cx="3509648" cy="797089"/>
            <a:chOff x="1703261" y="2051534"/>
            <a:chExt cx="3509648" cy="797089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7D0E2B9-11BB-4EB8-BD39-7B6E222EB3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9231" y="2051534"/>
              <a:ext cx="2563678" cy="7970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2F7ACD0-C135-423D-AB78-0AB13DE76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3261" y="2055347"/>
              <a:ext cx="96835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703431B-757A-43A4-9DDD-EA4E6DF6DF67}"/>
              </a:ext>
            </a:extLst>
          </p:cNvPr>
          <p:cNvGrpSpPr/>
          <p:nvPr/>
        </p:nvGrpSpPr>
        <p:grpSpPr>
          <a:xfrm>
            <a:off x="-417817" y="1985916"/>
            <a:ext cx="2126507" cy="561249"/>
            <a:chOff x="2281192" y="2900695"/>
            <a:chExt cx="2126507" cy="561249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4862A0-965E-42AB-8779-67AF9E6BEA84}"/>
                </a:ext>
              </a:extLst>
            </p:cNvPr>
            <p:cNvSpPr txBox="1"/>
            <p:nvPr/>
          </p:nvSpPr>
          <p:spPr>
            <a:xfrm>
              <a:off x="2281192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VALLE HERMOSO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0322766-5599-4307-815D-4F84D6CEA279}"/>
                </a:ext>
              </a:extLst>
            </p:cNvPr>
            <p:cNvSpPr txBox="1"/>
            <p:nvPr/>
          </p:nvSpPr>
          <p:spPr>
            <a:xfrm>
              <a:off x="2855359" y="3154167"/>
              <a:ext cx="1552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w Cen MT" panose="020B0602020104020603" pitchFamily="34" charset="0"/>
                </a:rPr>
                <a:t>Linea </a:t>
              </a:r>
              <a:r>
                <a:rPr lang="en-US" sz="1400" b="1" dirty="0" err="1">
                  <a:latin typeface="Tw Cen MT" panose="020B0602020104020603" pitchFamily="34" charset="0"/>
                </a:rPr>
                <a:t>Roja</a:t>
              </a:r>
              <a:endParaRPr lang="en-US" sz="14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B65598D-D10B-4FB6-83E4-387926B45B72}"/>
              </a:ext>
            </a:extLst>
          </p:cNvPr>
          <p:cNvGrpSpPr/>
          <p:nvPr/>
        </p:nvGrpSpPr>
        <p:grpSpPr>
          <a:xfrm>
            <a:off x="1785046" y="4759111"/>
            <a:ext cx="1946744" cy="673113"/>
            <a:chOff x="211761" y="2663972"/>
            <a:chExt cx="1994631" cy="722694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C3C0D4D-BA4D-4E14-9D89-E33D3DE167EC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 flipV="1">
              <a:off x="1731072" y="2663972"/>
              <a:ext cx="475320" cy="722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067D6AF-5397-4437-AFC6-711136BC1549}"/>
                </a:ext>
              </a:extLst>
            </p:cNvPr>
            <p:cNvCxnSpPr>
              <a:cxnSpLocks/>
              <a:endCxn id="172" idx="3"/>
            </p:cNvCxnSpPr>
            <p:nvPr/>
          </p:nvCxnSpPr>
          <p:spPr>
            <a:xfrm flipH="1">
              <a:off x="211761" y="2663972"/>
              <a:ext cx="1519310" cy="39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A32C4E8-D0F8-4926-8518-870A7F0E6AC7}"/>
              </a:ext>
            </a:extLst>
          </p:cNvPr>
          <p:cNvGrpSpPr/>
          <p:nvPr/>
        </p:nvGrpSpPr>
        <p:grpSpPr>
          <a:xfrm>
            <a:off x="-341461" y="4593481"/>
            <a:ext cx="2126507" cy="561249"/>
            <a:chOff x="2281192" y="2900695"/>
            <a:chExt cx="2126507" cy="561249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7901CA2-2956-4A5E-8706-A956D35559EF}"/>
                </a:ext>
              </a:extLst>
            </p:cNvPr>
            <p:cNvSpPr txBox="1"/>
            <p:nvPr/>
          </p:nvSpPr>
          <p:spPr>
            <a:xfrm>
              <a:off x="2281192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ALTO LLOJETA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2390591-F4A4-483B-B46D-BDDB261B0416}"/>
                </a:ext>
              </a:extLst>
            </p:cNvPr>
            <p:cNvSpPr txBox="1"/>
            <p:nvPr/>
          </p:nvSpPr>
          <p:spPr>
            <a:xfrm>
              <a:off x="2855359" y="3154167"/>
              <a:ext cx="1552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w Cen MT" panose="020B0602020104020603" pitchFamily="34" charset="0"/>
                </a:rPr>
                <a:t>Linea Verde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FB4CFEC-6F8F-40D7-85A1-1A38D43E365E}"/>
              </a:ext>
            </a:extLst>
          </p:cNvPr>
          <p:cNvGrpSpPr/>
          <p:nvPr/>
        </p:nvGrpSpPr>
        <p:grpSpPr>
          <a:xfrm>
            <a:off x="3033713" y="1082908"/>
            <a:ext cx="2554676" cy="259691"/>
            <a:chOff x="1014748" y="2273557"/>
            <a:chExt cx="2554676" cy="259691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8E5AE95-F492-448C-A398-969100E66069}"/>
                </a:ext>
              </a:extLst>
            </p:cNvPr>
            <p:cNvCxnSpPr>
              <a:cxnSpLocks/>
              <a:stCxn id="147" idx="3"/>
            </p:cNvCxnSpPr>
            <p:nvPr/>
          </p:nvCxnSpPr>
          <p:spPr>
            <a:xfrm flipH="1" flipV="1">
              <a:off x="1643644" y="2273557"/>
              <a:ext cx="1925780" cy="2596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2F8BA4D-4DD5-4ED2-BE58-EA0CDA7555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748" y="2273557"/>
              <a:ext cx="6288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146916D-F185-4203-B8C8-3A847F0CCD9F}"/>
              </a:ext>
            </a:extLst>
          </p:cNvPr>
          <p:cNvGrpSpPr/>
          <p:nvPr/>
        </p:nvGrpSpPr>
        <p:grpSpPr>
          <a:xfrm>
            <a:off x="1353671" y="719080"/>
            <a:ext cx="1632701" cy="569600"/>
            <a:chOff x="2281192" y="2900695"/>
            <a:chExt cx="2126507" cy="56960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364D02-516D-4C85-82C4-C7156169D57B}"/>
                </a:ext>
              </a:extLst>
            </p:cNvPr>
            <p:cNvSpPr txBox="1"/>
            <p:nvPr/>
          </p:nvSpPr>
          <p:spPr>
            <a:xfrm>
              <a:off x="2281192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KALAJAHUIRA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3BC98BA-7CEE-4E4A-9571-5EF527378854}"/>
                </a:ext>
              </a:extLst>
            </p:cNvPr>
            <p:cNvSpPr txBox="1"/>
            <p:nvPr/>
          </p:nvSpPr>
          <p:spPr>
            <a:xfrm>
              <a:off x="2568275" y="3162518"/>
              <a:ext cx="1552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latin typeface="Tw Cen MT" panose="020B0602020104020603" pitchFamily="34" charset="0"/>
                </a:rPr>
                <a:t>Linea Celeste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44C309F-68F3-47C1-9A7E-7BF99A438B2D}"/>
              </a:ext>
            </a:extLst>
          </p:cNvPr>
          <p:cNvGrpSpPr/>
          <p:nvPr/>
        </p:nvGrpSpPr>
        <p:grpSpPr>
          <a:xfrm>
            <a:off x="8633934" y="4657628"/>
            <a:ext cx="1801852" cy="905760"/>
            <a:chOff x="1255369" y="2652807"/>
            <a:chExt cx="1801852" cy="90576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2C6B56F-FD93-4F88-867D-EAE0605BAE0E}"/>
                </a:ext>
              </a:extLst>
            </p:cNvPr>
            <p:cNvCxnSpPr>
              <a:cxnSpLocks/>
              <a:stCxn id="141" idx="3"/>
            </p:cNvCxnSpPr>
            <p:nvPr/>
          </p:nvCxnSpPr>
          <p:spPr>
            <a:xfrm flipV="1">
              <a:off x="1255369" y="2936102"/>
              <a:ext cx="208672" cy="6224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83E3E17-5504-4C78-8399-17D15B7F3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4041" y="2652807"/>
              <a:ext cx="1593180" cy="2934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0A11F83-C190-4E4E-877E-0E168393E12E}"/>
              </a:ext>
            </a:extLst>
          </p:cNvPr>
          <p:cNvGrpSpPr/>
          <p:nvPr/>
        </p:nvGrpSpPr>
        <p:grpSpPr>
          <a:xfrm>
            <a:off x="10435786" y="4446770"/>
            <a:ext cx="2126507" cy="561249"/>
            <a:chOff x="2405041" y="2900695"/>
            <a:chExt cx="2126507" cy="561249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FA451B1-6005-42B5-929B-C0D50E1A8427}"/>
                </a:ext>
              </a:extLst>
            </p:cNvPr>
            <p:cNvSpPr txBox="1"/>
            <p:nvPr/>
          </p:nvSpPr>
          <p:spPr>
            <a:xfrm>
              <a:off x="2405041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OVEJUYO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F4F0D51-3D06-4C2B-BA4B-F83BDC169F7A}"/>
                </a:ext>
              </a:extLst>
            </p:cNvPr>
            <p:cNvSpPr txBox="1"/>
            <p:nvPr/>
          </p:nvSpPr>
          <p:spPr>
            <a:xfrm>
              <a:off x="2405041" y="3154167"/>
              <a:ext cx="1552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w Cen MT" panose="020B0602020104020603" pitchFamily="34" charset="0"/>
                </a:rPr>
                <a:t>Linea Amarillo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98A956F-6005-4D7D-BD2B-F849E871CAA2}"/>
              </a:ext>
            </a:extLst>
          </p:cNvPr>
          <p:cNvGrpSpPr/>
          <p:nvPr/>
        </p:nvGrpSpPr>
        <p:grpSpPr>
          <a:xfrm>
            <a:off x="6096003" y="2207946"/>
            <a:ext cx="4488655" cy="520968"/>
            <a:chOff x="2580403" y="2353136"/>
            <a:chExt cx="860703" cy="87631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B74F2C5-D780-487E-81C0-2180391A0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403" y="2353136"/>
              <a:ext cx="318159" cy="8763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66E808F-1BDC-4587-B0DE-A9F28D129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6181" y="2358337"/>
              <a:ext cx="54492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CEC62BD-9BB1-462B-BFE3-D47CB89C6D10}"/>
              </a:ext>
            </a:extLst>
          </p:cNvPr>
          <p:cNvGrpSpPr/>
          <p:nvPr/>
        </p:nvGrpSpPr>
        <p:grpSpPr>
          <a:xfrm>
            <a:off x="289313" y="3365614"/>
            <a:ext cx="2126507" cy="561249"/>
            <a:chOff x="2405041" y="2900695"/>
            <a:chExt cx="2126507" cy="561249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959AE77-BB29-43CA-B481-3F57A0C268FB}"/>
                </a:ext>
              </a:extLst>
            </p:cNvPr>
            <p:cNvSpPr txBox="1"/>
            <p:nvPr/>
          </p:nvSpPr>
          <p:spPr>
            <a:xfrm>
              <a:off x="2405041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ALTO LLOJETA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7314351-1120-4B91-AD4B-AEC85A92279C}"/>
                </a:ext>
              </a:extLst>
            </p:cNvPr>
            <p:cNvSpPr txBox="1"/>
            <p:nvPr/>
          </p:nvSpPr>
          <p:spPr>
            <a:xfrm>
              <a:off x="2405041" y="3154167"/>
              <a:ext cx="1552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w Cen MT" panose="020B0602020104020603" pitchFamily="34" charset="0"/>
                </a:rPr>
                <a:t>Linea Cafe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F21DC7F-9B83-455E-9808-4984A7AD1AF1}"/>
              </a:ext>
            </a:extLst>
          </p:cNvPr>
          <p:cNvGrpSpPr/>
          <p:nvPr/>
        </p:nvGrpSpPr>
        <p:grpSpPr>
          <a:xfrm>
            <a:off x="8100276" y="1452961"/>
            <a:ext cx="1142949" cy="2726793"/>
            <a:chOff x="2580403" y="1244082"/>
            <a:chExt cx="1142949" cy="2726793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89863A2-DC86-4C1B-ADDA-ADB6966D41AF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 flipV="1">
              <a:off x="2580403" y="1244083"/>
              <a:ext cx="794241" cy="27267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32125E6-FB36-40CA-8388-4E813A290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644" y="1244082"/>
              <a:ext cx="34870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922ABF2-1033-4987-8832-62AF320AC715}"/>
              </a:ext>
            </a:extLst>
          </p:cNvPr>
          <p:cNvGrpSpPr/>
          <p:nvPr/>
        </p:nvGrpSpPr>
        <p:grpSpPr>
          <a:xfrm>
            <a:off x="9231571" y="1303608"/>
            <a:ext cx="2126507" cy="530471"/>
            <a:chOff x="2405041" y="2900695"/>
            <a:chExt cx="2126507" cy="530471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4F57E79-BE40-4C5F-BBAD-2509286F838A}"/>
                </a:ext>
              </a:extLst>
            </p:cNvPr>
            <p:cNvSpPr txBox="1"/>
            <p:nvPr/>
          </p:nvSpPr>
          <p:spPr>
            <a:xfrm>
              <a:off x="2405041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KELLUMANI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2352169-48BF-400E-9B0B-8FEDB035BE9B}"/>
                </a:ext>
              </a:extLst>
            </p:cNvPr>
            <p:cNvSpPr txBox="1"/>
            <p:nvPr/>
          </p:nvSpPr>
          <p:spPr>
            <a:xfrm>
              <a:off x="2405041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w Cen MT" panose="020B0602020104020603" pitchFamily="34" charset="0"/>
                </a:rPr>
                <a:t>Linea Azul</a:t>
              </a:r>
            </a:p>
          </p:txBody>
        </p:sp>
      </p:grpSp>
      <p:grpSp>
        <p:nvGrpSpPr>
          <p:cNvPr id="79" name="Group 142">
            <a:extLst>
              <a:ext uri="{FF2B5EF4-FFF2-40B4-BE49-F238E27FC236}">
                <a16:creationId xmlns:a16="http://schemas.microsoft.com/office/drawing/2014/main" id="{0E10421F-0130-4383-A6AD-155F2E1C0DAE}"/>
              </a:ext>
            </a:extLst>
          </p:cNvPr>
          <p:cNvGrpSpPr/>
          <p:nvPr/>
        </p:nvGrpSpPr>
        <p:grpSpPr>
          <a:xfrm>
            <a:off x="3558067" y="4977742"/>
            <a:ext cx="454482" cy="454482"/>
            <a:chOff x="8415130" y="2849217"/>
            <a:chExt cx="450574" cy="450574"/>
          </a:xfrm>
          <a:solidFill>
            <a:srgbClr val="FFFF00"/>
          </a:solidFill>
        </p:grpSpPr>
        <p:sp>
          <p:nvSpPr>
            <p:cNvPr id="80" name="Teardrop 143">
              <a:extLst>
                <a:ext uri="{FF2B5EF4-FFF2-40B4-BE49-F238E27FC236}">
                  <a16:creationId xmlns:a16="http://schemas.microsoft.com/office/drawing/2014/main" id="{7C57B6A9-4329-4562-B622-0FC3D999232A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144">
              <a:extLst>
                <a:ext uri="{FF2B5EF4-FFF2-40B4-BE49-F238E27FC236}">
                  <a16:creationId xmlns:a16="http://schemas.microsoft.com/office/drawing/2014/main" id="{79FACC78-84B8-47DE-AB08-D265B2326890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199">
            <a:extLst>
              <a:ext uri="{FF2B5EF4-FFF2-40B4-BE49-F238E27FC236}">
                <a16:creationId xmlns:a16="http://schemas.microsoft.com/office/drawing/2014/main" id="{EC8ECC6C-FD44-4BF6-BBC3-7D088066BB96}"/>
              </a:ext>
            </a:extLst>
          </p:cNvPr>
          <p:cNvGrpSpPr/>
          <p:nvPr/>
        </p:nvGrpSpPr>
        <p:grpSpPr>
          <a:xfrm>
            <a:off x="10537721" y="2026718"/>
            <a:ext cx="2126507" cy="530471"/>
            <a:chOff x="2405041" y="2900695"/>
            <a:chExt cx="2126507" cy="530471"/>
          </a:xfrm>
        </p:grpSpPr>
        <p:sp>
          <p:nvSpPr>
            <p:cNvPr id="83" name="TextBox 200">
              <a:extLst>
                <a:ext uri="{FF2B5EF4-FFF2-40B4-BE49-F238E27FC236}">
                  <a16:creationId xmlns:a16="http://schemas.microsoft.com/office/drawing/2014/main" id="{32C024A6-8C0E-4ECB-B8AE-9458B81D8F46}"/>
                </a:ext>
              </a:extLst>
            </p:cNvPr>
            <p:cNvSpPr txBox="1"/>
            <p:nvPr/>
          </p:nvSpPr>
          <p:spPr>
            <a:xfrm>
              <a:off x="2405041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VILLA SALOMÉ</a:t>
              </a:r>
            </a:p>
          </p:txBody>
        </p:sp>
        <p:sp>
          <p:nvSpPr>
            <p:cNvPr id="84" name="TextBox 201">
              <a:extLst>
                <a:ext uri="{FF2B5EF4-FFF2-40B4-BE49-F238E27FC236}">
                  <a16:creationId xmlns:a16="http://schemas.microsoft.com/office/drawing/2014/main" id="{951D156F-A479-4D7F-ADCC-F3D1FB05CB87}"/>
                </a:ext>
              </a:extLst>
            </p:cNvPr>
            <p:cNvSpPr txBox="1"/>
            <p:nvPr/>
          </p:nvSpPr>
          <p:spPr>
            <a:xfrm>
              <a:off x="2405041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w Cen MT" panose="020B0602020104020603" pitchFamily="34" charset="0"/>
                </a:rPr>
                <a:t>Linea Negra</a:t>
              </a:r>
            </a:p>
          </p:txBody>
        </p:sp>
      </p:grpSp>
      <p:cxnSp>
        <p:nvCxnSpPr>
          <p:cNvPr id="85" name="Straight Connector 204">
            <a:extLst>
              <a:ext uri="{FF2B5EF4-FFF2-40B4-BE49-F238E27FC236}">
                <a16:creationId xmlns:a16="http://schemas.microsoft.com/office/drawing/2014/main" id="{D0B6924F-41FC-42DE-88C4-4BEC7124F84A}"/>
              </a:ext>
            </a:extLst>
          </p:cNvPr>
          <p:cNvCxnSpPr>
            <a:cxnSpLocks/>
          </p:cNvCxnSpPr>
          <p:nvPr/>
        </p:nvCxnSpPr>
        <p:spPr>
          <a:xfrm flipH="1">
            <a:off x="1841653" y="3526605"/>
            <a:ext cx="3487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193">
            <a:extLst>
              <a:ext uri="{FF2B5EF4-FFF2-40B4-BE49-F238E27FC236}">
                <a16:creationId xmlns:a16="http://schemas.microsoft.com/office/drawing/2014/main" id="{9DF296C5-AAFE-44E0-B0E9-5DA9EE057D66}"/>
              </a:ext>
            </a:extLst>
          </p:cNvPr>
          <p:cNvCxnSpPr>
            <a:cxnSpLocks/>
            <a:endCxn id="80" idx="3"/>
          </p:cNvCxnSpPr>
          <p:nvPr/>
        </p:nvCxnSpPr>
        <p:spPr>
          <a:xfrm>
            <a:off x="2187436" y="3509999"/>
            <a:ext cx="1597872" cy="14677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14">
            <a:extLst>
              <a:ext uri="{FF2B5EF4-FFF2-40B4-BE49-F238E27FC236}">
                <a16:creationId xmlns:a16="http://schemas.microsoft.com/office/drawing/2014/main" id="{57B4F2E1-3967-4129-8E96-3F31BEFB437A}"/>
              </a:ext>
            </a:extLst>
          </p:cNvPr>
          <p:cNvGrpSpPr/>
          <p:nvPr/>
        </p:nvGrpSpPr>
        <p:grpSpPr>
          <a:xfrm>
            <a:off x="5378755" y="737050"/>
            <a:ext cx="1434489" cy="190500"/>
            <a:chOff x="4679586" y="878988"/>
            <a:chExt cx="1434489" cy="190500"/>
          </a:xfrm>
        </p:grpSpPr>
        <p:sp>
          <p:nvSpPr>
            <p:cNvPr id="90" name="Oval 15">
              <a:extLst>
                <a:ext uri="{FF2B5EF4-FFF2-40B4-BE49-F238E27FC236}">
                  <a16:creationId xmlns:a16="http://schemas.microsoft.com/office/drawing/2014/main" id="{94EEEEE2-23A0-483B-AA55-FA3DA1515C9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16">
              <a:extLst>
                <a:ext uri="{FF2B5EF4-FFF2-40B4-BE49-F238E27FC236}">
                  <a16:creationId xmlns:a16="http://schemas.microsoft.com/office/drawing/2014/main" id="{CDCC9457-E7FD-4B25-AC81-360A7E098F6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3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17">
              <a:extLst>
                <a:ext uri="{FF2B5EF4-FFF2-40B4-BE49-F238E27FC236}">
                  <a16:creationId xmlns:a16="http://schemas.microsoft.com/office/drawing/2014/main" id="{DCD010EB-681F-437C-9972-33827E8947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18">
              <a:extLst>
                <a:ext uri="{FF2B5EF4-FFF2-40B4-BE49-F238E27FC236}">
                  <a16:creationId xmlns:a16="http://schemas.microsoft.com/office/drawing/2014/main" id="{304956A3-87C5-47A3-B43B-8682803B678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19">
              <a:extLst>
                <a:ext uri="{FF2B5EF4-FFF2-40B4-BE49-F238E27FC236}">
                  <a16:creationId xmlns:a16="http://schemas.microsoft.com/office/drawing/2014/main" id="{309D4F6C-CDD3-4DE8-9EB4-9E18F2A59F0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3562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HORARIOS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308BC6-A0C4-45DB-A05C-0586EBEC884C}"/>
              </a:ext>
            </a:extLst>
          </p:cNvPr>
          <p:cNvGrpSpPr/>
          <p:nvPr/>
        </p:nvGrpSpPr>
        <p:grpSpPr>
          <a:xfrm>
            <a:off x="1566027" y="1691270"/>
            <a:ext cx="3510543" cy="815608"/>
            <a:chOff x="624115" y="1643294"/>
            <a:chExt cx="3510543" cy="81560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436546-8EF4-46CC-9D33-87137F07C6DE}"/>
                </a:ext>
              </a:extLst>
            </p:cNvPr>
            <p:cNvSpPr txBox="1"/>
            <p:nvPr/>
          </p:nvSpPr>
          <p:spPr>
            <a:xfrm>
              <a:off x="1536799" y="1720238"/>
              <a:ext cx="2597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PRIMER HORARIO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D77AFE-D416-437C-89BD-A9E465F87CA2}"/>
                </a:ext>
              </a:extLst>
            </p:cNvPr>
            <p:cNvSpPr txBox="1"/>
            <p:nvPr/>
          </p:nvSpPr>
          <p:spPr>
            <a:xfrm>
              <a:off x="1536800" y="2120348"/>
              <a:ext cx="2483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04 : 00  -  11:00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3E400F-0E60-42C3-8A88-C4B267DF913E}"/>
                </a:ext>
              </a:extLst>
            </p:cNvPr>
            <p:cNvSpPr txBox="1"/>
            <p:nvPr/>
          </p:nvSpPr>
          <p:spPr>
            <a:xfrm>
              <a:off x="624115" y="1643294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2E7099-D4AB-48C1-AA7E-3B6517A07E46}"/>
              </a:ext>
            </a:extLst>
          </p:cNvPr>
          <p:cNvGrpSpPr/>
          <p:nvPr/>
        </p:nvGrpSpPr>
        <p:grpSpPr>
          <a:xfrm>
            <a:off x="6501977" y="1776345"/>
            <a:ext cx="3598613" cy="815608"/>
            <a:chOff x="624115" y="2812845"/>
            <a:chExt cx="3598613" cy="81560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7681B7-3B8C-48C4-A752-F07DF9ACE37E}"/>
                </a:ext>
              </a:extLst>
            </p:cNvPr>
            <p:cNvSpPr txBox="1"/>
            <p:nvPr/>
          </p:nvSpPr>
          <p:spPr>
            <a:xfrm>
              <a:off x="1415999" y="2891623"/>
              <a:ext cx="2806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SEGUNDO HORARIO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EE886D-0E2E-4318-B657-87C364F802E0}"/>
                </a:ext>
              </a:extLst>
            </p:cNvPr>
            <p:cNvSpPr txBox="1"/>
            <p:nvPr/>
          </p:nvSpPr>
          <p:spPr>
            <a:xfrm>
              <a:off x="1536800" y="3289899"/>
              <a:ext cx="2483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11 :  00  -  13:00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9376EE-E104-4D2E-AD67-36BB9E314678}"/>
                </a:ext>
              </a:extLst>
            </p:cNvPr>
            <p:cNvSpPr txBox="1"/>
            <p:nvPr/>
          </p:nvSpPr>
          <p:spPr>
            <a:xfrm>
              <a:off x="624115" y="2812845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AECA82-14F1-46BA-9E8E-D1BCF1070246}"/>
              </a:ext>
            </a:extLst>
          </p:cNvPr>
          <p:cNvGrpSpPr/>
          <p:nvPr/>
        </p:nvGrpSpPr>
        <p:grpSpPr>
          <a:xfrm>
            <a:off x="1593342" y="3196866"/>
            <a:ext cx="3396342" cy="815608"/>
            <a:chOff x="624115" y="3982396"/>
            <a:chExt cx="3396342" cy="81560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08F97D-DE9E-47F6-A417-CE465F344E24}"/>
                </a:ext>
              </a:extLst>
            </p:cNvPr>
            <p:cNvSpPr txBox="1"/>
            <p:nvPr/>
          </p:nvSpPr>
          <p:spPr>
            <a:xfrm>
              <a:off x="1536800" y="4059340"/>
              <a:ext cx="2483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TERCER HORARIO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0CBD31-EAEF-447A-B0A3-DC3B0F94B33D}"/>
                </a:ext>
              </a:extLst>
            </p:cNvPr>
            <p:cNvSpPr txBox="1"/>
            <p:nvPr/>
          </p:nvSpPr>
          <p:spPr>
            <a:xfrm>
              <a:off x="1536800" y="4459450"/>
              <a:ext cx="2483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13 :  00  -  17  :  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CF2ED9-CBE8-451F-B7FE-BAB7A288C766}"/>
                </a:ext>
              </a:extLst>
            </p:cNvPr>
            <p:cNvSpPr txBox="1"/>
            <p:nvPr/>
          </p:nvSpPr>
          <p:spPr>
            <a:xfrm>
              <a:off x="624115" y="3982396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B5DE4B-BFA9-46B8-ADBE-2CFEDE91BA3D}"/>
              </a:ext>
            </a:extLst>
          </p:cNvPr>
          <p:cNvGrpSpPr/>
          <p:nvPr/>
        </p:nvGrpSpPr>
        <p:grpSpPr>
          <a:xfrm>
            <a:off x="6464968" y="3332213"/>
            <a:ext cx="3510543" cy="815608"/>
            <a:chOff x="624115" y="5151947"/>
            <a:chExt cx="3510543" cy="81560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5433F3-2B13-4717-9752-DB8D5D5828CC}"/>
                </a:ext>
              </a:extLst>
            </p:cNvPr>
            <p:cNvSpPr txBox="1"/>
            <p:nvPr/>
          </p:nvSpPr>
          <p:spPr>
            <a:xfrm>
              <a:off x="1536800" y="5228891"/>
              <a:ext cx="2597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CUARTO HORARIO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0C4CA1-FE81-487F-9DE9-AD13A0155F1E}"/>
                </a:ext>
              </a:extLst>
            </p:cNvPr>
            <p:cNvSpPr txBox="1"/>
            <p:nvPr/>
          </p:nvSpPr>
          <p:spPr>
            <a:xfrm>
              <a:off x="1536800" y="5629001"/>
              <a:ext cx="2483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17  :  00  -  23:  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F79A0B-FA92-4635-AB44-12370D86BDBB}"/>
                </a:ext>
              </a:extLst>
            </p:cNvPr>
            <p:cNvSpPr txBox="1"/>
            <p:nvPr/>
          </p:nvSpPr>
          <p:spPr>
            <a:xfrm>
              <a:off x="624115" y="5151947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A7ECFC-F76B-44F1-8B15-12B5F1AB5521}"/>
              </a:ext>
            </a:extLst>
          </p:cNvPr>
          <p:cNvGrpSpPr/>
          <p:nvPr/>
        </p:nvGrpSpPr>
        <p:grpSpPr>
          <a:xfrm>
            <a:off x="4125133" y="4836880"/>
            <a:ext cx="3510543" cy="815608"/>
            <a:chOff x="4326115" y="1643294"/>
            <a:chExt cx="3510543" cy="81560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977E88-BFBE-4511-A0C3-739D600748C5}"/>
                </a:ext>
              </a:extLst>
            </p:cNvPr>
            <p:cNvSpPr txBox="1"/>
            <p:nvPr/>
          </p:nvSpPr>
          <p:spPr>
            <a:xfrm>
              <a:off x="5238800" y="1720238"/>
              <a:ext cx="2597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QUINTO HORARIO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376966-5875-4B68-88ED-A5AC2B02EE28}"/>
                </a:ext>
              </a:extLst>
            </p:cNvPr>
            <p:cNvSpPr txBox="1"/>
            <p:nvPr/>
          </p:nvSpPr>
          <p:spPr>
            <a:xfrm>
              <a:off x="5238800" y="2120348"/>
              <a:ext cx="2483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23  :  00   -  04  :  00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D283D0-741F-41C4-8DB7-FF1511035EC8}"/>
                </a:ext>
              </a:extLst>
            </p:cNvPr>
            <p:cNvSpPr txBox="1"/>
            <p:nvPr/>
          </p:nvSpPr>
          <p:spPr>
            <a:xfrm>
              <a:off x="4326115" y="1643294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</p:grpSp>
      <p:grpSp>
        <p:nvGrpSpPr>
          <p:cNvPr id="61" name="Group 14">
            <a:extLst>
              <a:ext uri="{FF2B5EF4-FFF2-40B4-BE49-F238E27FC236}">
                <a16:creationId xmlns:a16="http://schemas.microsoft.com/office/drawing/2014/main" id="{6DC45A95-BD42-4D25-B3EA-E3988EF0B85D}"/>
              </a:ext>
            </a:extLst>
          </p:cNvPr>
          <p:cNvGrpSpPr/>
          <p:nvPr/>
        </p:nvGrpSpPr>
        <p:grpSpPr>
          <a:xfrm>
            <a:off x="5378755" y="737050"/>
            <a:ext cx="1434489" cy="190500"/>
            <a:chOff x="4679586" y="878988"/>
            <a:chExt cx="1434489" cy="190500"/>
          </a:xfrm>
        </p:grpSpPr>
        <p:sp>
          <p:nvSpPr>
            <p:cNvPr id="62" name="Oval 15">
              <a:extLst>
                <a:ext uri="{FF2B5EF4-FFF2-40B4-BE49-F238E27FC236}">
                  <a16:creationId xmlns:a16="http://schemas.microsoft.com/office/drawing/2014/main" id="{283102D7-E58D-4884-9000-C2846FB26105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6">
              <a:extLst>
                <a:ext uri="{FF2B5EF4-FFF2-40B4-BE49-F238E27FC236}">
                  <a16:creationId xmlns:a16="http://schemas.microsoft.com/office/drawing/2014/main" id="{0397D88D-E86D-4735-8F40-E483EDBF4E45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3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17">
              <a:extLst>
                <a:ext uri="{FF2B5EF4-FFF2-40B4-BE49-F238E27FC236}">
                  <a16:creationId xmlns:a16="http://schemas.microsoft.com/office/drawing/2014/main" id="{6D7D548B-06E9-4CF3-ABD6-AF2A27B2042B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D28F1F6D-0C97-4A85-8A9C-39F94A9BECDE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19">
              <a:extLst>
                <a:ext uri="{FF2B5EF4-FFF2-40B4-BE49-F238E27FC236}">
                  <a16:creationId xmlns:a16="http://schemas.microsoft.com/office/drawing/2014/main" id="{489EF36E-0614-462E-AD2B-7EE806EAE93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978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219989C-6534-4081-88F9-01A1845F375C}"/>
              </a:ext>
            </a:extLst>
          </p:cNvPr>
          <p:cNvGrpSpPr/>
          <p:nvPr/>
        </p:nvGrpSpPr>
        <p:grpSpPr>
          <a:xfrm>
            <a:off x="8749980" y="1779047"/>
            <a:ext cx="2040609" cy="2297653"/>
            <a:chOff x="8985148" y="2182683"/>
            <a:chExt cx="1805441" cy="1894017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303A4C65-5C87-4C63-A0E1-4DF161B02937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7283-DB73-4C8A-99DE-552ACE3319FB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C5E5B-C4A7-4BE2-9DAD-E90FC41E4DCA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6254920" y="1779047"/>
            <a:ext cx="1931863" cy="2297653"/>
            <a:chOff x="6381342" y="2182683"/>
            <a:chExt cx="1805441" cy="1894017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3884465" y="1745673"/>
            <a:ext cx="1926194" cy="2331027"/>
            <a:chOff x="3884465" y="2182683"/>
            <a:chExt cx="1805441" cy="1894017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>
            <a:off x="1387588" y="1745673"/>
            <a:ext cx="1805441" cy="2331027"/>
            <a:chOff x="1387588" y="2182683"/>
            <a:chExt cx="1805441" cy="1894017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TARIFAS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1494518" y="2613788"/>
            <a:ext cx="1591582" cy="3561448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3991395" y="2613788"/>
            <a:ext cx="1698510" cy="3561448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6381342" y="2613788"/>
            <a:ext cx="1698512" cy="3561448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6C7CC-77EF-41CA-B323-66B868940684}"/>
              </a:ext>
            </a:extLst>
          </p:cNvPr>
          <p:cNvSpPr/>
          <p:nvPr/>
        </p:nvSpPr>
        <p:spPr>
          <a:xfrm flipV="1">
            <a:off x="8878219" y="2613788"/>
            <a:ext cx="1805441" cy="3561448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56" y="5165779"/>
            <a:ext cx="905768" cy="90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50AA9A-FAB8-4A36-BCFC-AE5A9E81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69" y="5165779"/>
            <a:ext cx="900162" cy="900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77" y="5162976"/>
            <a:ext cx="905770" cy="905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73" y="5162976"/>
            <a:ext cx="932120" cy="93212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BD90705-18BB-473B-A34A-340D3FE7B602}"/>
              </a:ext>
            </a:extLst>
          </p:cNvPr>
          <p:cNvGrpSpPr/>
          <p:nvPr/>
        </p:nvGrpSpPr>
        <p:grpSpPr>
          <a:xfrm>
            <a:off x="1488849" y="3210438"/>
            <a:ext cx="1591582" cy="1704237"/>
            <a:chOff x="1488849" y="3837442"/>
            <a:chExt cx="1591582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TARJETA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FD7EC4-BD0C-414A-BAC7-6A87FBE0FD33}"/>
                </a:ext>
              </a:extLst>
            </p:cNvPr>
            <p:cNvSpPr txBox="1"/>
            <p:nvPr/>
          </p:nvSpPr>
          <p:spPr>
            <a:xfrm>
              <a:off x="1488849" y="3943474"/>
              <a:ext cx="1591582" cy="260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u="sng" dirty="0" err="1">
                  <a:latin typeface="Tw Cen MT" panose="020B0602020104020603" pitchFamily="34" charset="0"/>
                </a:rPr>
                <a:t>Diurna</a:t>
              </a:r>
              <a:r>
                <a:rPr lang="en-US" sz="1200" b="1" dirty="0">
                  <a:latin typeface="Tw Cen MT" panose="020B0602020104020603" pitchFamily="34" charset="0"/>
                </a:rPr>
                <a:t> 06:00 – 23:00</a:t>
              </a:r>
            </a:p>
            <a:p>
              <a:pPr algn="ctr"/>
              <a:r>
                <a:rPr lang="en-US" sz="1200" b="1" dirty="0">
                  <a:latin typeface="Tw Cen MT" panose="020B0602020104020603" pitchFamily="34" charset="0"/>
                </a:rPr>
                <a:t>El </a:t>
              </a:r>
              <a:r>
                <a:rPr lang="en-US" sz="1200" b="1" dirty="0" err="1">
                  <a:latin typeface="Tw Cen MT" panose="020B0602020104020603" pitchFamily="34" charset="0"/>
                </a:rPr>
                <a:t>Precio</a:t>
              </a:r>
              <a:r>
                <a:rPr lang="en-US" sz="1200" b="1" dirty="0">
                  <a:latin typeface="Tw Cen MT" panose="020B0602020104020603" pitchFamily="34" charset="0"/>
                </a:rPr>
                <a:t> del </a:t>
              </a:r>
              <a:r>
                <a:rPr lang="en-US" sz="1200" b="1" dirty="0" err="1">
                  <a:latin typeface="Tw Cen MT" panose="020B0602020104020603" pitchFamily="34" charset="0"/>
                </a:rPr>
                <a:t>Pasaje</a:t>
              </a:r>
              <a:r>
                <a:rPr lang="en-US" sz="1200" b="1" dirty="0">
                  <a:latin typeface="Tw Cen MT" panose="020B0602020104020603" pitchFamily="34" charset="0"/>
                </a:rPr>
                <a:t> es de  2 Bs</a:t>
              </a:r>
            </a:p>
            <a:p>
              <a:pPr algn="ctr"/>
              <a:r>
                <a:rPr lang="en-US" sz="1200" b="1" u="sng" dirty="0" err="1">
                  <a:latin typeface="Tw Cen MT" panose="020B0602020104020603" pitchFamily="34" charset="0"/>
                </a:rPr>
                <a:t>Nocturna</a:t>
              </a:r>
              <a:r>
                <a:rPr lang="en-US" sz="1200" b="1" dirty="0">
                  <a:latin typeface="Tw Cen MT" panose="020B0602020104020603" pitchFamily="34" charset="0"/>
                </a:rPr>
                <a:t> 23:00-06:00</a:t>
              </a:r>
            </a:p>
            <a:p>
              <a:pPr algn="ctr"/>
              <a:r>
                <a:rPr lang="en-US" sz="1200" b="1" dirty="0">
                  <a:latin typeface="Tw Cen MT" panose="020B0602020104020603" pitchFamily="34" charset="0"/>
                </a:rPr>
                <a:t>El </a:t>
              </a:r>
              <a:r>
                <a:rPr lang="en-US" sz="1200" b="1" dirty="0" err="1">
                  <a:latin typeface="Tw Cen MT" panose="020B0602020104020603" pitchFamily="34" charset="0"/>
                </a:rPr>
                <a:t>Precio</a:t>
              </a:r>
              <a:r>
                <a:rPr lang="en-US" sz="1200" b="1" dirty="0">
                  <a:latin typeface="Tw Cen MT" panose="020B0602020104020603" pitchFamily="34" charset="0"/>
                </a:rPr>
                <a:t> del </a:t>
              </a:r>
              <a:r>
                <a:rPr lang="en-US" sz="1200" b="1" dirty="0" err="1">
                  <a:latin typeface="Tw Cen MT" panose="020B0602020104020603" pitchFamily="34" charset="0"/>
                </a:rPr>
                <a:t>Pasaje</a:t>
              </a:r>
              <a:r>
                <a:rPr lang="en-US" sz="1200" b="1" dirty="0">
                  <a:latin typeface="Tw Cen MT" panose="020B0602020104020603" pitchFamily="34" charset="0"/>
                </a:rPr>
                <a:t> es de 3 Bs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C51385-1E45-4902-BDC3-8DDF59AAC454}"/>
              </a:ext>
            </a:extLst>
          </p:cNvPr>
          <p:cNvGrpSpPr/>
          <p:nvPr/>
        </p:nvGrpSpPr>
        <p:grpSpPr>
          <a:xfrm>
            <a:off x="3898288" y="3089407"/>
            <a:ext cx="1805441" cy="2073571"/>
            <a:chOff x="3898289" y="3778350"/>
            <a:chExt cx="1805441" cy="93997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F8B1AD-BE20-4D97-80BF-AC12A3B886DB}"/>
                </a:ext>
              </a:extLst>
            </p:cNvPr>
            <p:cNvSpPr txBox="1"/>
            <p:nvPr/>
          </p:nvSpPr>
          <p:spPr>
            <a:xfrm>
              <a:off x="3977674" y="3778350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EFECTIVO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2BC42F-0899-4CCE-A35A-4E495A05687C}"/>
                </a:ext>
              </a:extLst>
            </p:cNvPr>
            <p:cNvSpPr txBox="1"/>
            <p:nvPr/>
          </p:nvSpPr>
          <p:spPr>
            <a:xfrm>
              <a:off x="3898289" y="3992827"/>
              <a:ext cx="1805441" cy="72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 err="1">
                  <a:latin typeface="Tw Cen MT" panose="020B0602020104020603" pitchFamily="34" charset="0"/>
                </a:rPr>
                <a:t>Diurna</a:t>
              </a:r>
              <a:r>
                <a:rPr lang="en-US" sz="1400" b="1" dirty="0">
                  <a:latin typeface="Tw Cen MT" panose="020B0602020104020603" pitchFamily="34" charset="0"/>
                </a:rPr>
                <a:t> 06:00 – 23:00</a:t>
              </a:r>
            </a:p>
            <a:p>
              <a:pPr algn="ctr"/>
              <a:r>
                <a:rPr lang="en-US" sz="1400" b="1" dirty="0">
                  <a:latin typeface="Tw Cen MT" panose="020B0602020104020603" pitchFamily="34" charset="0"/>
                </a:rPr>
                <a:t>El </a:t>
              </a:r>
              <a:r>
                <a:rPr lang="en-US" sz="1400" b="1" dirty="0" err="1">
                  <a:latin typeface="Tw Cen MT" panose="020B0602020104020603" pitchFamily="34" charset="0"/>
                </a:rPr>
                <a:t>Precio</a:t>
              </a:r>
              <a:r>
                <a:rPr lang="en-US" sz="1400" b="1" dirty="0">
                  <a:latin typeface="Tw Cen MT" panose="020B0602020104020603" pitchFamily="34" charset="0"/>
                </a:rPr>
                <a:t> del </a:t>
              </a:r>
              <a:r>
                <a:rPr lang="en-US" sz="1400" b="1" dirty="0" err="1">
                  <a:latin typeface="Tw Cen MT" panose="020B0602020104020603" pitchFamily="34" charset="0"/>
                </a:rPr>
                <a:t>Pasaje</a:t>
              </a:r>
              <a:r>
                <a:rPr lang="en-US" sz="1400" b="1" dirty="0">
                  <a:latin typeface="Tw Cen MT" panose="020B0602020104020603" pitchFamily="34" charset="0"/>
                </a:rPr>
                <a:t> es de  2,3 Bs</a:t>
              </a:r>
            </a:p>
            <a:p>
              <a:pPr algn="ctr"/>
              <a:r>
                <a:rPr lang="en-US" sz="1400" b="1" u="sng" dirty="0" err="1">
                  <a:latin typeface="Tw Cen MT" panose="020B0602020104020603" pitchFamily="34" charset="0"/>
                </a:rPr>
                <a:t>Nocturna</a:t>
              </a:r>
              <a:r>
                <a:rPr lang="en-US" sz="1400" b="1" dirty="0">
                  <a:latin typeface="Tw Cen MT" panose="020B0602020104020603" pitchFamily="34" charset="0"/>
                </a:rPr>
                <a:t> 23:00-06:00</a:t>
              </a:r>
            </a:p>
            <a:p>
              <a:pPr algn="ctr"/>
              <a:r>
                <a:rPr lang="en-US" sz="1400" b="1" dirty="0">
                  <a:latin typeface="Tw Cen MT" panose="020B0602020104020603" pitchFamily="34" charset="0"/>
                </a:rPr>
                <a:t>El </a:t>
              </a:r>
              <a:r>
                <a:rPr lang="en-US" sz="1400" b="1" dirty="0" err="1">
                  <a:latin typeface="Tw Cen MT" panose="020B0602020104020603" pitchFamily="34" charset="0"/>
                </a:rPr>
                <a:t>Precio</a:t>
              </a:r>
              <a:r>
                <a:rPr lang="en-US" sz="1400" b="1" dirty="0">
                  <a:latin typeface="Tw Cen MT" panose="020B0602020104020603" pitchFamily="34" charset="0"/>
                </a:rPr>
                <a:t> del </a:t>
              </a:r>
              <a:r>
                <a:rPr lang="en-US" sz="1400" b="1" dirty="0" err="1">
                  <a:latin typeface="Tw Cen MT" panose="020B0602020104020603" pitchFamily="34" charset="0"/>
                </a:rPr>
                <a:t>Pasaje</a:t>
              </a:r>
              <a:r>
                <a:rPr lang="en-US" sz="1400" b="1" dirty="0">
                  <a:latin typeface="Tw Cen MT" panose="020B0602020104020603" pitchFamily="34" charset="0"/>
                </a:rPr>
                <a:t> es de 3 Bs</a:t>
              </a:r>
            </a:p>
            <a:p>
              <a:pPr algn="ctr"/>
              <a:endParaRPr lang="en-US" sz="14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1746BE-76D9-44D6-8ED0-355F952A375E}"/>
              </a:ext>
            </a:extLst>
          </p:cNvPr>
          <p:cNvGrpSpPr/>
          <p:nvPr/>
        </p:nvGrpSpPr>
        <p:grpSpPr>
          <a:xfrm>
            <a:off x="6325416" y="3171633"/>
            <a:ext cx="1819367" cy="1991346"/>
            <a:chOff x="6339238" y="3836279"/>
            <a:chExt cx="1819367" cy="19913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5E69A-BADF-47FA-97F2-BF77348F278C}"/>
                </a:ext>
              </a:extLst>
            </p:cNvPr>
            <p:cNvSpPr txBox="1"/>
            <p:nvPr/>
          </p:nvSpPr>
          <p:spPr>
            <a:xfrm>
              <a:off x="6460095" y="3836279"/>
              <a:ext cx="1698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PREFERENCIAL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CFAA18-F935-43EC-B7D9-4E19F5F37090}"/>
                </a:ext>
              </a:extLst>
            </p:cNvPr>
            <p:cNvSpPr txBox="1"/>
            <p:nvPr/>
          </p:nvSpPr>
          <p:spPr>
            <a:xfrm>
              <a:off x="6339238" y="4227187"/>
              <a:ext cx="175455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 err="1">
                  <a:latin typeface="Tw Cen MT" panose="020B0602020104020603" pitchFamily="34" charset="0"/>
                </a:rPr>
                <a:t>Diurna</a:t>
              </a:r>
              <a:r>
                <a:rPr lang="en-US" sz="1400" b="1" dirty="0">
                  <a:latin typeface="Tw Cen MT" panose="020B0602020104020603" pitchFamily="34" charset="0"/>
                </a:rPr>
                <a:t> 06:00 – 23:00</a:t>
              </a:r>
            </a:p>
            <a:p>
              <a:pPr algn="ctr"/>
              <a:r>
                <a:rPr lang="en-US" sz="1400" b="1" dirty="0">
                  <a:latin typeface="Tw Cen MT" panose="020B0602020104020603" pitchFamily="34" charset="0"/>
                </a:rPr>
                <a:t>El </a:t>
              </a:r>
              <a:r>
                <a:rPr lang="en-US" sz="1400" b="1" dirty="0" err="1">
                  <a:latin typeface="Tw Cen MT" panose="020B0602020104020603" pitchFamily="34" charset="0"/>
                </a:rPr>
                <a:t>Precio</a:t>
              </a:r>
              <a:r>
                <a:rPr lang="en-US" sz="1400" b="1" dirty="0">
                  <a:latin typeface="Tw Cen MT" panose="020B0602020104020603" pitchFamily="34" charset="0"/>
                </a:rPr>
                <a:t> del </a:t>
              </a:r>
              <a:r>
                <a:rPr lang="en-US" sz="1400" b="1" dirty="0" err="1">
                  <a:latin typeface="Tw Cen MT" panose="020B0602020104020603" pitchFamily="34" charset="0"/>
                </a:rPr>
                <a:t>Pasaje</a:t>
              </a:r>
              <a:r>
                <a:rPr lang="en-US" sz="1400" b="1" dirty="0">
                  <a:latin typeface="Tw Cen MT" panose="020B0602020104020603" pitchFamily="34" charset="0"/>
                </a:rPr>
                <a:t> es de  1,5 Bs</a:t>
              </a:r>
            </a:p>
            <a:p>
              <a:pPr algn="ctr"/>
              <a:r>
                <a:rPr lang="en-US" sz="1400" b="1" u="sng" dirty="0" err="1">
                  <a:latin typeface="Tw Cen MT" panose="020B0602020104020603" pitchFamily="34" charset="0"/>
                </a:rPr>
                <a:t>Nocturna</a:t>
              </a:r>
              <a:r>
                <a:rPr lang="en-US" sz="1400" b="1" dirty="0">
                  <a:latin typeface="Tw Cen MT" panose="020B0602020104020603" pitchFamily="34" charset="0"/>
                </a:rPr>
                <a:t> 23:00-06:00</a:t>
              </a:r>
            </a:p>
            <a:p>
              <a:pPr algn="ctr"/>
              <a:r>
                <a:rPr lang="en-US" sz="1400" b="1" dirty="0">
                  <a:latin typeface="Tw Cen MT" panose="020B0602020104020603" pitchFamily="34" charset="0"/>
                </a:rPr>
                <a:t>El </a:t>
              </a:r>
              <a:r>
                <a:rPr lang="en-US" sz="1400" b="1" dirty="0" err="1">
                  <a:latin typeface="Tw Cen MT" panose="020B0602020104020603" pitchFamily="34" charset="0"/>
                </a:rPr>
                <a:t>Precio</a:t>
              </a:r>
              <a:r>
                <a:rPr lang="en-US" sz="1400" b="1" dirty="0">
                  <a:latin typeface="Tw Cen MT" panose="020B0602020104020603" pitchFamily="34" charset="0"/>
                </a:rPr>
                <a:t> del </a:t>
              </a:r>
              <a:r>
                <a:rPr lang="en-US" sz="1400" b="1" dirty="0" err="1">
                  <a:latin typeface="Tw Cen MT" panose="020B0602020104020603" pitchFamily="34" charset="0"/>
                </a:rPr>
                <a:t>Pasaje</a:t>
              </a:r>
              <a:r>
                <a:rPr lang="en-US" sz="1400" b="1" dirty="0">
                  <a:latin typeface="Tw Cen MT" panose="020B0602020104020603" pitchFamily="34" charset="0"/>
                </a:rPr>
                <a:t> es de 3 Bs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EAB50F2-56A8-4020-BA7E-223D0388029E}"/>
              </a:ext>
            </a:extLst>
          </p:cNvPr>
          <p:cNvGrpSpPr/>
          <p:nvPr/>
        </p:nvGrpSpPr>
        <p:grpSpPr>
          <a:xfrm>
            <a:off x="8924719" y="3208606"/>
            <a:ext cx="1858853" cy="1825783"/>
            <a:chOff x="8906061" y="3836075"/>
            <a:chExt cx="1858853" cy="18257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DFCA09-96C1-48B9-A4BF-FC3BC14E65FF}"/>
                </a:ext>
              </a:extLst>
            </p:cNvPr>
            <p:cNvSpPr txBox="1"/>
            <p:nvPr/>
          </p:nvSpPr>
          <p:spPr>
            <a:xfrm>
              <a:off x="8906061" y="3836075"/>
              <a:ext cx="1805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UNIVERSITARIA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ABEF2-EA94-4E61-B642-F3A2B133F939}"/>
                </a:ext>
              </a:extLst>
            </p:cNvPr>
            <p:cNvSpPr txBox="1"/>
            <p:nvPr/>
          </p:nvSpPr>
          <p:spPr>
            <a:xfrm>
              <a:off x="8959473" y="4276863"/>
              <a:ext cx="180544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 err="1">
                  <a:latin typeface="Tw Cen MT" panose="020B0602020104020603" pitchFamily="34" charset="0"/>
                </a:rPr>
                <a:t>Diurna</a:t>
              </a:r>
              <a:r>
                <a:rPr lang="en-US" sz="1400" b="1" dirty="0">
                  <a:latin typeface="Tw Cen MT" panose="020B0602020104020603" pitchFamily="34" charset="0"/>
                </a:rPr>
                <a:t> 06:00 – 23:00</a:t>
              </a:r>
            </a:p>
            <a:p>
              <a:pPr algn="ctr"/>
              <a:r>
                <a:rPr lang="en-US" sz="1400" b="1" dirty="0">
                  <a:latin typeface="Tw Cen MT" panose="020B0602020104020603" pitchFamily="34" charset="0"/>
                </a:rPr>
                <a:t>El </a:t>
              </a:r>
              <a:r>
                <a:rPr lang="en-US" sz="1400" b="1" dirty="0" err="1">
                  <a:latin typeface="Tw Cen MT" panose="020B0602020104020603" pitchFamily="34" charset="0"/>
                </a:rPr>
                <a:t>Precio</a:t>
              </a:r>
              <a:r>
                <a:rPr lang="en-US" sz="1400" b="1" dirty="0">
                  <a:latin typeface="Tw Cen MT" panose="020B0602020104020603" pitchFamily="34" charset="0"/>
                </a:rPr>
                <a:t> del </a:t>
              </a:r>
              <a:r>
                <a:rPr lang="en-US" sz="1400" b="1" dirty="0" err="1">
                  <a:latin typeface="Tw Cen MT" panose="020B0602020104020603" pitchFamily="34" charset="0"/>
                </a:rPr>
                <a:t>Pasaje</a:t>
              </a:r>
              <a:r>
                <a:rPr lang="en-US" sz="1400" b="1" dirty="0">
                  <a:latin typeface="Tw Cen MT" panose="020B0602020104020603" pitchFamily="34" charset="0"/>
                </a:rPr>
                <a:t> es de  2 Bs</a:t>
              </a:r>
            </a:p>
            <a:p>
              <a:pPr algn="ctr"/>
              <a:r>
                <a:rPr lang="en-US" sz="1400" b="1" u="sng" dirty="0" err="1">
                  <a:latin typeface="Tw Cen MT" panose="020B0602020104020603" pitchFamily="34" charset="0"/>
                </a:rPr>
                <a:t>Nocturna</a:t>
              </a:r>
              <a:r>
                <a:rPr lang="en-US" sz="1400" b="1" dirty="0">
                  <a:latin typeface="Tw Cen MT" panose="020B0602020104020603" pitchFamily="34" charset="0"/>
                </a:rPr>
                <a:t> 23:00-06:00</a:t>
              </a:r>
            </a:p>
            <a:p>
              <a:pPr algn="ctr"/>
              <a:r>
                <a:rPr lang="en-US" sz="1400" b="1" dirty="0">
                  <a:latin typeface="Tw Cen MT" panose="020B0602020104020603" pitchFamily="34" charset="0"/>
                </a:rPr>
                <a:t>El </a:t>
              </a:r>
              <a:r>
                <a:rPr lang="en-US" sz="1400" b="1" dirty="0" err="1">
                  <a:latin typeface="Tw Cen MT" panose="020B0602020104020603" pitchFamily="34" charset="0"/>
                </a:rPr>
                <a:t>Precio</a:t>
              </a:r>
              <a:r>
                <a:rPr lang="en-US" sz="1400" b="1" dirty="0">
                  <a:latin typeface="Tw Cen MT" panose="020B0602020104020603" pitchFamily="34" charset="0"/>
                </a:rPr>
                <a:t> del </a:t>
              </a:r>
              <a:r>
                <a:rPr lang="en-US" sz="1400" b="1" dirty="0" err="1">
                  <a:latin typeface="Tw Cen MT" panose="020B0602020104020603" pitchFamily="34" charset="0"/>
                </a:rPr>
                <a:t>Pasaje</a:t>
              </a:r>
              <a:r>
                <a:rPr lang="en-US" sz="1400" b="1" dirty="0">
                  <a:latin typeface="Tw Cen MT" panose="020B0602020104020603" pitchFamily="34" charset="0"/>
                </a:rPr>
                <a:t> es de 3 Bs</a:t>
              </a:r>
            </a:p>
          </p:txBody>
        </p:sp>
      </p:grpSp>
      <p:grpSp>
        <p:nvGrpSpPr>
          <p:cNvPr id="67" name="Group 14">
            <a:extLst>
              <a:ext uri="{FF2B5EF4-FFF2-40B4-BE49-F238E27FC236}">
                <a16:creationId xmlns:a16="http://schemas.microsoft.com/office/drawing/2014/main" id="{E2E0895C-1073-47D1-8E97-3900FCF8B9A2}"/>
              </a:ext>
            </a:extLst>
          </p:cNvPr>
          <p:cNvGrpSpPr/>
          <p:nvPr/>
        </p:nvGrpSpPr>
        <p:grpSpPr>
          <a:xfrm>
            <a:off x="5378755" y="737050"/>
            <a:ext cx="1434489" cy="190500"/>
            <a:chOff x="4679586" y="878988"/>
            <a:chExt cx="1434489" cy="190500"/>
          </a:xfrm>
        </p:grpSpPr>
        <p:sp>
          <p:nvSpPr>
            <p:cNvPr id="68" name="Oval 15">
              <a:extLst>
                <a:ext uri="{FF2B5EF4-FFF2-40B4-BE49-F238E27FC236}">
                  <a16:creationId xmlns:a16="http://schemas.microsoft.com/office/drawing/2014/main" id="{F06E3F95-F393-4EE0-99C1-49BFF01543B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16">
              <a:extLst>
                <a:ext uri="{FF2B5EF4-FFF2-40B4-BE49-F238E27FC236}">
                  <a16:creationId xmlns:a16="http://schemas.microsoft.com/office/drawing/2014/main" id="{D9D1987E-D600-43A7-B0A9-05D09458C053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3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17">
              <a:extLst>
                <a:ext uri="{FF2B5EF4-FFF2-40B4-BE49-F238E27FC236}">
                  <a16:creationId xmlns:a16="http://schemas.microsoft.com/office/drawing/2014/main" id="{4F0B944D-2373-4014-910F-DDD0720610B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18">
              <a:extLst>
                <a:ext uri="{FF2B5EF4-FFF2-40B4-BE49-F238E27FC236}">
                  <a16:creationId xmlns:a16="http://schemas.microsoft.com/office/drawing/2014/main" id="{BD57B15C-2F18-452F-8C18-EFAAEB8ADDEC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19">
              <a:extLst>
                <a:ext uri="{FF2B5EF4-FFF2-40B4-BE49-F238E27FC236}">
                  <a16:creationId xmlns:a16="http://schemas.microsoft.com/office/drawing/2014/main" id="{7207028F-D379-496A-982B-1C556395F24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479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12669</TotalTime>
  <Words>329</Words>
  <Application>Microsoft Office PowerPoint</Application>
  <PresentationFormat>Panorámica</PresentationFormat>
  <Paragraphs>100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Tw Cen MT</vt:lpstr>
      <vt:lpstr>Verdana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Lilo Lilo</cp:lastModifiedBy>
  <cp:revision>134</cp:revision>
  <dcterms:created xsi:type="dcterms:W3CDTF">2017-10-30T13:02:30Z</dcterms:created>
  <dcterms:modified xsi:type="dcterms:W3CDTF">2021-06-17T19:00:19Z</dcterms:modified>
</cp:coreProperties>
</file>