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Jaya Amarnath–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sz="2800" dirty="0"/>
              <a:t>Implement two-factor authentication: Two-factor authentication requires an additional form of verification, such as a code sent to a mobile device, making it more difficult for attackers to gain unauthorized access to accounts even if they have captured login credentials using a keylogger.</a:t>
            </a:r>
          </a:p>
          <a:p>
            <a:pPr algn="l">
              <a:buFont typeface="+mj-lt"/>
              <a:buAutoNum type="arabicPeriod"/>
            </a:pPr>
            <a:r>
              <a:rPr lang="en-US" sz="2800" dirty="0"/>
              <a:t>Utilize virtual keyboards : Virtual keyboards can be used to enter sensitive information such as passwords and credit card numbers without using physical keystrokes, making it harder for keyloggers to capture this data. </a:t>
            </a:r>
          </a:p>
          <a:p>
            <a:pPr algn="l">
              <a:buFont typeface="+mj-lt"/>
              <a:buAutoNum type="arabicPeriod"/>
            </a:pPr>
            <a:r>
              <a:rPr lang="en-US" sz="2800" dirty="0"/>
              <a:t>Avoid clicking on suspicious links or downloading files: Keyloggers are often distributed through phishing emails or malicious websites. Being cautious and avoiding suspicious links or downloads can help prevent infection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sz="2800" dirty="0"/>
              <a:t>Strong Password Policies: Enforce strong password policies, including regular password changes and the use of multi-factor authentication (MFA) wherever possible.</a:t>
            </a:r>
          </a:p>
          <a:p>
            <a:pPr algn="l">
              <a:buFont typeface="+mj-lt"/>
              <a:buAutoNum type="arabicPeriod"/>
            </a:pPr>
            <a:r>
              <a:rPr lang="en-US" sz="2800" dirty="0"/>
              <a:t>Encryption: Utilize encryption techniques to protect sensitive data both in transit and at rest. This can prevent keyloggers from intercepting and deciphering sensitive information. </a:t>
            </a:r>
          </a:p>
          <a:p>
            <a:pPr algn="l">
              <a:buFont typeface="+mj-lt"/>
              <a:buAutoNum type="arabicPeriod"/>
            </a:pPr>
            <a:r>
              <a:rPr lang="en-US" sz="2800" dirty="0"/>
              <a:t>Regular Software Updates: Ensure that operating systems, applications, and security software are regularly updated with the latest patches and security fixes to address known vulnerabilities exploited by keyloggers</a:t>
            </a:r>
            <a:endParaRPr lang="en-US" sz="28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chor="t">
            <a:noAutofit/>
          </a:bodyPr>
          <a:lstStyle/>
          <a:p>
            <a:pPr algn="l">
              <a:buFont typeface="+mj-lt"/>
              <a:buAutoNum type="arabicPeriod"/>
            </a:pPr>
            <a:r>
              <a:rPr lang="en-IN" sz="2800" dirty="0"/>
              <a:t>Machine Learning Models: Train machine learning models to recognize keylogger signatures and distinguish them from legitimate user input, enhancing detection accuracy over time. </a:t>
            </a:r>
          </a:p>
          <a:p>
            <a:pPr algn="l">
              <a:buFont typeface="+mj-lt"/>
              <a:buAutoNum type="arabicPeriod"/>
            </a:pPr>
            <a:r>
              <a:rPr lang="en-IN" sz="2800" dirty="0"/>
              <a:t>Real-time Monitoring: Deploy real-time monitoring systems that continuously scan for keylogger activity and generate alerts or take automated actions upon detection. </a:t>
            </a:r>
          </a:p>
          <a:p>
            <a:pPr algn="l">
              <a:buFont typeface="+mj-lt"/>
              <a:buAutoNum type="arabicPeriod"/>
            </a:pPr>
            <a:r>
              <a:rPr lang="en-IN" sz="2800" dirty="0"/>
              <a:t>Anomaly Detection: Integrate anomaly detection mechanisms to identify deviations from normal user </a:t>
            </a:r>
            <a:r>
              <a:rPr lang="en-IN" sz="2800" dirty="0" err="1"/>
              <a:t>behavior</a:t>
            </a:r>
            <a:r>
              <a:rPr lang="en-IN" sz="2800" dirty="0"/>
              <a:t> , flagging potentially malicious keystroke logging activities.</a:t>
            </a:r>
            <a:endParaRPr lang="en-US" sz="28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rPr>
              <a:t>In </a:t>
            </a:r>
            <a:r>
              <a:rPr lang="en-US" sz="2800" i="0" dirty="0">
                <a:solidFill>
                  <a:srgbClr val="0D0D0D"/>
                </a:solidFill>
                <a:effectLst/>
              </a:rPr>
              <a:t>today's</a:t>
            </a:r>
            <a:r>
              <a:rPr lang="en-US" sz="2800" b="0" i="0" dirty="0">
                <a:solidFill>
                  <a:srgbClr val="0D0D0D"/>
                </a:solidFill>
                <a:effectLst/>
              </a:rPr>
              <a:t>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rPr>
              <a:t>algorith</a:t>
            </a:r>
            <a:r>
              <a:rPr lang="en-US" sz="2800" b="0" i="0" dirty="0">
                <a:solidFill>
                  <a:srgbClr val="0D0D0D"/>
                </a:solidFill>
                <a:effectLst/>
              </a:rPr>
              <a:t> and deployment with </a:t>
            </a:r>
            <a:r>
              <a:rPr lang="en-US" sz="2800" b="0" i="0" dirty="0" err="1">
                <a:solidFill>
                  <a:srgbClr val="0D0D0D"/>
                </a:solidFill>
                <a:effectLst/>
              </a:rPr>
              <a:t>bulletting</a:t>
            </a:r>
            <a:r>
              <a:rPr lang="en-US" sz="2800" b="0" i="0" dirty="0">
                <a:solidFill>
                  <a:srgbClr val="0D0D0D"/>
                </a:solidFill>
                <a:effectLst/>
              </a:rPr>
              <a:t> points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800" b="0" i="0" dirty="0">
                <a:solidFill>
                  <a:srgbClr val="0D0D0D"/>
                </a:solidFill>
                <a:effectLst/>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8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fontScale="92500" lnSpcReduction="10000"/>
          </a:bodyPr>
          <a:lstStyle/>
          <a:p>
            <a:pPr algn="l">
              <a:buFont typeface="Arial" panose="020B0604020202020204" pitchFamily="34" charset="0"/>
              <a:buChar char="•"/>
            </a:pPr>
            <a:r>
              <a:rPr lang="en-US" sz="2800" dirty="0"/>
              <a:t>Secure Input Methods: Future operating systems and software applications may implement secure input methods that encrypt keystrokes at the hardware level, making it more challenging for keyloggers to intercept sensitive data. </a:t>
            </a:r>
          </a:p>
          <a:p>
            <a:pPr algn="l">
              <a:buFont typeface="Arial" panose="020B0604020202020204" pitchFamily="34" charset="0"/>
              <a:buChar char="•"/>
            </a:pPr>
            <a:r>
              <a:rPr lang="en-US" sz="2800" dirty="0"/>
              <a:t>Blockchain Technology: Integration of blockchain technology could provide a decentralized and tamper-proof method for storing and verifying keystroke data, enhancing security and privacy. </a:t>
            </a:r>
          </a:p>
          <a:p>
            <a:pPr algn="l">
              <a:buFont typeface="Arial" panose="020B0604020202020204" pitchFamily="34" charset="0"/>
              <a:buChar char="•"/>
            </a:pPr>
            <a:r>
              <a:rPr lang="en-US" sz="2800" dirty="0"/>
              <a:t>Hardware Solutions: Hardware-based security solutions, such as trusted platform modules (TPMs) and secure enclaves, may become more prevalent to protect against keyloggers at the hardware level</a:t>
            </a:r>
            <a:endParaRPr lang="en-US" sz="2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157</TotalTime>
  <Words>686</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Jancy</cp:lastModifiedBy>
  <cp:revision>30</cp:revision>
  <dcterms:created xsi:type="dcterms:W3CDTF">2021-05-26T16:50:10Z</dcterms:created>
  <dcterms:modified xsi:type="dcterms:W3CDTF">2024-04-11T19:05:11Z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