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68" r:id="rId15"/>
    <p:sldId id="269" r:id="rId16"/>
    <p:sldId id="270" r:id="rId17"/>
    <p:sldId id="271" r:id="rId18"/>
    <p:sldId id="288" r:id="rId19"/>
    <p:sldId id="289" r:id="rId20"/>
    <p:sldId id="293" r:id="rId21"/>
    <p:sldId id="290" r:id="rId22"/>
    <p:sldId id="291" r:id="rId23"/>
    <p:sldId id="292" r:id="rId24"/>
    <p:sldId id="294" r:id="rId25"/>
    <p:sldId id="273" r:id="rId26"/>
    <p:sldId id="274" r:id="rId27"/>
    <p:sldId id="275" r:id="rId28"/>
    <p:sldId id="276" r:id="rId29"/>
    <p:sldId id="277" r:id="rId30"/>
    <p:sldId id="283" r:id="rId31"/>
    <p:sldId id="278" r:id="rId32"/>
    <p:sldId id="279" r:id="rId33"/>
    <p:sldId id="280" r:id="rId34"/>
    <p:sldId id="281" r:id="rId35"/>
    <p:sldId id="282" r:id="rId36"/>
    <p:sldId id="320" r:id="rId37"/>
    <p:sldId id="284" r:id="rId38"/>
    <p:sldId id="285" r:id="rId39"/>
    <p:sldId id="286" r:id="rId40"/>
    <p:sldId id="287" r:id="rId41"/>
    <p:sldId id="295" r:id="rId42"/>
    <p:sldId id="296" r:id="rId43"/>
    <p:sldId id="297" r:id="rId44"/>
    <p:sldId id="298" r:id="rId45"/>
    <p:sldId id="299" r:id="rId46"/>
    <p:sldId id="300" r:id="rId47"/>
    <p:sldId id="301" r:id="rId48"/>
    <p:sldId id="307" r:id="rId49"/>
    <p:sldId id="302" r:id="rId50"/>
    <p:sldId id="306" r:id="rId51"/>
    <p:sldId id="303" r:id="rId52"/>
    <p:sldId id="304" r:id="rId53"/>
    <p:sldId id="305"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1" r:id="rId67"/>
    <p:sldId id="322" r:id="rId68"/>
    <p:sldId id="323" r:id="rId69"/>
    <p:sldId id="324" r:id="rId70"/>
    <p:sldId id="325" r:id="rId71"/>
    <p:sldId id="326" r:id="rId72"/>
    <p:sldId id="32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F8B4-4095-2DA8-F7E5-9E7E1C9846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25A17E-F5D1-19C7-2140-63601F1E2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4B1A30-94BD-3434-C8EE-C76086E1A6CD}"/>
              </a:ext>
            </a:extLst>
          </p:cNvPr>
          <p:cNvSpPr>
            <a:spLocks noGrp="1"/>
          </p:cNvSpPr>
          <p:nvPr>
            <p:ph type="dt" sz="half" idx="10"/>
          </p:nvPr>
        </p:nvSpPr>
        <p:spPr/>
        <p:txBody>
          <a:bodyPr/>
          <a:lstStyle/>
          <a:p>
            <a:fld id="{DA5F44DF-EDE6-43FF-8747-3230869BABD1}" type="datetimeFigureOut">
              <a:rPr lang="en-IN" smtClean="0"/>
              <a:t>15-02-2025</a:t>
            </a:fld>
            <a:endParaRPr lang="en-IN"/>
          </a:p>
        </p:txBody>
      </p:sp>
      <p:sp>
        <p:nvSpPr>
          <p:cNvPr id="5" name="Footer Placeholder 4">
            <a:extLst>
              <a:ext uri="{FF2B5EF4-FFF2-40B4-BE49-F238E27FC236}">
                <a16:creationId xmlns:a16="http://schemas.microsoft.com/office/drawing/2014/main" id="{427F6CDF-64D1-5132-E5F3-E8D6E29E90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618FFB-EDB4-D060-B001-D534CD2D18B7}"/>
              </a:ext>
            </a:extLst>
          </p:cNvPr>
          <p:cNvSpPr>
            <a:spLocks noGrp="1"/>
          </p:cNvSpPr>
          <p:nvPr>
            <p:ph type="sldNum" sz="quarter" idx="12"/>
          </p:nvPr>
        </p:nvSpPr>
        <p:spPr/>
        <p:txBody>
          <a:bodyPr/>
          <a:lstStyle/>
          <a:p>
            <a:fld id="{17D405BB-2897-4636-8E2D-5C6071E445CF}" type="slidenum">
              <a:rPr lang="en-IN" smtClean="0"/>
              <a:t>‹#›</a:t>
            </a:fld>
            <a:endParaRPr lang="en-IN"/>
          </a:p>
        </p:txBody>
      </p:sp>
    </p:spTree>
    <p:extLst>
      <p:ext uri="{BB962C8B-B14F-4D97-AF65-F5344CB8AC3E}">
        <p14:creationId xmlns:p14="http://schemas.microsoft.com/office/powerpoint/2010/main" val="424380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60E6-EFA9-0C7B-9787-CC2667899F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163EA1-88B5-B2A4-5819-85D6972DA6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B1F3BA-8517-9034-0B15-CB5AFFAC7A77}"/>
              </a:ext>
            </a:extLst>
          </p:cNvPr>
          <p:cNvSpPr>
            <a:spLocks noGrp="1"/>
          </p:cNvSpPr>
          <p:nvPr>
            <p:ph type="dt" sz="half" idx="10"/>
          </p:nvPr>
        </p:nvSpPr>
        <p:spPr/>
        <p:txBody>
          <a:bodyPr/>
          <a:lstStyle/>
          <a:p>
            <a:fld id="{DA5F44DF-EDE6-43FF-8747-3230869BABD1}" type="datetimeFigureOut">
              <a:rPr lang="en-IN" smtClean="0"/>
              <a:t>15-02-2025</a:t>
            </a:fld>
            <a:endParaRPr lang="en-IN"/>
          </a:p>
        </p:txBody>
      </p:sp>
      <p:sp>
        <p:nvSpPr>
          <p:cNvPr id="5" name="Footer Placeholder 4">
            <a:extLst>
              <a:ext uri="{FF2B5EF4-FFF2-40B4-BE49-F238E27FC236}">
                <a16:creationId xmlns:a16="http://schemas.microsoft.com/office/drawing/2014/main" id="{978810C7-1CFA-E3C8-E0EE-D81DFBEDCE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356DA2-0DFF-2B49-35EC-E2EB35E9E65C}"/>
              </a:ext>
            </a:extLst>
          </p:cNvPr>
          <p:cNvSpPr>
            <a:spLocks noGrp="1"/>
          </p:cNvSpPr>
          <p:nvPr>
            <p:ph type="sldNum" sz="quarter" idx="12"/>
          </p:nvPr>
        </p:nvSpPr>
        <p:spPr/>
        <p:txBody>
          <a:bodyPr/>
          <a:lstStyle/>
          <a:p>
            <a:fld id="{17D405BB-2897-4636-8E2D-5C6071E445CF}" type="slidenum">
              <a:rPr lang="en-IN" smtClean="0"/>
              <a:t>‹#›</a:t>
            </a:fld>
            <a:endParaRPr lang="en-IN"/>
          </a:p>
        </p:txBody>
      </p:sp>
    </p:spTree>
    <p:extLst>
      <p:ext uri="{BB962C8B-B14F-4D97-AF65-F5344CB8AC3E}">
        <p14:creationId xmlns:p14="http://schemas.microsoft.com/office/powerpoint/2010/main" val="211839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B11D59-34E2-B182-8B26-E2586621E3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184904-FEB4-00D2-81AD-0CAED68676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4315F0-CC7B-0925-E494-A97D13A6A84F}"/>
              </a:ext>
            </a:extLst>
          </p:cNvPr>
          <p:cNvSpPr>
            <a:spLocks noGrp="1"/>
          </p:cNvSpPr>
          <p:nvPr>
            <p:ph type="dt" sz="half" idx="10"/>
          </p:nvPr>
        </p:nvSpPr>
        <p:spPr/>
        <p:txBody>
          <a:bodyPr/>
          <a:lstStyle/>
          <a:p>
            <a:fld id="{DA5F44DF-EDE6-43FF-8747-3230869BABD1}" type="datetimeFigureOut">
              <a:rPr lang="en-IN" smtClean="0"/>
              <a:t>15-02-2025</a:t>
            </a:fld>
            <a:endParaRPr lang="en-IN"/>
          </a:p>
        </p:txBody>
      </p:sp>
      <p:sp>
        <p:nvSpPr>
          <p:cNvPr id="5" name="Footer Placeholder 4">
            <a:extLst>
              <a:ext uri="{FF2B5EF4-FFF2-40B4-BE49-F238E27FC236}">
                <a16:creationId xmlns:a16="http://schemas.microsoft.com/office/drawing/2014/main" id="{3218B1AC-FF89-E128-FB97-82671C6B4A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CACA6-5BFB-AC5B-B642-D8AC9F88F6CF}"/>
              </a:ext>
            </a:extLst>
          </p:cNvPr>
          <p:cNvSpPr>
            <a:spLocks noGrp="1"/>
          </p:cNvSpPr>
          <p:nvPr>
            <p:ph type="sldNum" sz="quarter" idx="12"/>
          </p:nvPr>
        </p:nvSpPr>
        <p:spPr/>
        <p:txBody>
          <a:bodyPr/>
          <a:lstStyle/>
          <a:p>
            <a:fld id="{17D405BB-2897-4636-8E2D-5C6071E445CF}" type="slidenum">
              <a:rPr lang="en-IN" smtClean="0"/>
              <a:t>‹#›</a:t>
            </a:fld>
            <a:endParaRPr lang="en-IN"/>
          </a:p>
        </p:txBody>
      </p:sp>
    </p:spTree>
    <p:extLst>
      <p:ext uri="{BB962C8B-B14F-4D97-AF65-F5344CB8AC3E}">
        <p14:creationId xmlns:p14="http://schemas.microsoft.com/office/powerpoint/2010/main" val="2127821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B30C-D494-A2FC-ECD5-C54557F6F2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E3C537-CC3A-8F7A-DE65-02144F4F68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DD867B-F93E-E169-C03F-9861E0CD2205}"/>
              </a:ext>
            </a:extLst>
          </p:cNvPr>
          <p:cNvSpPr>
            <a:spLocks noGrp="1"/>
          </p:cNvSpPr>
          <p:nvPr>
            <p:ph type="dt" sz="half" idx="10"/>
          </p:nvPr>
        </p:nvSpPr>
        <p:spPr/>
        <p:txBody>
          <a:bodyPr/>
          <a:lstStyle/>
          <a:p>
            <a:fld id="{DA5F44DF-EDE6-43FF-8747-3230869BABD1}" type="datetimeFigureOut">
              <a:rPr lang="en-IN" smtClean="0"/>
              <a:t>15-02-2025</a:t>
            </a:fld>
            <a:endParaRPr lang="en-IN"/>
          </a:p>
        </p:txBody>
      </p:sp>
      <p:sp>
        <p:nvSpPr>
          <p:cNvPr id="5" name="Footer Placeholder 4">
            <a:extLst>
              <a:ext uri="{FF2B5EF4-FFF2-40B4-BE49-F238E27FC236}">
                <a16:creationId xmlns:a16="http://schemas.microsoft.com/office/drawing/2014/main" id="{BFE6605B-EE4D-77E2-DD6F-79D192EC63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823F3B-25B2-32C5-BF70-5C258DA5D544}"/>
              </a:ext>
            </a:extLst>
          </p:cNvPr>
          <p:cNvSpPr>
            <a:spLocks noGrp="1"/>
          </p:cNvSpPr>
          <p:nvPr>
            <p:ph type="sldNum" sz="quarter" idx="12"/>
          </p:nvPr>
        </p:nvSpPr>
        <p:spPr/>
        <p:txBody>
          <a:bodyPr/>
          <a:lstStyle/>
          <a:p>
            <a:fld id="{17D405BB-2897-4636-8E2D-5C6071E445CF}" type="slidenum">
              <a:rPr lang="en-IN" smtClean="0"/>
              <a:t>‹#›</a:t>
            </a:fld>
            <a:endParaRPr lang="en-IN"/>
          </a:p>
        </p:txBody>
      </p:sp>
    </p:spTree>
    <p:extLst>
      <p:ext uri="{BB962C8B-B14F-4D97-AF65-F5344CB8AC3E}">
        <p14:creationId xmlns:p14="http://schemas.microsoft.com/office/powerpoint/2010/main" val="352753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5151-72D2-BF27-5A40-CEA454201D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3AA52E-5323-B036-01DF-1C70A45562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8BA0EA-7644-40F6-B122-9766D63A5F66}"/>
              </a:ext>
            </a:extLst>
          </p:cNvPr>
          <p:cNvSpPr>
            <a:spLocks noGrp="1"/>
          </p:cNvSpPr>
          <p:nvPr>
            <p:ph type="dt" sz="half" idx="10"/>
          </p:nvPr>
        </p:nvSpPr>
        <p:spPr/>
        <p:txBody>
          <a:bodyPr/>
          <a:lstStyle/>
          <a:p>
            <a:fld id="{DA5F44DF-EDE6-43FF-8747-3230869BABD1}" type="datetimeFigureOut">
              <a:rPr lang="en-IN" smtClean="0"/>
              <a:t>15-02-2025</a:t>
            </a:fld>
            <a:endParaRPr lang="en-IN"/>
          </a:p>
        </p:txBody>
      </p:sp>
      <p:sp>
        <p:nvSpPr>
          <p:cNvPr id="5" name="Footer Placeholder 4">
            <a:extLst>
              <a:ext uri="{FF2B5EF4-FFF2-40B4-BE49-F238E27FC236}">
                <a16:creationId xmlns:a16="http://schemas.microsoft.com/office/drawing/2014/main" id="{4879322F-9554-00E0-949D-E85C982E71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BC0ED2-6C2D-B56C-8510-D7F4DE913E68}"/>
              </a:ext>
            </a:extLst>
          </p:cNvPr>
          <p:cNvSpPr>
            <a:spLocks noGrp="1"/>
          </p:cNvSpPr>
          <p:nvPr>
            <p:ph type="sldNum" sz="quarter" idx="12"/>
          </p:nvPr>
        </p:nvSpPr>
        <p:spPr/>
        <p:txBody>
          <a:bodyPr/>
          <a:lstStyle/>
          <a:p>
            <a:fld id="{17D405BB-2897-4636-8E2D-5C6071E445CF}" type="slidenum">
              <a:rPr lang="en-IN" smtClean="0"/>
              <a:t>‹#›</a:t>
            </a:fld>
            <a:endParaRPr lang="en-IN"/>
          </a:p>
        </p:txBody>
      </p:sp>
    </p:spTree>
    <p:extLst>
      <p:ext uri="{BB962C8B-B14F-4D97-AF65-F5344CB8AC3E}">
        <p14:creationId xmlns:p14="http://schemas.microsoft.com/office/powerpoint/2010/main" val="3625557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D165-1BD5-FDFB-4ACD-5C49DFBA68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797302-EF15-85BA-79DA-B02BFBA27C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A8B7B2-497A-BB8F-5AC2-760D02ADB2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968692-9D49-0FF1-D941-1145F0344C29}"/>
              </a:ext>
            </a:extLst>
          </p:cNvPr>
          <p:cNvSpPr>
            <a:spLocks noGrp="1"/>
          </p:cNvSpPr>
          <p:nvPr>
            <p:ph type="dt" sz="half" idx="10"/>
          </p:nvPr>
        </p:nvSpPr>
        <p:spPr/>
        <p:txBody>
          <a:bodyPr/>
          <a:lstStyle/>
          <a:p>
            <a:fld id="{DA5F44DF-EDE6-43FF-8747-3230869BABD1}" type="datetimeFigureOut">
              <a:rPr lang="en-IN" smtClean="0"/>
              <a:t>15-02-2025</a:t>
            </a:fld>
            <a:endParaRPr lang="en-IN"/>
          </a:p>
        </p:txBody>
      </p:sp>
      <p:sp>
        <p:nvSpPr>
          <p:cNvPr id="6" name="Footer Placeholder 5">
            <a:extLst>
              <a:ext uri="{FF2B5EF4-FFF2-40B4-BE49-F238E27FC236}">
                <a16:creationId xmlns:a16="http://schemas.microsoft.com/office/drawing/2014/main" id="{B5C22E56-B16D-0304-17B4-89DE177E24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FD6816-A9B4-04C8-D296-8D61E5FBCA2B}"/>
              </a:ext>
            </a:extLst>
          </p:cNvPr>
          <p:cNvSpPr>
            <a:spLocks noGrp="1"/>
          </p:cNvSpPr>
          <p:nvPr>
            <p:ph type="sldNum" sz="quarter" idx="12"/>
          </p:nvPr>
        </p:nvSpPr>
        <p:spPr/>
        <p:txBody>
          <a:bodyPr/>
          <a:lstStyle/>
          <a:p>
            <a:fld id="{17D405BB-2897-4636-8E2D-5C6071E445CF}" type="slidenum">
              <a:rPr lang="en-IN" smtClean="0"/>
              <a:t>‹#›</a:t>
            </a:fld>
            <a:endParaRPr lang="en-IN"/>
          </a:p>
        </p:txBody>
      </p:sp>
    </p:spTree>
    <p:extLst>
      <p:ext uri="{BB962C8B-B14F-4D97-AF65-F5344CB8AC3E}">
        <p14:creationId xmlns:p14="http://schemas.microsoft.com/office/powerpoint/2010/main" val="93664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D0DD-A80E-4B42-8BA6-CF31CCD18D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6146AB-0504-3798-A886-1CB0B6329C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243FE1-5F2E-6BC0-9E62-9A22E5F90F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707A69-5CAD-E2F2-59D4-17CAB6C190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28773B-E32A-981D-6B3C-9A44115D77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12C5E1-C929-F175-58FD-291B7B3CA869}"/>
              </a:ext>
            </a:extLst>
          </p:cNvPr>
          <p:cNvSpPr>
            <a:spLocks noGrp="1"/>
          </p:cNvSpPr>
          <p:nvPr>
            <p:ph type="dt" sz="half" idx="10"/>
          </p:nvPr>
        </p:nvSpPr>
        <p:spPr/>
        <p:txBody>
          <a:bodyPr/>
          <a:lstStyle/>
          <a:p>
            <a:fld id="{DA5F44DF-EDE6-43FF-8747-3230869BABD1}" type="datetimeFigureOut">
              <a:rPr lang="en-IN" smtClean="0"/>
              <a:t>15-02-2025</a:t>
            </a:fld>
            <a:endParaRPr lang="en-IN"/>
          </a:p>
        </p:txBody>
      </p:sp>
      <p:sp>
        <p:nvSpPr>
          <p:cNvPr id="8" name="Footer Placeholder 7">
            <a:extLst>
              <a:ext uri="{FF2B5EF4-FFF2-40B4-BE49-F238E27FC236}">
                <a16:creationId xmlns:a16="http://schemas.microsoft.com/office/drawing/2014/main" id="{5034F7A7-B7F8-7602-1493-BA6B0C3E3E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D5C55D-5D4A-A728-6CCD-EE6ED0343305}"/>
              </a:ext>
            </a:extLst>
          </p:cNvPr>
          <p:cNvSpPr>
            <a:spLocks noGrp="1"/>
          </p:cNvSpPr>
          <p:nvPr>
            <p:ph type="sldNum" sz="quarter" idx="12"/>
          </p:nvPr>
        </p:nvSpPr>
        <p:spPr/>
        <p:txBody>
          <a:bodyPr/>
          <a:lstStyle/>
          <a:p>
            <a:fld id="{17D405BB-2897-4636-8E2D-5C6071E445CF}" type="slidenum">
              <a:rPr lang="en-IN" smtClean="0"/>
              <a:t>‹#›</a:t>
            </a:fld>
            <a:endParaRPr lang="en-IN"/>
          </a:p>
        </p:txBody>
      </p:sp>
    </p:spTree>
    <p:extLst>
      <p:ext uri="{BB962C8B-B14F-4D97-AF65-F5344CB8AC3E}">
        <p14:creationId xmlns:p14="http://schemas.microsoft.com/office/powerpoint/2010/main" val="3836971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D24CC-BF76-9C65-A638-0601246838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7F3878-A13E-9258-4835-DDB093609220}"/>
              </a:ext>
            </a:extLst>
          </p:cNvPr>
          <p:cNvSpPr>
            <a:spLocks noGrp="1"/>
          </p:cNvSpPr>
          <p:nvPr>
            <p:ph type="dt" sz="half" idx="10"/>
          </p:nvPr>
        </p:nvSpPr>
        <p:spPr/>
        <p:txBody>
          <a:bodyPr/>
          <a:lstStyle/>
          <a:p>
            <a:fld id="{DA5F44DF-EDE6-43FF-8747-3230869BABD1}" type="datetimeFigureOut">
              <a:rPr lang="en-IN" smtClean="0"/>
              <a:t>15-02-2025</a:t>
            </a:fld>
            <a:endParaRPr lang="en-IN"/>
          </a:p>
        </p:txBody>
      </p:sp>
      <p:sp>
        <p:nvSpPr>
          <p:cNvPr id="4" name="Footer Placeholder 3">
            <a:extLst>
              <a:ext uri="{FF2B5EF4-FFF2-40B4-BE49-F238E27FC236}">
                <a16:creationId xmlns:a16="http://schemas.microsoft.com/office/drawing/2014/main" id="{FE5C0414-3B36-3BE9-EC0F-4EF5388D62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98E115-DD39-F014-7D77-65B3EE527DEC}"/>
              </a:ext>
            </a:extLst>
          </p:cNvPr>
          <p:cNvSpPr>
            <a:spLocks noGrp="1"/>
          </p:cNvSpPr>
          <p:nvPr>
            <p:ph type="sldNum" sz="quarter" idx="12"/>
          </p:nvPr>
        </p:nvSpPr>
        <p:spPr/>
        <p:txBody>
          <a:bodyPr/>
          <a:lstStyle/>
          <a:p>
            <a:fld id="{17D405BB-2897-4636-8E2D-5C6071E445CF}" type="slidenum">
              <a:rPr lang="en-IN" smtClean="0"/>
              <a:t>‹#›</a:t>
            </a:fld>
            <a:endParaRPr lang="en-IN"/>
          </a:p>
        </p:txBody>
      </p:sp>
    </p:spTree>
    <p:extLst>
      <p:ext uri="{BB962C8B-B14F-4D97-AF65-F5344CB8AC3E}">
        <p14:creationId xmlns:p14="http://schemas.microsoft.com/office/powerpoint/2010/main" val="56788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67C03-4A06-FCB0-5303-11A20B754ABC}"/>
              </a:ext>
            </a:extLst>
          </p:cNvPr>
          <p:cNvSpPr>
            <a:spLocks noGrp="1"/>
          </p:cNvSpPr>
          <p:nvPr>
            <p:ph type="dt" sz="half" idx="10"/>
          </p:nvPr>
        </p:nvSpPr>
        <p:spPr/>
        <p:txBody>
          <a:bodyPr/>
          <a:lstStyle/>
          <a:p>
            <a:fld id="{DA5F44DF-EDE6-43FF-8747-3230869BABD1}" type="datetimeFigureOut">
              <a:rPr lang="en-IN" smtClean="0"/>
              <a:t>15-02-2025</a:t>
            </a:fld>
            <a:endParaRPr lang="en-IN"/>
          </a:p>
        </p:txBody>
      </p:sp>
      <p:sp>
        <p:nvSpPr>
          <p:cNvPr id="3" name="Footer Placeholder 2">
            <a:extLst>
              <a:ext uri="{FF2B5EF4-FFF2-40B4-BE49-F238E27FC236}">
                <a16:creationId xmlns:a16="http://schemas.microsoft.com/office/drawing/2014/main" id="{1C89FCD0-3F42-1DC8-6697-C432C5EDAB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79B9D5-3AEE-BCBB-13F5-6F75A26AA016}"/>
              </a:ext>
            </a:extLst>
          </p:cNvPr>
          <p:cNvSpPr>
            <a:spLocks noGrp="1"/>
          </p:cNvSpPr>
          <p:nvPr>
            <p:ph type="sldNum" sz="quarter" idx="12"/>
          </p:nvPr>
        </p:nvSpPr>
        <p:spPr/>
        <p:txBody>
          <a:bodyPr/>
          <a:lstStyle/>
          <a:p>
            <a:fld id="{17D405BB-2897-4636-8E2D-5C6071E445CF}" type="slidenum">
              <a:rPr lang="en-IN" smtClean="0"/>
              <a:t>‹#›</a:t>
            </a:fld>
            <a:endParaRPr lang="en-IN"/>
          </a:p>
        </p:txBody>
      </p:sp>
    </p:spTree>
    <p:extLst>
      <p:ext uri="{BB962C8B-B14F-4D97-AF65-F5344CB8AC3E}">
        <p14:creationId xmlns:p14="http://schemas.microsoft.com/office/powerpoint/2010/main" val="63957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BC33-C30E-BC31-A945-92F15F50F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36C1B8-EFB9-98ED-FA9B-348AE217F8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B2D196-A55A-997A-9B89-60EB2F79E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78C7A-E852-A762-CCB2-53E8FDC6797C}"/>
              </a:ext>
            </a:extLst>
          </p:cNvPr>
          <p:cNvSpPr>
            <a:spLocks noGrp="1"/>
          </p:cNvSpPr>
          <p:nvPr>
            <p:ph type="dt" sz="half" idx="10"/>
          </p:nvPr>
        </p:nvSpPr>
        <p:spPr/>
        <p:txBody>
          <a:bodyPr/>
          <a:lstStyle/>
          <a:p>
            <a:fld id="{DA5F44DF-EDE6-43FF-8747-3230869BABD1}" type="datetimeFigureOut">
              <a:rPr lang="en-IN" smtClean="0"/>
              <a:t>15-02-2025</a:t>
            </a:fld>
            <a:endParaRPr lang="en-IN"/>
          </a:p>
        </p:txBody>
      </p:sp>
      <p:sp>
        <p:nvSpPr>
          <p:cNvPr id="6" name="Footer Placeholder 5">
            <a:extLst>
              <a:ext uri="{FF2B5EF4-FFF2-40B4-BE49-F238E27FC236}">
                <a16:creationId xmlns:a16="http://schemas.microsoft.com/office/drawing/2014/main" id="{6554A167-1E9B-79DD-2C47-EC69F7D30E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140C39-AA47-1EDE-F6AA-DAA8D1492335}"/>
              </a:ext>
            </a:extLst>
          </p:cNvPr>
          <p:cNvSpPr>
            <a:spLocks noGrp="1"/>
          </p:cNvSpPr>
          <p:nvPr>
            <p:ph type="sldNum" sz="quarter" idx="12"/>
          </p:nvPr>
        </p:nvSpPr>
        <p:spPr/>
        <p:txBody>
          <a:bodyPr/>
          <a:lstStyle/>
          <a:p>
            <a:fld id="{17D405BB-2897-4636-8E2D-5C6071E445CF}" type="slidenum">
              <a:rPr lang="en-IN" smtClean="0"/>
              <a:t>‹#›</a:t>
            </a:fld>
            <a:endParaRPr lang="en-IN"/>
          </a:p>
        </p:txBody>
      </p:sp>
    </p:spTree>
    <p:extLst>
      <p:ext uri="{BB962C8B-B14F-4D97-AF65-F5344CB8AC3E}">
        <p14:creationId xmlns:p14="http://schemas.microsoft.com/office/powerpoint/2010/main" val="60678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F93A-ADA9-08C5-7FE8-33FC4EF96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388123-AFFE-DA50-44B1-4CD6FC4CD6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1C15BD-438E-DF99-76A0-5912E4368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884E6-09E1-087D-9786-C2ABCB31F984}"/>
              </a:ext>
            </a:extLst>
          </p:cNvPr>
          <p:cNvSpPr>
            <a:spLocks noGrp="1"/>
          </p:cNvSpPr>
          <p:nvPr>
            <p:ph type="dt" sz="half" idx="10"/>
          </p:nvPr>
        </p:nvSpPr>
        <p:spPr/>
        <p:txBody>
          <a:bodyPr/>
          <a:lstStyle/>
          <a:p>
            <a:fld id="{DA5F44DF-EDE6-43FF-8747-3230869BABD1}" type="datetimeFigureOut">
              <a:rPr lang="en-IN" smtClean="0"/>
              <a:t>15-02-2025</a:t>
            </a:fld>
            <a:endParaRPr lang="en-IN"/>
          </a:p>
        </p:txBody>
      </p:sp>
      <p:sp>
        <p:nvSpPr>
          <p:cNvPr id="6" name="Footer Placeholder 5">
            <a:extLst>
              <a:ext uri="{FF2B5EF4-FFF2-40B4-BE49-F238E27FC236}">
                <a16:creationId xmlns:a16="http://schemas.microsoft.com/office/drawing/2014/main" id="{42D8F5CB-3D68-8161-2A7C-52B3C51634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082A87-81C0-44BF-BDCB-8361873F97CF}"/>
              </a:ext>
            </a:extLst>
          </p:cNvPr>
          <p:cNvSpPr>
            <a:spLocks noGrp="1"/>
          </p:cNvSpPr>
          <p:nvPr>
            <p:ph type="sldNum" sz="quarter" idx="12"/>
          </p:nvPr>
        </p:nvSpPr>
        <p:spPr/>
        <p:txBody>
          <a:bodyPr/>
          <a:lstStyle/>
          <a:p>
            <a:fld id="{17D405BB-2897-4636-8E2D-5C6071E445CF}" type="slidenum">
              <a:rPr lang="en-IN" smtClean="0"/>
              <a:t>‹#›</a:t>
            </a:fld>
            <a:endParaRPr lang="en-IN"/>
          </a:p>
        </p:txBody>
      </p:sp>
    </p:spTree>
    <p:extLst>
      <p:ext uri="{BB962C8B-B14F-4D97-AF65-F5344CB8AC3E}">
        <p14:creationId xmlns:p14="http://schemas.microsoft.com/office/powerpoint/2010/main" val="1782332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C870A-8A57-A293-63A7-D757BE797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B08CC4-5012-4620-718F-3E2BBCFAA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073D87-472C-E66A-486C-D08119054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F44DF-EDE6-43FF-8747-3230869BABD1}" type="datetimeFigureOut">
              <a:rPr lang="en-IN" smtClean="0"/>
              <a:t>15-02-2025</a:t>
            </a:fld>
            <a:endParaRPr lang="en-IN"/>
          </a:p>
        </p:txBody>
      </p:sp>
      <p:sp>
        <p:nvSpPr>
          <p:cNvPr id="5" name="Footer Placeholder 4">
            <a:extLst>
              <a:ext uri="{FF2B5EF4-FFF2-40B4-BE49-F238E27FC236}">
                <a16:creationId xmlns:a16="http://schemas.microsoft.com/office/drawing/2014/main" id="{8D8E995F-7844-1D6E-17AC-8B6227B33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A60A86-99F7-F770-21F3-EE7C1C3E7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405BB-2897-4636-8E2D-5C6071E445CF}" type="slidenum">
              <a:rPr lang="en-IN" smtClean="0"/>
              <a:t>‹#›</a:t>
            </a:fld>
            <a:endParaRPr lang="en-IN"/>
          </a:p>
        </p:txBody>
      </p:sp>
    </p:spTree>
    <p:extLst>
      <p:ext uri="{BB962C8B-B14F-4D97-AF65-F5344CB8AC3E}">
        <p14:creationId xmlns:p14="http://schemas.microsoft.com/office/powerpoint/2010/main" val="953054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techvidvan.com/tutorials/wp-content/uploads/sites/2/2020/04/hadoop-component.jpg"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javatpoint.com/os-tutoria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AC9AB-9D0F-DCD6-C93E-049BB02F1CB3}"/>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Hadoop Architecture and Ecosystem</a:t>
            </a:r>
          </a:p>
        </p:txBody>
      </p:sp>
      <p:sp>
        <p:nvSpPr>
          <p:cNvPr id="3" name="Subtitle 2">
            <a:extLst>
              <a:ext uri="{FF2B5EF4-FFF2-40B4-BE49-F238E27FC236}">
                <a16:creationId xmlns:a16="http://schemas.microsoft.com/office/drawing/2014/main" id="{785722E7-5795-D932-514E-1BE58A1C59EF}"/>
              </a:ext>
            </a:extLst>
          </p:cNvPr>
          <p:cNvSpPr>
            <a:spLocks noGrp="1"/>
          </p:cNvSpPr>
          <p:nvPr>
            <p:ph type="subTitle" idx="1"/>
          </p:nvPr>
        </p:nvSpPr>
        <p:spPr/>
        <p:txBody>
          <a:bodyPr>
            <a:normAutofit/>
          </a:bodyPr>
          <a:lstStyle/>
          <a:p>
            <a:r>
              <a:rPr lang="en-IN" sz="2800" b="1" dirty="0">
                <a:latin typeface="Times New Roman" panose="02020603050405020304" pitchFamily="18" charset="0"/>
                <a:cs typeface="Times New Roman" panose="02020603050405020304" pitchFamily="18" charset="0"/>
              </a:rPr>
              <a:t>Unit-2</a:t>
            </a:r>
          </a:p>
        </p:txBody>
      </p:sp>
    </p:spTree>
    <p:extLst>
      <p:ext uri="{BB962C8B-B14F-4D97-AF65-F5344CB8AC3E}">
        <p14:creationId xmlns:p14="http://schemas.microsoft.com/office/powerpoint/2010/main" val="2467039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BC25-799B-D37E-1308-5C89A9138BFA}"/>
              </a:ext>
            </a:extLst>
          </p:cNvPr>
          <p:cNvSpPr>
            <a:spLocks noGrp="1"/>
          </p:cNvSpPr>
          <p:nvPr>
            <p:ph type="title"/>
          </p:nvPr>
        </p:nvSpPr>
        <p:spPr>
          <a:xfrm>
            <a:off x="838200" y="365125"/>
            <a:ext cx="10515600" cy="735013"/>
          </a:xfrm>
        </p:spPr>
        <p:txBody>
          <a:bodyPr/>
          <a:lstStyle/>
          <a:p>
            <a:r>
              <a:rPr lang="en-US" dirty="0"/>
              <a:t> </a:t>
            </a:r>
            <a:r>
              <a:rPr lang="en-US" dirty="0">
                <a:latin typeface="Times New Roman" panose="02020603050405020304" pitchFamily="18" charset="0"/>
                <a:cs typeface="Times New Roman" panose="02020603050405020304" pitchFamily="18" charset="0"/>
              </a:rPr>
              <a:t>Benefits of Hadoop for Big Data</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CCCBFF-B209-B5F3-59F3-27B2861DF6F7}"/>
              </a:ext>
            </a:extLst>
          </p:cNvPr>
          <p:cNvSpPr>
            <a:spLocks noGrp="1"/>
          </p:cNvSpPr>
          <p:nvPr>
            <p:ph idx="1"/>
          </p:nvPr>
        </p:nvSpPr>
        <p:spPr>
          <a:xfrm>
            <a:off x="838200" y="1257300"/>
            <a:ext cx="10515600" cy="4919663"/>
          </a:xfrm>
        </p:spPr>
        <p:txBody>
          <a:bodyPr>
            <a:normAutofit fontScale="92500" lnSpcReduction="20000"/>
          </a:bodyPr>
          <a:lstStyle/>
          <a:p>
            <a:pPr algn="just"/>
            <a:r>
              <a:rPr lang="en-US" sz="2600" dirty="0">
                <a:latin typeface="Times New Roman" panose="02020603050405020304" pitchFamily="18" charset="0"/>
                <a:cs typeface="Times New Roman" panose="02020603050405020304" pitchFamily="18" charset="0"/>
              </a:rPr>
              <a:t>Resilience — Data stored in any node is also replicated in other nodes of the cluster. This ensures fault tolerance. If one node goes down, there is always a backup of the data available in the cluster. </a:t>
            </a:r>
          </a:p>
          <a:p>
            <a:pPr algn="just"/>
            <a:r>
              <a:rPr lang="en-US" sz="2600" dirty="0">
                <a:latin typeface="Times New Roman" panose="02020603050405020304" pitchFamily="18" charset="0"/>
                <a:cs typeface="Times New Roman" panose="02020603050405020304" pitchFamily="18" charset="0"/>
              </a:rPr>
              <a:t>Scalability — Unlike traditional systems that have a limitation on data storage, Hadoop is scalable because it operates in a distributed environment. As the need arises, the setup can be easily expanded to include more servers that can store up to multiple petabytes of data. </a:t>
            </a:r>
          </a:p>
          <a:p>
            <a:pPr algn="just"/>
            <a:r>
              <a:rPr lang="en-US" sz="2600" dirty="0">
                <a:latin typeface="Times New Roman" panose="02020603050405020304" pitchFamily="18" charset="0"/>
                <a:cs typeface="Times New Roman" panose="02020603050405020304" pitchFamily="18" charset="0"/>
              </a:rPr>
              <a:t>Low cost — As Hadoop is an open-source framework, with no license to be procured, the costs are significantly lower compared to relational database systems. The use of inexpensive commodity hardware also works in its favor to keep the solution economical. </a:t>
            </a:r>
          </a:p>
          <a:p>
            <a:pPr algn="just"/>
            <a:r>
              <a:rPr lang="en-US" sz="2600" dirty="0">
                <a:latin typeface="Times New Roman" panose="02020603050405020304" pitchFamily="18" charset="0"/>
                <a:cs typeface="Times New Roman" panose="02020603050405020304" pitchFamily="18" charset="0"/>
              </a:rPr>
              <a:t>Speed — Hadoop’s distributed file system, concurrent processing, and the MapReduce model enable running complex queries in a matter of seconds. </a:t>
            </a:r>
          </a:p>
          <a:p>
            <a:pPr algn="just"/>
            <a:r>
              <a:rPr lang="en-US" sz="2600" dirty="0">
                <a:latin typeface="Times New Roman" panose="02020603050405020304" pitchFamily="18" charset="0"/>
                <a:cs typeface="Times New Roman" panose="02020603050405020304" pitchFamily="18" charset="0"/>
              </a:rPr>
              <a:t>Data diversity — HDFS has the capability to store different data formats such as unstructured (e.g. videos), semi-structured (e.g. XML files), and structured.</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231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1F722-C3B0-A40B-B26B-14CD214A470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Hadoop Ecosystem Supplementary Components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B95E41-8156-8D35-0861-70135ED6A955}"/>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Hadoop Ecosystem is a platform or a suite which provides various services to solve the big data problems. </a:t>
            </a:r>
          </a:p>
          <a:p>
            <a:r>
              <a:rPr lang="en-US" sz="2400" dirty="0">
                <a:latin typeface="Times New Roman" panose="02020603050405020304" pitchFamily="18" charset="0"/>
                <a:cs typeface="Times New Roman" panose="02020603050405020304" pitchFamily="18" charset="0"/>
              </a:rPr>
              <a:t>It includes Apache projects and various commercial tools and solutions. </a:t>
            </a:r>
          </a:p>
          <a:p>
            <a:r>
              <a:rPr lang="en-US" sz="2400" dirty="0">
                <a:latin typeface="Times New Roman" panose="02020603050405020304" pitchFamily="18" charset="0"/>
                <a:cs typeface="Times New Roman" panose="02020603050405020304" pitchFamily="18" charset="0"/>
              </a:rPr>
              <a:t>There are four major elements of Hadoop </a:t>
            </a:r>
          </a:p>
          <a:p>
            <a:r>
              <a:rPr lang="en-US" sz="2400" dirty="0">
                <a:latin typeface="Times New Roman" panose="02020603050405020304" pitchFamily="18" charset="0"/>
                <a:cs typeface="Times New Roman" panose="02020603050405020304" pitchFamily="18" charset="0"/>
              </a:rPr>
              <a:t>i.e. HDFS, MapReduce, YARN, and Hadoop Common. </a:t>
            </a:r>
          </a:p>
          <a:p>
            <a:r>
              <a:rPr lang="en-US" sz="2400" dirty="0">
                <a:latin typeface="Times New Roman" panose="02020603050405020304" pitchFamily="18" charset="0"/>
                <a:cs typeface="Times New Roman" panose="02020603050405020304" pitchFamily="18" charset="0"/>
              </a:rPr>
              <a:t>Most of the tools or solutions are used to supplement or support these major elements. All these tools work collectively to provide services such as absorption, analysis, storage and maintenance of data etc.</a:t>
            </a:r>
          </a:p>
          <a:p>
            <a:r>
              <a:rPr lang="en-US" sz="2400" dirty="0">
                <a:latin typeface="Times New Roman" panose="02020603050405020304" pitchFamily="18" charset="0"/>
                <a:cs typeface="Times New Roman" panose="02020603050405020304" pitchFamily="18" charset="0"/>
              </a:rPr>
              <a:t>The following are a few supplementary components that are extensively used in the Hadoop ecosystem.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75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0E06E1-0B88-34F7-22DB-AA0E92A7032F}"/>
              </a:ext>
            </a:extLst>
          </p:cNvPr>
          <p:cNvPicPr>
            <a:picLocks noGrp="1" noChangeAspect="1"/>
          </p:cNvPicPr>
          <p:nvPr>
            <p:ph idx="1"/>
          </p:nvPr>
        </p:nvPicPr>
        <p:blipFill>
          <a:blip r:embed="rId2"/>
          <a:stretch>
            <a:fillRect/>
          </a:stretch>
        </p:blipFill>
        <p:spPr>
          <a:xfrm>
            <a:off x="2838823" y="897680"/>
            <a:ext cx="5858693" cy="2438740"/>
          </a:xfrm>
        </p:spPr>
      </p:pic>
      <p:sp>
        <p:nvSpPr>
          <p:cNvPr id="7" name="TextBox 6">
            <a:extLst>
              <a:ext uri="{FF2B5EF4-FFF2-40B4-BE49-F238E27FC236}">
                <a16:creationId xmlns:a16="http://schemas.microsoft.com/office/drawing/2014/main" id="{4F53EEE4-3EF3-511D-BCF9-C61D8E999BAF}"/>
              </a:ext>
            </a:extLst>
          </p:cNvPr>
          <p:cNvSpPr txBox="1"/>
          <p:nvPr/>
        </p:nvSpPr>
        <p:spPr>
          <a:xfrm>
            <a:off x="776287" y="3521581"/>
            <a:ext cx="10639425" cy="2803844"/>
          </a:xfrm>
          <a:prstGeom prst="rect">
            <a:avLst/>
          </a:prstGeom>
          <a:noFill/>
        </p:spPr>
        <p:txBody>
          <a:bodyPr wrap="square">
            <a:spAutoFit/>
          </a:bodyPr>
          <a:lstStyle/>
          <a:p>
            <a:pPr marL="228600" indent="-228600" algn="just">
              <a:lnSpc>
                <a:spcPct val="9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Oozie is basically Work Flow Scheduler. It decides the particular time of jobs to execute according to their dependency. </a:t>
            </a:r>
          </a:p>
          <a:p>
            <a:pPr marL="228600" indent="-228600" algn="just">
              <a:lnSpc>
                <a:spcPct val="9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Pig, Hive and Mahout are data processing tools that are working on the top of Hadoop. </a:t>
            </a:r>
          </a:p>
          <a:p>
            <a:pPr marL="228600" indent="-228600" algn="just">
              <a:lnSpc>
                <a:spcPct val="9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Sqoop is used to import and export structured data. You can directly import and export the data into HDFS using SQL database. </a:t>
            </a:r>
          </a:p>
          <a:p>
            <a:pPr marL="228600" indent="-228600" algn="just">
              <a:lnSpc>
                <a:spcPct val="90000"/>
              </a:lnSpc>
              <a:spcBef>
                <a:spcPts val="1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Flume is used to import and export the unstructured data and streaming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488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C112-0B11-5106-C8CA-8545AA6B92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3E6387-7653-31D2-5D34-62A4271D0306}"/>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HDFS: Hadoop Distributed File System </a:t>
            </a:r>
          </a:p>
          <a:p>
            <a:r>
              <a:rPr lang="en-IN" sz="2400" dirty="0">
                <a:latin typeface="Times New Roman" panose="02020603050405020304" pitchFamily="18" charset="0"/>
                <a:cs typeface="Times New Roman" panose="02020603050405020304" pitchFamily="18" charset="0"/>
              </a:rPr>
              <a:t>YARN: Yet Another Resource Negotiator </a:t>
            </a:r>
          </a:p>
          <a:p>
            <a:r>
              <a:rPr lang="en-IN" sz="2400" dirty="0">
                <a:latin typeface="Times New Roman" panose="02020603050405020304" pitchFamily="18" charset="0"/>
                <a:cs typeface="Times New Roman" panose="02020603050405020304" pitchFamily="18" charset="0"/>
              </a:rPr>
              <a:t>MapReduce: Programming based Data Processing </a:t>
            </a:r>
          </a:p>
          <a:p>
            <a:r>
              <a:rPr lang="en-IN" sz="2400" dirty="0">
                <a:latin typeface="Times New Roman" panose="02020603050405020304" pitchFamily="18" charset="0"/>
                <a:cs typeface="Times New Roman" panose="02020603050405020304" pitchFamily="18" charset="0"/>
              </a:rPr>
              <a:t>Spark: In-Memory data processing </a:t>
            </a:r>
          </a:p>
          <a:p>
            <a:r>
              <a:rPr lang="en-IN" sz="2400" dirty="0">
                <a:latin typeface="Times New Roman" panose="02020603050405020304" pitchFamily="18" charset="0"/>
                <a:cs typeface="Times New Roman" panose="02020603050405020304" pitchFamily="18" charset="0"/>
              </a:rPr>
              <a:t>PIG, HIVE: Query based processing of data services</a:t>
            </a:r>
          </a:p>
          <a:p>
            <a:r>
              <a:rPr lang="en-IN" sz="2400" dirty="0">
                <a:latin typeface="Times New Roman" panose="02020603050405020304" pitchFamily="18" charset="0"/>
                <a:cs typeface="Times New Roman" panose="02020603050405020304" pitchFamily="18" charset="0"/>
              </a:rPr>
              <a:t> HBase: NOSQL Database </a:t>
            </a:r>
          </a:p>
          <a:p>
            <a:r>
              <a:rPr lang="en-IN" sz="2400" dirty="0">
                <a:latin typeface="Times New Roman" panose="02020603050405020304" pitchFamily="18" charset="0"/>
                <a:cs typeface="Times New Roman" panose="02020603050405020304" pitchFamily="18" charset="0"/>
              </a:rPr>
              <a:t>Mahout, Spark </a:t>
            </a:r>
            <a:r>
              <a:rPr lang="en-IN" sz="2400" dirty="0" err="1">
                <a:latin typeface="Times New Roman" panose="02020603050405020304" pitchFamily="18" charset="0"/>
                <a:cs typeface="Times New Roman" panose="02020603050405020304" pitchFamily="18" charset="0"/>
              </a:rPr>
              <a:t>MLLib</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MachineLearning</a:t>
            </a:r>
            <a:r>
              <a:rPr lang="en-IN" sz="2400" dirty="0">
                <a:latin typeface="Times New Roman" panose="02020603050405020304" pitchFamily="18" charset="0"/>
                <a:cs typeface="Times New Roman" panose="02020603050405020304" pitchFamily="18" charset="0"/>
              </a:rPr>
              <a:t> algorithm libraries </a:t>
            </a:r>
          </a:p>
          <a:p>
            <a:r>
              <a:rPr lang="en-IN" sz="2400" dirty="0">
                <a:latin typeface="Times New Roman" panose="02020603050405020304" pitchFamily="18" charset="0"/>
                <a:cs typeface="Times New Roman" panose="02020603050405020304" pitchFamily="18" charset="0"/>
              </a:rPr>
              <a:t>Solar, Lucene: Searching and Indexing Zookeeper: Managing cluster Oozie: Job Scheduling</a:t>
            </a:r>
          </a:p>
        </p:txBody>
      </p:sp>
    </p:spTree>
    <p:extLst>
      <p:ext uri="{BB962C8B-B14F-4D97-AF65-F5344CB8AC3E}">
        <p14:creationId xmlns:p14="http://schemas.microsoft.com/office/powerpoint/2010/main" val="1268589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1D9B-C82C-1DD4-8C2D-5F5B8F5324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D15864-4586-3007-D610-E235B8BFABE9}"/>
              </a:ext>
            </a:extLst>
          </p:cNvPr>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Apache Spark </a:t>
            </a:r>
          </a:p>
          <a:p>
            <a:pPr algn="just"/>
            <a:r>
              <a:rPr lang="en-US" sz="2400" dirty="0">
                <a:latin typeface="Times New Roman" panose="02020603050405020304" pitchFamily="18" charset="0"/>
                <a:cs typeface="Times New Roman" panose="02020603050405020304" pitchFamily="18" charset="0"/>
              </a:rPr>
              <a:t>It’s a platform that handles all the process consumptive tasks like batch processing, interactive or iterative real-time processing, graph conversions, and visualization, etc.</a:t>
            </a:r>
          </a:p>
          <a:p>
            <a:pPr algn="just"/>
            <a:r>
              <a:rPr lang="en-US" sz="2400" dirty="0">
                <a:latin typeface="Times New Roman" panose="02020603050405020304" pitchFamily="18" charset="0"/>
                <a:cs typeface="Times New Roman" panose="02020603050405020304" pitchFamily="18" charset="0"/>
              </a:rPr>
              <a:t>It consumes in memory resources hence, thus being faster than the prior in terms of optimization.</a:t>
            </a:r>
          </a:p>
          <a:p>
            <a:pPr algn="just"/>
            <a:r>
              <a:rPr lang="en-US" sz="2400" dirty="0">
                <a:latin typeface="Times New Roman" panose="02020603050405020304" pitchFamily="18" charset="0"/>
                <a:cs typeface="Times New Roman" panose="02020603050405020304" pitchFamily="18" charset="0"/>
              </a:rPr>
              <a:t>Spark is best suited for real-time data whereas Hadoop is best suited for structured data or batch processing, hence both are used in most of the companies interchangeably</a:t>
            </a:r>
            <a:r>
              <a:rPr lang="en-US" sz="240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18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9D89E-1822-6954-C3EF-8E1647BAA61C}"/>
              </a:ext>
            </a:extLst>
          </p:cNvPr>
          <p:cNvSpPr>
            <a:spLocks noGrp="1"/>
          </p:cNvSpPr>
          <p:nvPr>
            <p:ph idx="1"/>
          </p:nvPr>
        </p:nvSpPr>
        <p:spPr>
          <a:xfrm>
            <a:off x="452437" y="414338"/>
            <a:ext cx="10515600" cy="6215062"/>
          </a:xfrm>
        </p:spPr>
        <p:txBody>
          <a:bodyPr>
            <a:normAutofit fontScale="92500" lnSpcReduction="20000"/>
          </a:bodyPr>
          <a:lstStyle/>
          <a:p>
            <a:pPr marL="0" indent="0" algn="just">
              <a:lnSpc>
                <a:spcPct val="110000"/>
              </a:lnSpc>
              <a:buNone/>
            </a:pPr>
            <a:r>
              <a:rPr lang="en-US" sz="2400" b="1" dirty="0">
                <a:latin typeface="Times New Roman" panose="02020603050405020304" pitchFamily="18" charset="0"/>
                <a:cs typeface="Times New Roman" panose="02020603050405020304" pitchFamily="18" charset="0"/>
              </a:rPr>
              <a:t>PIG</a:t>
            </a:r>
          </a:p>
          <a:p>
            <a:pPr algn="just">
              <a:lnSpc>
                <a:spcPct val="110000"/>
              </a:lnSpc>
            </a:pPr>
            <a:r>
              <a:rPr lang="en-US" sz="2400" dirty="0">
                <a:latin typeface="Times New Roman" panose="02020603050405020304" pitchFamily="18" charset="0"/>
                <a:cs typeface="Times New Roman" panose="02020603050405020304" pitchFamily="18" charset="0"/>
              </a:rPr>
              <a:t> Pig was basically developed by Yahoo which works on a pig Latin language, which is Query based language similar to </a:t>
            </a:r>
            <a:r>
              <a:rPr lang="en-US" sz="2400" dirty="0" err="1">
                <a:latin typeface="Times New Roman" panose="02020603050405020304" pitchFamily="18" charset="0"/>
                <a:cs typeface="Times New Roman" panose="02020603050405020304" pitchFamily="18" charset="0"/>
              </a:rPr>
              <a:t>SQL.It</a:t>
            </a:r>
            <a:r>
              <a:rPr lang="en-US" sz="2400" dirty="0">
                <a:latin typeface="Times New Roman" panose="02020603050405020304" pitchFamily="18" charset="0"/>
                <a:cs typeface="Times New Roman" panose="02020603050405020304" pitchFamily="18" charset="0"/>
              </a:rPr>
              <a:t> is a platform for structuring the data flow, processing and analyzing huge data sets. </a:t>
            </a:r>
          </a:p>
          <a:p>
            <a:pPr algn="just">
              <a:lnSpc>
                <a:spcPct val="110000"/>
              </a:lnSpc>
            </a:pPr>
            <a:r>
              <a:rPr lang="en-US" sz="2400" dirty="0">
                <a:latin typeface="Times New Roman" panose="02020603050405020304" pitchFamily="18" charset="0"/>
                <a:cs typeface="Times New Roman" panose="02020603050405020304" pitchFamily="18" charset="0"/>
              </a:rPr>
              <a:t>Pig does the work of executing commands and in the background, all the activities of MapReduce are taken care of. After the processing, pig stores the result in </a:t>
            </a:r>
            <a:r>
              <a:rPr lang="en-US" sz="2400" dirty="0" err="1">
                <a:latin typeface="Times New Roman" panose="02020603050405020304" pitchFamily="18" charset="0"/>
                <a:cs typeface="Times New Roman" panose="02020603050405020304" pitchFamily="18" charset="0"/>
              </a:rPr>
              <a:t>HDFS.Pig</a:t>
            </a:r>
            <a:r>
              <a:rPr lang="en-US" sz="2400" dirty="0">
                <a:latin typeface="Times New Roman" panose="02020603050405020304" pitchFamily="18" charset="0"/>
                <a:cs typeface="Times New Roman" panose="02020603050405020304" pitchFamily="18" charset="0"/>
              </a:rPr>
              <a:t> Latin language is specially designed for this framework which runs on Pig Runtime. Just the way Java runs on the JVM. Pig helps to achieve ease of programming and optimization and hence is a major segment of the Hadoop Ecosystem. </a:t>
            </a:r>
          </a:p>
          <a:p>
            <a:pPr marL="0" indent="0" algn="just">
              <a:lnSpc>
                <a:spcPct val="110000"/>
              </a:lnSpc>
              <a:buNone/>
            </a:pPr>
            <a:r>
              <a:rPr lang="en-US" sz="2400" b="1" dirty="0">
                <a:latin typeface="Times New Roman" panose="02020603050405020304" pitchFamily="18" charset="0"/>
                <a:cs typeface="Times New Roman" panose="02020603050405020304" pitchFamily="18" charset="0"/>
              </a:rPr>
              <a:t>HIVE</a:t>
            </a:r>
            <a:r>
              <a:rPr lang="en-US" sz="2400" dirty="0">
                <a:latin typeface="Times New Roman" panose="02020603050405020304" pitchFamily="18" charset="0"/>
                <a:cs typeface="Times New Roman" panose="02020603050405020304" pitchFamily="18" charset="0"/>
              </a:rPr>
              <a:t> </a:t>
            </a:r>
          </a:p>
          <a:p>
            <a:pPr algn="just">
              <a:lnSpc>
                <a:spcPct val="110000"/>
              </a:lnSpc>
            </a:pPr>
            <a:r>
              <a:rPr lang="en-US" sz="2400" dirty="0">
                <a:latin typeface="Times New Roman" panose="02020603050405020304" pitchFamily="18" charset="0"/>
                <a:cs typeface="Times New Roman" panose="02020603050405020304" pitchFamily="18" charset="0"/>
              </a:rPr>
              <a:t>With the help of SQL methodology and interface, HIVE performs reading and writing of large data sets. However, its query language is called as HQL (Hive Query Language).It is highly scalable as it allows real-time processing and batch processing both. </a:t>
            </a:r>
          </a:p>
          <a:p>
            <a:pPr algn="just">
              <a:lnSpc>
                <a:spcPct val="110000"/>
              </a:lnSpc>
            </a:pPr>
            <a:r>
              <a:rPr lang="en-US" sz="2400" dirty="0">
                <a:latin typeface="Times New Roman" panose="02020603050405020304" pitchFamily="18" charset="0"/>
                <a:cs typeface="Times New Roman" panose="02020603050405020304" pitchFamily="18" charset="0"/>
              </a:rPr>
              <a:t>Also, all the SQL datatypes are supported by Hive thus, making the query processing </a:t>
            </a:r>
            <a:r>
              <a:rPr lang="en-US" sz="2400" dirty="0" err="1">
                <a:latin typeface="Times New Roman" panose="02020603050405020304" pitchFamily="18" charset="0"/>
                <a:cs typeface="Times New Roman" panose="02020603050405020304" pitchFamily="18" charset="0"/>
              </a:rPr>
              <a:t>easier.Similar</a:t>
            </a:r>
            <a:r>
              <a:rPr lang="en-US" sz="2400" dirty="0">
                <a:latin typeface="Times New Roman" panose="02020603050405020304" pitchFamily="18" charset="0"/>
                <a:cs typeface="Times New Roman" panose="02020603050405020304" pitchFamily="18" charset="0"/>
              </a:rPr>
              <a:t> to the Query Processing frameworks, HIVE too comes with two components: JDBC Drivers and HIVE Command </a:t>
            </a:r>
            <a:r>
              <a:rPr lang="en-US" sz="2400" dirty="0" err="1">
                <a:latin typeface="Times New Roman" panose="02020603050405020304" pitchFamily="18" charset="0"/>
                <a:cs typeface="Times New Roman" panose="02020603050405020304" pitchFamily="18" charset="0"/>
              </a:rPr>
              <a:t>Line.JDBC</a:t>
            </a:r>
            <a:r>
              <a:rPr lang="en-US" sz="2400" dirty="0">
                <a:latin typeface="Times New Roman" panose="02020603050405020304" pitchFamily="18" charset="0"/>
                <a:cs typeface="Times New Roman" panose="02020603050405020304" pitchFamily="18" charset="0"/>
              </a:rPr>
              <a:t>, along with ODBC drivers work on establishing the data storage permissions and connection whereas HIVE Command line helps in the processing of queries.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197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D33A64-91B4-EA59-F157-AED26DD85908}"/>
              </a:ext>
            </a:extLst>
          </p:cNvPr>
          <p:cNvSpPr>
            <a:spLocks noGrp="1"/>
          </p:cNvSpPr>
          <p:nvPr>
            <p:ph idx="1"/>
          </p:nvPr>
        </p:nvSpPr>
        <p:spPr>
          <a:xfrm>
            <a:off x="838200" y="514350"/>
            <a:ext cx="10515600" cy="5662613"/>
          </a:xfrm>
        </p:spPr>
        <p:txBody>
          <a:bodyPr>
            <a:normAutofit/>
          </a:bodyPr>
          <a:lstStyle/>
          <a:p>
            <a:pPr marL="0" indent="0" algn="just">
              <a:lnSpc>
                <a:spcPct val="100000"/>
              </a:lnSpc>
              <a:buNone/>
            </a:pPr>
            <a:r>
              <a:rPr lang="en-US" sz="2200" b="1" dirty="0" err="1">
                <a:latin typeface="Times New Roman" panose="02020603050405020304" pitchFamily="18" charset="0"/>
                <a:cs typeface="Times New Roman" panose="02020603050405020304" pitchFamily="18" charset="0"/>
              </a:rPr>
              <a:t>Hbase</a:t>
            </a:r>
            <a:r>
              <a:rPr lang="en-US" sz="2200" b="1" dirty="0">
                <a:latin typeface="Times New Roman" panose="02020603050405020304" pitchFamily="18" charset="0"/>
                <a:cs typeface="Times New Roman" panose="02020603050405020304" pitchFamily="18" charset="0"/>
              </a:rPr>
              <a:t> </a:t>
            </a:r>
          </a:p>
          <a:p>
            <a:pPr algn="just">
              <a:lnSpc>
                <a:spcPct val="100000"/>
              </a:lnSpc>
            </a:pPr>
            <a:r>
              <a:rPr lang="en-US" sz="2200" dirty="0">
                <a:latin typeface="Times New Roman" panose="02020603050405020304" pitchFamily="18" charset="0"/>
                <a:cs typeface="Times New Roman" panose="02020603050405020304" pitchFamily="18" charset="0"/>
              </a:rPr>
              <a:t>It’s a NOSQL database which supports all kinds of data and thus capable of handling anything of Hadoop Database. It provides capabilities of Google’s </a:t>
            </a:r>
            <a:r>
              <a:rPr lang="en-US" sz="2200" dirty="0" err="1">
                <a:latin typeface="Times New Roman" panose="02020603050405020304" pitchFamily="18" charset="0"/>
                <a:cs typeface="Times New Roman" panose="02020603050405020304" pitchFamily="18" charset="0"/>
              </a:rPr>
              <a:t>BigTable</a:t>
            </a:r>
            <a:r>
              <a:rPr lang="en-US" sz="2200" dirty="0">
                <a:latin typeface="Times New Roman" panose="02020603050405020304" pitchFamily="18" charset="0"/>
                <a:cs typeface="Times New Roman" panose="02020603050405020304" pitchFamily="18" charset="0"/>
              </a:rPr>
              <a:t>, thus able to work on Big Data sets effectively.</a:t>
            </a:r>
          </a:p>
          <a:p>
            <a:pPr algn="just">
              <a:lnSpc>
                <a:spcPct val="100000"/>
              </a:lnSpc>
            </a:pPr>
            <a:r>
              <a:rPr lang="en-US" sz="2200" dirty="0">
                <a:latin typeface="Times New Roman" panose="02020603050405020304" pitchFamily="18" charset="0"/>
                <a:cs typeface="Times New Roman" panose="02020603050405020304" pitchFamily="18" charset="0"/>
              </a:rPr>
              <a:t>At times where we need to search or retrieve the occurrences of something small in a huge database, the request must be processed within a short quick span of time. At such times, HBase comes handy as it gives us a tolerant way of storing limited data. </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Mahout </a:t>
            </a:r>
          </a:p>
          <a:p>
            <a:pPr algn="just">
              <a:lnSpc>
                <a:spcPct val="100000"/>
              </a:lnSpc>
            </a:pPr>
            <a:r>
              <a:rPr lang="en-US" sz="2200" dirty="0">
                <a:latin typeface="Times New Roman" panose="02020603050405020304" pitchFamily="18" charset="0"/>
                <a:cs typeface="Times New Roman" panose="02020603050405020304" pitchFamily="18" charset="0"/>
              </a:rPr>
              <a:t>Mahout, allows Machine Learnability to a system or application. Machine Learning, as the name suggests helps the system to develop itself based on some patterns, user/environmental interaction or on the basis of algorithms.</a:t>
            </a:r>
          </a:p>
          <a:p>
            <a:pPr algn="just">
              <a:lnSpc>
                <a:spcPct val="100000"/>
              </a:lnSpc>
            </a:pPr>
            <a:r>
              <a:rPr lang="en-US" sz="2200" dirty="0">
                <a:latin typeface="Times New Roman" panose="02020603050405020304" pitchFamily="18" charset="0"/>
                <a:cs typeface="Times New Roman" panose="02020603050405020304" pitchFamily="18" charset="0"/>
              </a:rPr>
              <a:t>It provides various libraries or functionalities such as collaborative filtering, clustering, and classification which are nothing but concepts of Machine learning. It allows invoking algorithms as per our need with the help of its own libraries.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851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F18BF4-436A-1C4D-3710-95DABF0D978A}"/>
              </a:ext>
            </a:extLst>
          </p:cNvPr>
          <p:cNvSpPr>
            <a:spLocks noGrp="1"/>
          </p:cNvSpPr>
          <p:nvPr>
            <p:ph idx="1"/>
          </p:nvPr>
        </p:nvSpPr>
        <p:spPr>
          <a:xfrm>
            <a:off x="838200" y="428624"/>
            <a:ext cx="10515600" cy="6315075"/>
          </a:xfrm>
        </p:spPr>
        <p:txBody>
          <a:bodyPr>
            <a:normAutofit lnSpcReduction="10000"/>
          </a:bodyPr>
          <a:lstStyle/>
          <a:p>
            <a:pPr marL="0" indent="0" algn="just">
              <a:lnSpc>
                <a:spcPct val="120000"/>
              </a:lnSpc>
              <a:buNone/>
            </a:pPr>
            <a:r>
              <a:rPr lang="en-US" sz="2200" b="1" dirty="0" err="1">
                <a:latin typeface="Times New Roman" panose="02020603050405020304" pitchFamily="18" charset="0"/>
                <a:cs typeface="Times New Roman" panose="02020603050405020304" pitchFamily="18" charset="0"/>
              </a:rPr>
              <a:t>Solr</a:t>
            </a:r>
            <a:r>
              <a:rPr lang="en-US" sz="2200" b="1" dirty="0">
                <a:latin typeface="Times New Roman" panose="02020603050405020304" pitchFamily="18" charset="0"/>
                <a:cs typeface="Times New Roman" panose="02020603050405020304" pitchFamily="18" charset="0"/>
              </a:rPr>
              <a:t>, Lucene </a:t>
            </a:r>
          </a:p>
          <a:p>
            <a:pPr algn="just">
              <a:lnSpc>
                <a:spcPct val="120000"/>
              </a:lnSpc>
            </a:pPr>
            <a:r>
              <a:rPr lang="en-US" sz="2200" dirty="0">
                <a:latin typeface="Times New Roman" panose="02020603050405020304" pitchFamily="18" charset="0"/>
                <a:cs typeface="Times New Roman" panose="02020603050405020304" pitchFamily="18" charset="0"/>
              </a:rPr>
              <a:t>These are the two services that perform the task of searching and indexing with the help of some java libraries, especially Lucene is based on Java which allows spell check mechanism, as well. However, Lucene is driven by </a:t>
            </a:r>
            <a:r>
              <a:rPr lang="en-US" sz="2200" dirty="0" err="1">
                <a:latin typeface="Times New Roman" panose="02020603050405020304" pitchFamily="18" charset="0"/>
                <a:cs typeface="Times New Roman" panose="02020603050405020304" pitchFamily="18" charset="0"/>
              </a:rPr>
              <a:t>Solr</a:t>
            </a:r>
            <a:r>
              <a:rPr lang="en-US" sz="2200" dirty="0">
                <a:latin typeface="Times New Roman" panose="02020603050405020304" pitchFamily="18" charset="0"/>
                <a:cs typeface="Times New Roman" panose="02020603050405020304" pitchFamily="18" charset="0"/>
              </a:rPr>
              <a:t>. </a:t>
            </a:r>
          </a:p>
          <a:p>
            <a:pPr marL="0" indent="0" algn="just">
              <a:lnSpc>
                <a:spcPct val="120000"/>
              </a:lnSpc>
              <a:buNone/>
            </a:pPr>
            <a:r>
              <a:rPr lang="en-US" sz="2200" b="1" dirty="0">
                <a:latin typeface="Times New Roman" panose="02020603050405020304" pitchFamily="18" charset="0"/>
                <a:cs typeface="Times New Roman" panose="02020603050405020304" pitchFamily="18" charset="0"/>
              </a:rPr>
              <a:t>Zookeeper </a:t>
            </a:r>
          </a:p>
          <a:p>
            <a:pPr marL="0" indent="0" algn="just">
              <a:lnSpc>
                <a:spcPct val="120000"/>
              </a:lnSpc>
              <a:buNone/>
            </a:pPr>
            <a:r>
              <a:rPr lang="en-US" sz="2200" dirty="0">
                <a:latin typeface="Times New Roman" panose="02020603050405020304" pitchFamily="18" charset="0"/>
                <a:cs typeface="Times New Roman" panose="02020603050405020304" pitchFamily="18" charset="0"/>
              </a:rPr>
              <a:t>There was a huge issue of management of coordination and synchronization among the resources or the components of Hadoop which resulted in inconsistency, often. Zookeeper overcame all the problems by performing synchronization, inter-component based communication, grouping, and maintenance. </a:t>
            </a:r>
          </a:p>
          <a:p>
            <a:pPr marL="0" indent="0" algn="just">
              <a:lnSpc>
                <a:spcPct val="120000"/>
              </a:lnSpc>
              <a:buNone/>
            </a:pPr>
            <a:r>
              <a:rPr lang="en-US" sz="2200" b="1" dirty="0">
                <a:latin typeface="Times New Roman" panose="02020603050405020304" pitchFamily="18" charset="0"/>
                <a:cs typeface="Times New Roman" panose="02020603050405020304" pitchFamily="18" charset="0"/>
              </a:rPr>
              <a:t>Oozie </a:t>
            </a:r>
          </a:p>
          <a:p>
            <a:pPr marL="0" indent="0" algn="just">
              <a:lnSpc>
                <a:spcPct val="120000"/>
              </a:lnSpc>
              <a:buNone/>
            </a:pPr>
            <a:r>
              <a:rPr lang="en-US" sz="2200" dirty="0">
                <a:latin typeface="Times New Roman" panose="02020603050405020304" pitchFamily="18" charset="0"/>
                <a:cs typeface="Times New Roman" panose="02020603050405020304" pitchFamily="18" charset="0"/>
              </a:rPr>
              <a:t>Oozie simply performs the task of a scheduler, thus scheduling jobs and binding them together as a single unit. There is two kinds of </a:t>
            </a:r>
            <a:r>
              <a:rPr lang="en-US" sz="2200" dirty="0" err="1">
                <a:latin typeface="Times New Roman" panose="02020603050405020304" pitchFamily="18" charset="0"/>
                <a:cs typeface="Times New Roman" panose="02020603050405020304" pitchFamily="18" charset="0"/>
              </a:rPr>
              <a:t>jobs.i.e</a:t>
            </a:r>
            <a:r>
              <a:rPr lang="en-US" sz="2200" dirty="0">
                <a:latin typeface="Times New Roman" panose="02020603050405020304" pitchFamily="18" charset="0"/>
                <a:cs typeface="Times New Roman" panose="02020603050405020304" pitchFamily="18" charset="0"/>
              </a:rPr>
              <a:t>., Oozie workflow and Oozie coordinator jobs. Oozie workflow is the jobs that need to be executed in a sequentially ordered manner whereas Oozie Coordinator jobs are those that are triggered when some data or external stimulus is given to it.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250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F0D24-009E-2B16-6BDC-289ACE1E8124}"/>
              </a:ext>
            </a:extLst>
          </p:cNvPr>
          <p:cNvSpPr>
            <a:spLocks noGrp="1"/>
          </p:cNvSpPr>
          <p:nvPr>
            <p:ph type="title"/>
          </p:nvPr>
        </p:nvSpPr>
        <p:spPr>
          <a:xfrm>
            <a:off x="838200" y="365125"/>
            <a:ext cx="10515600" cy="677863"/>
          </a:xfrm>
        </p:spPr>
        <p:txBody>
          <a:bodyPr>
            <a:normAutofit fontScale="90000"/>
          </a:bodyPr>
          <a:lstStyle/>
          <a:p>
            <a:r>
              <a:rPr lang="en-IN" dirty="0">
                <a:latin typeface="Times New Roman" panose="02020603050405020304" pitchFamily="18" charset="0"/>
                <a:cs typeface="Times New Roman" panose="02020603050405020304" pitchFamily="18" charset="0"/>
              </a:rPr>
              <a:t>Hadoop Cluster</a:t>
            </a:r>
          </a:p>
        </p:txBody>
      </p:sp>
      <p:sp>
        <p:nvSpPr>
          <p:cNvPr id="3" name="Content Placeholder 2">
            <a:extLst>
              <a:ext uri="{FF2B5EF4-FFF2-40B4-BE49-F238E27FC236}">
                <a16:creationId xmlns:a16="http://schemas.microsoft.com/office/drawing/2014/main" id="{09D5A5E0-A75B-D81B-7E9C-6B779CDC39F5}"/>
              </a:ext>
            </a:extLst>
          </p:cNvPr>
          <p:cNvSpPr>
            <a:spLocks noGrp="1"/>
          </p:cNvSpPr>
          <p:nvPr>
            <p:ph idx="1"/>
          </p:nvPr>
        </p:nvSpPr>
        <p:spPr>
          <a:xfrm>
            <a:off x="838200" y="1042988"/>
            <a:ext cx="10777538" cy="5600700"/>
          </a:xfrm>
        </p:spPr>
        <p:txBody>
          <a:bodyPr>
            <a:normAutofit/>
          </a:bodyPr>
          <a:lstStyle/>
          <a:p>
            <a:pPr algn="just"/>
            <a:r>
              <a:rPr lang="en-US" sz="2400" b="0" i="0" dirty="0">
                <a:effectLst/>
                <a:latin typeface="Times New Roman" panose="02020603050405020304" pitchFamily="18" charset="0"/>
                <a:cs typeface="Times New Roman" panose="02020603050405020304" pitchFamily="18" charset="0"/>
              </a:rPr>
              <a:t>A </a:t>
            </a:r>
            <a:r>
              <a:rPr lang="en-US" sz="2400" b="1" i="0" dirty="0">
                <a:effectLst/>
                <a:latin typeface="Times New Roman" panose="02020603050405020304" pitchFamily="18" charset="0"/>
                <a:cs typeface="Times New Roman" panose="02020603050405020304" pitchFamily="18" charset="0"/>
              </a:rPr>
              <a:t>Hadoop</a:t>
            </a:r>
            <a:r>
              <a:rPr lang="en-US" sz="2400" b="0" i="0" dirty="0">
                <a:effectLst/>
                <a:latin typeface="Times New Roman" panose="02020603050405020304" pitchFamily="18" charset="0"/>
                <a:cs typeface="Times New Roman" panose="02020603050405020304" pitchFamily="18" charset="0"/>
              </a:rPr>
              <a:t> cluster is a collection of independent components designed specifically for storing and analyzing large amounts of unstructured data in a distributed computing environment. </a:t>
            </a:r>
          </a:p>
          <a:p>
            <a:pPr algn="just"/>
            <a:r>
              <a:rPr lang="en-US" sz="2400" b="0" i="0" dirty="0">
                <a:effectLst/>
                <a:latin typeface="Times New Roman" panose="02020603050405020304" pitchFamily="18" charset="0"/>
                <a:cs typeface="Times New Roman" panose="02020603050405020304" pitchFamily="18" charset="0"/>
              </a:rPr>
              <a:t>The clusters run on the Hadoop open source software and are usually referred to as “share nothing” systems because nothing is shared between the Hadoop cluster nodes except for the network that connects them.</a:t>
            </a:r>
          </a:p>
          <a:p>
            <a:pPr algn="just"/>
            <a:r>
              <a:rPr lang="en-US" sz="2400" b="0" i="0" dirty="0">
                <a:effectLst/>
                <a:latin typeface="Times New Roman" panose="02020603050405020304" pitchFamily="18" charset="0"/>
                <a:cs typeface="Times New Roman" panose="02020603050405020304" pitchFamily="18" charset="0"/>
              </a:rPr>
              <a:t> Naturally, one machine in the cluster is designated as a master</a:t>
            </a:r>
          </a:p>
          <a:p>
            <a:pPr algn="just"/>
            <a:r>
              <a:rPr lang="en-US" sz="2400" b="0" i="0" dirty="0">
                <a:effectLst/>
                <a:latin typeface="Times New Roman" panose="02020603050405020304" pitchFamily="18" charset="0"/>
                <a:cs typeface="Times New Roman" panose="02020603050405020304" pitchFamily="18" charset="0"/>
              </a:rPr>
              <a:t> The rest of the machines in the cluster act </a:t>
            </a:r>
            <a:r>
              <a:rPr lang="en-US" sz="2400" b="0" i="0">
                <a:effectLst/>
                <a:latin typeface="Times New Roman" panose="02020603050405020304" pitchFamily="18" charset="0"/>
                <a:cs typeface="Times New Roman" panose="02020603050405020304" pitchFamily="18" charset="0"/>
              </a:rPr>
              <a:t>as workers</a:t>
            </a: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Hadoop clusters are highly resilient, with every bit of data stored in one node replicated into other nodes in the cluster to prevent data loss.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15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212B-0576-E50C-6210-B5A21FC5C41A}"/>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Hadoop Cluster Architecture</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B1D67F3-F29C-0816-B311-EFD95DF02E12}"/>
              </a:ext>
            </a:extLst>
          </p:cNvPr>
          <p:cNvSpPr>
            <a:spLocks noGrp="1"/>
          </p:cNvSpPr>
          <p:nvPr>
            <p:ph idx="1"/>
          </p:nvPr>
        </p:nvSpPr>
        <p:spPr/>
        <p:txBody>
          <a:bodyPr/>
          <a:lstStyle/>
          <a:p>
            <a:pPr algn="just">
              <a:spcAft>
                <a:spcPts val="750"/>
              </a:spcAft>
            </a:pPr>
            <a:r>
              <a:rPr lang="en-US" sz="2400" dirty="0">
                <a:latin typeface="Times New Roman" panose="02020603050405020304" pitchFamily="18" charset="0"/>
                <a:cs typeface="Times New Roman" panose="02020603050405020304" pitchFamily="18" charset="0"/>
              </a:rPr>
              <a:t>Hadoop is a master-slave model made up of three components. </a:t>
            </a:r>
          </a:p>
          <a:p>
            <a:pPr algn="just">
              <a:spcAft>
                <a:spcPts val="750"/>
              </a:spcAft>
            </a:pPr>
            <a:r>
              <a:rPr lang="en-US" sz="2400" dirty="0">
                <a:latin typeface="Times New Roman" panose="02020603050405020304" pitchFamily="18" charset="0"/>
                <a:cs typeface="Times New Roman" panose="02020603050405020304" pitchFamily="18" charset="0"/>
              </a:rPr>
              <a:t>Within a Hadoop cluster, one machine in the cluster is designated as the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and another machine as the </a:t>
            </a:r>
            <a:r>
              <a:rPr lang="en-US" sz="2400" dirty="0" err="1">
                <a:latin typeface="Times New Roman" panose="02020603050405020304" pitchFamily="18" charset="0"/>
                <a:cs typeface="Times New Roman" panose="02020603050405020304" pitchFamily="18" charset="0"/>
              </a:rPr>
              <a:t>JobTracker</a:t>
            </a:r>
            <a:r>
              <a:rPr lang="en-US" sz="2400" dirty="0">
                <a:latin typeface="Times New Roman" panose="02020603050405020304" pitchFamily="18" charset="0"/>
                <a:cs typeface="Times New Roman" panose="02020603050405020304" pitchFamily="18" charset="0"/>
              </a:rPr>
              <a:t>, these are the masters. </a:t>
            </a:r>
          </a:p>
          <a:p>
            <a:pPr algn="just">
              <a:spcAft>
                <a:spcPts val="750"/>
              </a:spcAft>
            </a:pPr>
            <a:r>
              <a:rPr lang="en-US" sz="2400" dirty="0">
                <a:latin typeface="Times New Roman" panose="02020603050405020304" pitchFamily="18" charset="0"/>
                <a:cs typeface="Times New Roman" panose="02020603050405020304" pitchFamily="18" charset="0"/>
              </a:rPr>
              <a:t>The rest of the machines in the cluster are </a:t>
            </a:r>
            <a:r>
              <a:rPr lang="en-US" sz="2400" dirty="0" err="1">
                <a:latin typeface="Times New Roman" panose="02020603050405020304" pitchFamily="18" charset="0"/>
                <a:cs typeface="Times New Roman" panose="02020603050405020304" pitchFamily="18" charset="0"/>
              </a:rPr>
              <a:t>DataNodes</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TaskTrackers</a:t>
            </a:r>
            <a:r>
              <a:rPr lang="en-US" sz="2400" dirty="0">
                <a:latin typeface="Times New Roman" panose="02020603050405020304" pitchFamily="18" charset="0"/>
                <a:cs typeface="Times New Roman" panose="02020603050405020304" pitchFamily="18" charset="0"/>
              </a:rPr>
              <a:t>, these are the slaves. </a:t>
            </a:r>
          </a:p>
          <a:p>
            <a:pPr algn="just">
              <a:spcAft>
                <a:spcPts val="750"/>
              </a:spcAft>
            </a:pPr>
            <a:r>
              <a:rPr lang="en-US" sz="2400" dirty="0">
                <a:latin typeface="Times New Roman" panose="02020603050405020304" pitchFamily="18" charset="0"/>
                <a:cs typeface="Times New Roman" panose="02020603050405020304" pitchFamily="18" charset="0"/>
              </a:rPr>
              <a:t>The masters coordinate the </a:t>
            </a:r>
            <a:r>
              <a:rPr lang="en-US" sz="2400" b="1" dirty="0">
                <a:latin typeface="Times New Roman" panose="02020603050405020304" pitchFamily="18" charset="0"/>
                <a:cs typeface="Times New Roman" panose="02020603050405020304" pitchFamily="18" charset="0"/>
              </a:rPr>
              <a:t>roles</a:t>
            </a:r>
            <a:r>
              <a:rPr lang="en-US" sz="2400" dirty="0">
                <a:latin typeface="Times New Roman" panose="02020603050405020304" pitchFamily="18" charset="0"/>
                <a:cs typeface="Times New Roman" panose="02020603050405020304" pitchFamily="18" charset="0"/>
              </a:rPr>
              <a:t> of many slaves. </a:t>
            </a:r>
            <a:endParaRPr lang="en-IN" dirty="0"/>
          </a:p>
        </p:txBody>
      </p:sp>
    </p:spTree>
    <p:extLst>
      <p:ext uri="{BB962C8B-B14F-4D97-AF65-F5344CB8AC3E}">
        <p14:creationId xmlns:p14="http://schemas.microsoft.com/office/powerpoint/2010/main" val="190631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CA32-E29B-334E-2415-EC941BD3FC7C}"/>
              </a:ext>
            </a:extLst>
          </p:cNvPr>
          <p:cNvSpPr>
            <a:spLocks noGrp="1"/>
          </p:cNvSpPr>
          <p:nvPr>
            <p:ph type="title"/>
          </p:nvPr>
        </p:nvSpPr>
        <p:spPr>
          <a:xfrm>
            <a:off x="423863" y="25400"/>
            <a:ext cx="10515600" cy="1160464"/>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76BC02-FC45-858A-0693-DC6FDF45043A}"/>
              </a:ext>
            </a:extLst>
          </p:cNvPr>
          <p:cNvSpPr>
            <a:spLocks noGrp="1"/>
          </p:cNvSpPr>
          <p:nvPr>
            <p:ph idx="1"/>
          </p:nvPr>
        </p:nvSpPr>
        <p:spPr>
          <a:xfrm>
            <a:off x="838200" y="1185864"/>
            <a:ext cx="10515600" cy="5307011"/>
          </a:xfrm>
        </p:spPr>
        <p:txBody>
          <a:bodyPr>
            <a:noAutofit/>
          </a:bodyPr>
          <a:lstStyle/>
          <a:p>
            <a:pPr algn="just"/>
            <a:r>
              <a:rPr lang="en-US" sz="2400" dirty="0">
                <a:latin typeface="Times New Roman" panose="02020603050405020304" pitchFamily="18" charset="0"/>
                <a:cs typeface="Times New Roman" panose="02020603050405020304" pitchFamily="18" charset="0"/>
              </a:rPr>
              <a:t>Hadoop is a framework that allows us to store and process large datasets.</a:t>
            </a:r>
          </a:p>
          <a:p>
            <a:pPr algn="just"/>
            <a:r>
              <a:rPr lang="en-US" sz="2400" dirty="0">
                <a:latin typeface="Times New Roman" panose="02020603050405020304" pitchFamily="18" charset="0"/>
                <a:cs typeface="Times New Roman" panose="02020603050405020304" pitchFamily="18" charset="0"/>
              </a:rPr>
              <a:t>Two major problems in dealing with BIG DATA</a:t>
            </a:r>
          </a:p>
          <a:p>
            <a:pPr marL="0" indent="0" algn="ctr">
              <a:buNone/>
            </a:pPr>
            <a:r>
              <a:rPr lang="en-US" sz="2400" dirty="0">
                <a:latin typeface="Times New Roman" panose="02020603050405020304" pitchFamily="18" charset="0"/>
                <a:cs typeface="Times New Roman" panose="02020603050405020304" pitchFamily="18" charset="0"/>
              </a:rPr>
              <a:t> • Storage </a:t>
            </a:r>
          </a:p>
          <a:p>
            <a:pPr marL="0" indent="0" algn="ctr">
              <a:buNone/>
            </a:pPr>
            <a:r>
              <a:rPr lang="en-US" sz="2400" dirty="0">
                <a:latin typeface="Times New Roman" panose="02020603050405020304" pitchFamily="18" charset="0"/>
                <a:cs typeface="Times New Roman" panose="02020603050405020304" pitchFamily="18" charset="0"/>
              </a:rPr>
              <a:t>• Processing </a:t>
            </a:r>
          </a:p>
          <a:p>
            <a:pPr marL="0" indent="0" algn="just">
              <a:buNone/>
            </a:pPr>
            <a:r>
              <a:rPr lang="en-US" sz="2400" dirty="0">
                <a:latin typeface="Times New Roman" panose="02020603050405020304" pitchFamily="18" charset="0"/>
                <a:cs typeface="Times New Roman" panose="02020603050405020304" pitchFamily="18" charset="0"/>
              </a:rPr>
              <a:t>Storage problem resolved by HDFS,</a:t>
            </a:r>
          </a:p>
          <a:p>
            <a:pPr algn="just"/>
            <a:r>
              <a:rPr lang="en-US" sz="2400" dirty="0">
                <a:latin typeface="Times New Roman" panose="02020603050405020304" pitchFamily="18" charset="0"/>
                <a:cs typeface="Times New Roman" panose="02020603050405020304" pitchFamily="18" charset="0"/>
              </a:rPr>
              <a:t>All big amount of data that we are dumping gets distributed over different machine. These machines are interconnected.</a:t>
            </a:r>
          </a:p>
          <a:p>
            <a:pPr marL="0" indent="0" algn="just">
              <a:buNone/>
            </a:pPr>
            <a:r>
              <a:rPr lang="en-US" sz="2400" dirty="0">
                <a:latin typeface="Times New Roman" panose="02020603050405020304" pitchFamily="18" charset="0"/>
                <a:cs typeface="Times New Roman" panose="02020603050405020304" pitchFamily="18" charset="0"/>
              </a:rPr>
              <a:t>Processing problem resolved by  </a:t>
            </a:r>
            <a:r>
              <a:rPr lang="en-US" sz="2400" dirty="0" err="1">
                <a:latin typeface="Times New Roman" panose="02020603050405020304" pitchFamily="18" charset="0"/>
                <a:cs typeface="Times New Roman" panose="02020603050405020304" pitchFamily="18" charset="0"/>
              </a:rPr>
              <a:t>mapReduce</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Hadoop runs applications using the MapReduce algorithm, where the data is processed in parallel with others.</a:t>
            </a:r>
          </a:p>
          <a:p>
            <a:pPr algn="just"/>
            <a:r>
              <a:rPr lang="en-US" sz="2400" dirty="0">
                <a:latin typeface="Times New Roman" panose="02020603050405020304" pitchFamily="18" charset="0"/>
                <a:cs typeface="Times New Roman" panose="02020603050405020304" pitchFamily="18" charset="0"/>
              </a:rPr>
              <a:t> In short, Hadoop is used to develop applications that could perform complete statistical analysis on huge amounts of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268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1E72-157A-2F75-6A72-15BC8152DBF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50D4EF6-54AD-C2FE-464C-59AE21CB69BC}"/>
              </a:ext>
            </a:extLst>
          </p:cNvPr>
          <p:cNvPicPr>
            <a:picLocks noGrp="1" noChangeAspect="1"/>
          </p:cNvPicPr>
          <p:nvPr>
            <p:ph idx="1"/>
          </p:nvPr>
        </p:nvPicPr>
        <p:blipFill>
          <a:blip r:embed="rId2"/>
          <a:stretch>
            <a:fillRect/>
          </a:stretch>
        </p:blipFill>
        <p:spPr>
          <a:xfrm>
            <a:off x="1347296" y="1514476"/>
            <a:ext cx="10006504" cy="5487856"/>
          </a:xfrm>
        </p:spPr>
      </p:pic>
    </p:spTree>
    <p:extLst>
      <p:ext uri="{BB962C8B-B14F-4D97-AF65-F5344CB8AC3E}">
        <p14:creationId xmlns:p14="http://schemas.microsoft.com/office/powerpoint/2010/main" val="3075279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5AD907-CAD1-DCDD-B44F-1E94F01E12E7}"/>
              </a:ext>
            </a:extLst>
          </p:cNvPr>
          <p:cNvSpPr>
            <a:spLocks noGrp="1"/>
          </p:cNvSpPr>
          <p:nvPr>
            <p:ph idx="1"/>
          </p:nvPr>
        </p:nvSpPr>
        <p:spPr>
          <a:xfrm>
            <a:off x="838200" y="571500"/>
            <a:ext cx="10515600" cy="5929313"/>
          </a:xfrm>
        </p:spPr>
        <p:txBody>
          <a:bodyPr>
            <a:normAutofit fontScale="85000" lnSpcReduction="20000"/>
          </a:bodyPr>
          <a:lstStyle/>
          <a:p>
            <a:pPr algn="just">
              <a:spcAft>
                <a:spcPts val="750"/>
              </a:spcAft>
              <a:buFont typeface="Arial" panose="020B0604020202020204" pitchFamily="34" charset="0"/>
              <a:buChar char="•"/>
            </a:pPr>
            <a:r>
              <a:rPr lang="en-US" sz="3100" b="1" dirty="0">
                <a:latin typeface="Times New Roman" panose="02020603050405020304" pitchFamily="18" charset="0"/>
                <a:cs typeface="Times New Roman" panose="02020603050405020304" pitchFamily="18" charset="0"/>
              </a:rPr>
              <a:t>Master Node </a:t>
            </a:r>
            <a:r>
              <a:rPr lang="en-US" sz="3100" dirty="0">
                <a:latin typeface="Times New Roman" panose="02020603050405020304" pitchFamily="18" charset="0"/>
                <a:cs typeface="Times New Roman" panose="02020603050405020304" pitchFamily="18" charset="0"/>
              </a:rPr>
              <a:t>— The master node in a Hadoop cluster is responsible for storing data in the Hadoop Distributed Filesystem (HDFS). It also executes the computation of the stored data using MapReduce, which is the data processing framework. </a:t>
            </a:r>
          </a:p>
          <a:p>
            <a:pPr algn="just">
              <a:spcAft>
                <a:spcPts val="750"/>
              </a:spcAft>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Within the master node, there are three additional nodes: </a:t>
            </a:r>
            <a:r>
              <a:rPr lang="en-US" sz="3100" dirty="0" err="1">
                <a:latin typeface="Times New Roman" panose="02020603050405020304" pitchFamily="18" charset="0"/>
                <a:cs typeface="Times New Roman" panose="02020603050405020304" pitchFamily="18" charset="0"/>
              </a:rPr>
              <a:t>NameNode</a:t>
            </a:r>
            <a:r>
              <a:rPr lang="en-US" sz="3100" dirty="0">
                <a:latin typeface="Times New Roman" panose="02020603050405020304" pitchFamily="18" charset="0"/>
                <a:cs typeface="Times New Roman" panose="02020603050405020304" pitchFamily="18" charset="0"/>
              </a:rPr>
              <a:t>, Secondary </a:t>
            </a:r>
            <a:r>
              <a:rPr lang="en-US" sz="3100" dirty="0" err="1">
                <a:latin typeface="Times New Roman" panose="02020603050405020304" pitchFamily="18" charset="0"/>
                <a:cs typeface="Times New Roman" panose="02020603050405020304" pitchFamily="18" charset="0"/>
              </a:rPr>
              <a:t>NameNode</a:t>
            </a:r>
            <a:r>
              <a:rPr lang="en-US" sz="3100" dirty="0">
                <a:latin typeface="Times New Roman" panose="02020603050405020304" pitchFamily="18" charset="0"/>
                <a:cs typeface="Times New Roman" panose="02020603050405020304" pitchFamily="18" charset="0"/>
              </a:rPr>
              <a:t>, and </a:t>
            </a:r>
            <a:r>
              <a:rPr lang="en-US" sz="3100" dirty="0" err="1">
                <a:latin typeface="Times New Roman" panose="02020603050405020304" pitchFamily="18" charset="0"/>
                <a:cs typeface="Times New Roman" panose="02020603050405020304" pitchFamily="18" charset="0"/>
              </a:rPr>
              <a:t>JobTracker</a:t>
            </a:r>
            <a:r>
              <a:rPr lang="en-US" sz="3100" dirty="0">
                <a:latin typeface="Times New Roman" panose="02020603050405020304" pitchFamily="18" charset="0"/>
                <a:cs typeface="Times New Roman" panose="02020603050405020304" pitchFamily="18" charset="0"/>
              </a:rPr>
              <a:t>.</a:t>
            </a:r>
          </a:p>
          <a:p>
            <a:pPr algn="just">
              <a:spcAft>
                <a:spcPts val="750"/>
              </a:spcAft>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NameNode</a:t>
            </a:r>
            <a:r>
              <a:rPr lang="en-US" sz="3100" dirty="0">
                <a:latin typeface="Times New Roman" panose="02020603050405020304" pitchFamily="18" charset="0"/>
                <a:cs typeface="Times New Roman" panose="02020603050405020304" pitchFamily="18" charset="0"/>
              </a:rPr>
              <a:t> handles the data storage function with HDFS and Secondary </a:t>
            </a:r>
            <a:r>
              <a:rPr lang="en-US" sz="3100" dirty="0" err="1">
                <a:latin typeface="Times New Roman" panose="02020603050405020304" pitchFamily="18" charset="0"/>
                <a:cs typeface="Times New Roman" panose="02020603050405020304" pitchFamily="18" charset="0"/>
              </a:rPr>
              <a:t>NameNode</a:t>
            </a:r>
            <a:r>
              <a:rPr lang="en-US" sz="3100" dirty="0">
                <a:latin typeface="Times New Roman" panose="02020603050405020304" pitchFamily="18" charset="0"/>
                <a:cs typeface="Times New Roman" panose="02020603050405020304" pitchFamily="18" charset="0"/>
              </a:rPr>
              <a:t> keeps a backup of the </a:t>
            </a:r>
            <a:r>
              <a:rPr lang="en-US" sz="3100" dirty="0" err="1">
                <a:latin typeface="Times New Roman" panose="02020603050405020304" pitchFamily="18" charset="0"/>
                <a:cs typeface="Times New Roman" panose="02020603050405020304" pitchFamily="18" charset="0"/>
              </a:rPr>
              <a:t>NameNode</a:t>
            </a:r>
            <a:r>
              <a:rPr lang="en-US" sz="3100" dirty="0">
                <a:latin typeface="Times New Roman" panose="02020603050405020304" pitchFamily="18" charset="0"/>
                <a:cs typeface="Times New Roman" panose="02020603050405020304" pitchFamily="18" charset="0"/>
              </a:rPr>
              <a:t> data.</a:t>
            </a:r>
          </a:p>
          <a:p>
            <a:pPr algn="just">
              <a:spcAft>
                <a:spcPts val="750"/>
              </a:spcAft>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JobTracker</a:t>
            </a:r>
            <a:r>
              <a:rPr lang="en-US" sz="3100" dirty="0">
                <a:latin typeface="Times New Roman" panose="02020603050405020304" pitchFamily="18" charset="0"/>
                <a:cs typeface="Times New Roman" panose="02020603050405020304" pitchFamily="18" charset="0"/>
              </a:rPr>
              <a:t> monitors the parallel processing of data using MapReduce.</a:t>
            </a:r>
          </a:p>
          <a:p>
            <a:pPr algn="just">
              <a:spcAft>
                <a:spcPts val="750"/>
              </a:spcAft>
              <a:buFont typeface="Arial" panose="020B0604020202020204" pitchFamily="34" charset="0"/>
              <a:buChar char="•"/>
            </a:pPr>
            <a:r>
              <a:rPr lang="en-US" sz="3100" b="1" dirty="0">
                <a:latin typeface="Times New Roman" panose="02020603050405020304" pitchFamily="18" charset="0"/>
                <a:cs typeface="Times New Roman" panose="02020603050405020304" pitchFamily="18" charset="0"/>
              </a:rPr>
              <a:t> Slave/Worker Node </a:t>
            </a:r>
            <a:r>
              <a:rPr lang="en-US" sz="3100" dirty="0">
                <a:latin typeface="Times New Roman" panose="02020603050405020304" pitchFamily="18" charset="0"/>
                <a:cs typeface="Times New Roman" panose="02020603050405020304" pitchFamily="18" charset="0"/>
              </a:rPr>
              <a:t>— The slave/worker node in a Hadoop cluster is responsible for storing data and performing computations. The slave/worker node is comprised of a </a:t>
            </a:r>
            <a:r>
              <a:rPr lang="en-US" sz="3100" dirty="0" err="1">
                <a:latin typeface="Times New Roman" panose="02020603050405020304" pitchFamily="18" charset="0"/>
                <a:cs typeface="Times New Roman" panose="02020603050405020304" pitchFamily="18" charset="0"/>
              </a:rPr>
              <a:t>TaskTracker</a:t>
            </a:r>
            <a:r>
              <a:rPr lang="en-US" sz="3100" dirty="0">
                <a:latin typeface="Times New Roman" panose="02020603050405020304" pitchFamily="18" charset="0"/>
                <a:cs typeface="Times New Roman" panose="02020603050405020304" pitchFamily="18" charset="0"/>
              </a:rPr>
              <a:t> and a </a:t>
            </a:r>
            <a:r>
              <a:rPr lang="en-US" sz="3100" dirty="0" err="1">
                <a:latin typeface="Times New Roman" panose="02020603050405020304" pitchFamily="18" charset="0"/>
                <a:cs typeface="Times New Roman" panose="02020603050405020304" pitchFamily="18" charset="0"/>
              </a:rPr>
              <a:t>DataNode</a:t>
            </a:r>
            <a:r>
              <a:rPr lang="en-US" sz="3100" dirty="0">
                <a:latin typeface="Times New Roman" panose="02020603050405020304" pitchFamily="18" charset="0"/>
                <a:cs typeface="Times New Roman" panose="02020603050405020304" pitchFamily="18" charset="0"/>
              </a:rPr>
              <a:t>. The </a:t>
            </a:r>
            <a:r>
              <a:rPr lang="en-US" sz="3100" dirty="0" err="1">
                <a:latin typeface="Times New Roman" panose="02020603050405020304" pitchFamily="18" charset="0"/>
                <a:cs typeface="Times New Roman" panose="02020603050405020304" pitchFamily="18" charset="0"/>
              </a:rPr>
              <a:t>DataNode</a:t>
            </a:r>
            <a:r>
              <a:rPr lang="en-US" sz="3100" dirty="0">
                <a:latin typeface="Times New Roman" panose="02020603050405020304" pitchFamily="18" charset="0"/>
                <a:cs typeface="Times New Roman" panose="02020603050405020304" pitchFamily="18" charset="0"/>
              </a:rPr>
              <a:t> service communicates with the Master node in the cluster.</a:t>
            </a:r>
          </a:p>
          <a:p>
            <a:pPr algn="just">
              <a:spcAft>
                <a:spcPts val="750"/>
              </a:spcAft>
              <a:buFont typeface="Arial" panose="020B0604020202020204" pitchFamily="34" charset="0"/>
              <a:buChar char="•"/>
            </a:pPr>
            <a:r>
              <a:rPr lang="en-US" sz="3100" dirty="0">
                <a:latin typeface="Times New Roman" panose="02020603050405020304" pitchFamily="18" charset="0"/>
                <a:cs typeface="Times New Roman" panose="02020603050405020304" pitchFamily="18" charset="0"/>
              </a:rPr>
              <a:t>Client Nodes — The client node is responsible for loading all the data into the Hadoop cluster. It submits MapReduce jobs and outlines how the data needs to be processed, then retrieves the output once the job is complete</a:t>
            </a:r>
          </a:p>
          <a:p>
            <a:endParaRPr lang="en-IN" dirty="0"/>
          </a:p>
        </p:txBody>
      </p:sp>
    </p:spTree>
    <p:extLst>
      <p:ext uri="{BB962C8B-B14F-4D97-AF65-F5344CB8AC3E}">
        <p14:creationId xmlns:p14="http://schemas.microsoft.com/office/powerpoint/2010/main" val="2998482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DFB6E-304E-C3A0-AD18-C544BAEA4B34}"/>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Advantages of a Hadoop Cluster</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AA549A1-9304-412A-5F09-495B5162DCDE}"/>
              </a:ext>
            </a:extLst>
          </p:cNvPr>
          <p:cNvSpPr>
            <a:spLocks noGrp="1"/>
          </p:cNvSpPr>
          <p:nvPr>
            <p:ph idx="1"/>
          </p:nvPr>
        </p:nvSpPr>
        <p:spPr/>
        <p:txBody>
          <a:bodyPr>
            <a:normAutofit/>
          </a:bodyPr>
          <a:lstStyle/>
          <a:p>
            <a:pPr algn="just">
              <a:lnSpc>
                <a:spcPct val="80000"/>
              </a:lnSpc>
              <a:spcAft>
                <a:spcPts val="750"/>
              </a:spcAft>
            </a:pPr>
            <a:r>
              <a:rPr lang="en-US" sz="2600" dirty="0">
                <a:latin typeface="Times New Roman" panose="02020603050405020304" pitchFamily="18" charset="0"/>
                <a:cs typeface="Times New Roman" panose="02020603050405020304" pitchFamily="18" charset="0"/>
              </a:rPr>
              <a:t>Hadoop clusters are highly scalable, allowing users to easily add additional cluster nodes to increase throughput. Known to boost the speed of data applications, Hadoop is also highly resistant to failure as each piece of data is copied onto other cluster nodes. If the one node fails, then the copy of the data on the other node in the cluster can be used for analysis. </a:t>
            </a:r>
          </a:p>
          <a:p>
            <a:pPr algn="just">
              <a:lnSpc>
                <a:spcPct val="80000"/>
              </a:lnSpc>
              <a:spcAft>
                <a:spcPts val="750"/>
              </a:spcAft>
            </a:pPr>
            <a:r>
              <a:rPr lang="en-US" sz="2600" dirty="0">
                <a:latin typeface="Times New Roman" panose="02020603050405020304" pitchFamily="18" charset="0"/>
                <a:cs typeface="Times New Roman" panose="02020603050405020304" pitchFamily="18" charset="0"/>
              </a:rPr>
              <a:t>Hadoop clusters are great for the deployment and management of cloud data processing services. With the ability to easily scale resources when needed, the software can streamline the efforts of many companies in various industries.</a:t>
            </a:r>
          </a:p>
          <a:p>
            <a:endParaRPr lang="en-IN" dirty="0"/>
          </a:p>
        </p:txBody>
      </p:sp>
    </p:spTree>
    <p:extLst>
      <p:ext uri="{BB962C8B-B14F-4D97-AF65-F5344CB8AC3E}">
        <p14:creationId xmlns:p14="http://schemas.microsoft.com/office/powerpoint/2010/main" val="1505826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D12B-27A6-FEBB-81C0-77AAD4FE1DCE}"/>
              </a:ext>
            </a:extLst>
          </p:cNvPr>
          <p:cNvSpPr>
            <a:spLocks noGrp="1"/>
          </p:cNvSpPr>
          <p:nvPr>
            <p:ph type="title"/>
          </p:nvPr>
        </p:nvSpPr>
        <p:spPr>
          <a:xfrm>
            <a:off x="838200" y="365126"/>
            <a:ext cx="10515600" cy="763588"/>
          </a:xfrm>
        </p:spPr>
        <p:txBody>
          <a:bodyPr/>
          <a:lstStyle/>
          <a:p>
            <a:r>
              <a:rPr lang="en-US" sz="4400" dirty="0">
                <a:latin typeface="Times New Roman" panose="02020603050405020304" pitchFamily="18" charset="0"/>
                <a:cs typeface="Times New Roman" panose="02020603050405020304" pitchFamily="18" charset="0"/>
              </a:rPr>
              <a:t>Hadoop Daemons</a:t>
            </a:r>
            <a:endParaRPr lang="en-IN" dirty="0"/>
          </a:p>
        </p:txBody>
      </p:sp>
      <p:sp>
        <p:nvSpPr>
          <p:cNvPr id="3" name="Content Placeholder 2">
            <a:extLst>
              <a:ext uri="{FF2B5EF4-FFF2-40B4-BE49-F238E27FC236}">
                <a16:creationId xmlns:a16="http://schemas.microsoft.com/office/drawing/2014/main" id="{120643EE-7E6E-B6E9-ED29-F834D10195C8}"/>
              </a:ext>
            </a:extLst>
          </p:cNvPr>
          <p:cNvSpPr>
            <a:spLocks noGrp="1"/>
          </p:cNvSpPr>
          <p:nvPr>
            <p:ph idx="1"/>
          </p:nvPr>
        </p:nvSpPr>
        <p:spPr>
          <a:xfrm>
            <a:off x="838200" y="1128714"/>
            <a:ext cx="10515600" cy="5048249"/>
          </a:xfrm>
        </p:spPr>
        <p:txBody>
          <a:bodyPr>
            <a:normAutofit fontScale="92500" lnSpcReduction="10000"/>
          </a:bodyPr>
          <a:lstStyle/>
          <a:p>
            <a:pPr algn="just">
              <a:lnSpc>
                <a:spcPct val="100000"/>
              </a:lnSpc>
              <a:spcAft>
                <a:spcPts val="750"/>
              </a:spcAft>
            </a:pPr>
            <a:r>
              <a:rPr lang="en-US" sz="2600" dirty="0">
                <a:latin typeface="Times New Roman" panose="02020603050405020304" pitchFamily="18" charset="0"/>
                <a:cs typeface="Times New Roman" panose="02020603050405020304" pitchFamily="18" charset="0"/>
              </a:rPr>
              <a:t>The Hadoop Daemons </a:t>
            </a:r>
            <a:r>
              <a:rPr lang="en-US" sz="2600" dirty="0" err="1">
                <a:latin typeface="Times New Roman" panose="02020603050405020304" pitchFamily="18" charset="0"/>
                <a:cs typeface="Times New Roman" panose="02020603050405020304" pitchFamily="18" charset="0"/>
              </a:rPr>
              <a:t>arethe</a:t>
            </a:r>
            <a:r>
              <a:rPr lang="en-US" sz="2600" dirty="0">
                <a:latin typeface="Times New Roman" panose="02020603050405020304" pitchFamily="18" charset="0"/>
                <a:cs typeface="Times New Roman" panose="02020603050405020304" pitchFamily="18" charset="0"/>
              </a:rPr>
              <a:t> processes that run in the background. These 4 daemons run for Hadoop to be functional. T</a:t>
            </a:r>
          </a:p>
          <a:p>
            <a:pPr algn="just">
              <a:lnSpc>
                <a:spcPct val="100000"/>
              </a:lnSpc>
              <a:spcAft>
                <a:spcPts val="750"/>
              </a:spcAft>
            </a:pPr>
            <a:r>
              <a:rPr lang="en-US" sz="2600" dirty="0">
                <a:latin typeface="Times New Roman" panose="02020603050405020304" pitchFamily="18" charset="0"/>
                <a:cs typeface="Times New Roman" panose="02020603050405020304" pitchFamily="18" charset="0"/>
              </a:rPr>
              <a:t>he Hadoop Daemons are: </a:t>
            </a:r>
          </a:p>
          <a:p>
            <a:pPr algn="just">
              <a:lnSpc>
                <a:spcPct val="100000"/>
              </a:lnSpc>
              <a:spcAft>
                <a:spcPts val="750"/>
              </a:spcAft>
            </a:pPr>
            <a:r>
              <a:rPr lang="en-US" sz="2600" dirty="0">
                <a:latin typeface="Times New Roman" panose="02020603050405020304" pitchFamily="18" charset="0"/>
                <a:cs typeface="Times New Roman" panose="02020603050405020304" pitchFamily="18" charset="0"/>
              </a:rPr>
              <a:t>a) </a:t>
            </a:r>
            <a:r>
              <a:rPr lang="en-US" sz="2600" dirty="0" err="1">
                <a:latin typeface="Times New Roman" panose="02020603050405020304" pitchFamily="18" charset="0"/>
                <a:cs typeface="Times New Roman" panose="02020603050405020304" pitchFamily="18" charset="0"/>
              </a:rPr>
              <a:t>Namenode</a:t>
            </a:r>
            <a:r>
              <a:rPr lang="en-US" sz="2600" dirty="0">
                <a:latin typeface="Times New Roman" panose="02020603050405020304" pitchFamily="18" charset="0"/>
                <a:cs typeface="Times New Roman" panose="02020603050405020304" pitchFamily="18" charset="0"/>
              </a:rPr>
              <a:t> – It runs on master node for HDFS. </a:t>
            </a:r>
          </a:p>
          <a:p>
            <a:pPr algn="just">
              <a:lnSpc>
                <a:spcPct val="100000"/>
              </a:lnSpc>
              <a:spcAft>
                <a:spcPts val="750"/>
              </a:spcAft>
            </a:pPr>
            <a:r>
              <a:rPr lang="en-US" sz="2600" dirty="0">
                <a:latin typeface="Times New Roman" panose="02020603050405020304" pitchFamily="18" charset="0"/>
                <a:cs typeface="Times New Roman" panose="02020603050405020304" pitchFamily="18" charset="0"/>
              </a:rPr>
              <a:t>b) </a:t>
            </a:r>
            <a:r>
              <a:rPr lang="en-US" sz="2600" dirty="0" err="1">
                <a:latin typeface="Times New Roman" panose="02020603050405020304" pitchFamily="18" charset="0"/>
                <a:cs typeface="Times New Roman" panose="02020603050405020304" pitchFamily="18" charset="0"/>
              </a:rPr>
              <a:t>Datanode</a:t>
            </a:r>
            <a:r>
              <a:rPr lang="en-US" sz="2600" dirty="0">
                <a:latin typeface="Times New Roman" panose="02020603050405020304" pitchFamily="18" charset="0"/>
                <a:cs typeface="Times New Roman" panose="02020603050405020304" pitchFamily="18" charset="0"/>
              </a:rPr>
              <a:t> – It runs on slave nodes for HDFS. </a:t>
            </a:r>
          </a:p>
          <a:p>
            <a:pPr algn="just">
              <a:lnSpc>
                <a:spcPct val="100000"/>
              </a:lnSpc>
              <a:spcAft>
                <a:spcPts val="750"/>
              </a:spcAft>
            </a:pPr>
            <a:r>
              <a:rPr lang="en-US" sz="2600" dirty="0">
                <a:latin typeface="Times New Roman" panose="02020603050405020304" pitchFamily="18" charset="0"/>
                <a:cs typeface="Times New Roman" panose="02020603050405020304" pitchFamily="18" charset="0"/>
              </a:rPr>
              <a:t>c) Resource Manager – It runs on YARN master node for MapReduce. </a:t>
            </a:r>
          </a:p>
          <a:p>
            <a:pPr algn="just">
              <a:lnSpc>
                <a:spcPct val="100000"/>
              </a:lnSpc>
              <a:spcAft>
                <a:spcPts val="750"/>
              </a:spcAft>
            </a:pPr>
            <a:r>
              <a:rPr lang="en-US" sz="2600" dirty="0">
                <a:latin typeface="Times New Roman" panose="02020603050405020304" pitchFamily="18" charset="0"/>
                <a:cs typeface="Times New Roman" panose="02020603050405020304" pitchFamily="18" charset="0"/>
              </a:rPr>
              <a:t>d) Node Manager – It runs on YARN slave node for MapReduce.</a:t>
            </a:r>
          </a:p>
          <a:p>
            <a:pPr algn="just">
              <a:lnSpc>
                <a:spcPct val="100000"/>
              </a:lnSpc>
              <a:spcAft>
                <a:spcPts val="750"/>
              </a:spcAft>
            </a:pPr>
            <a:r>
              <a:rPr lang="en-US" sz="2600" dirty="0">
                <a:latin typeface="Times New Roman" panose="02020603050405020304" pitchFamily="18" charset="0"/>
                <a:cs typeface="Times New Roman" panose="02020603050405020304" pitchFamily="18" charset="0"/>
              </a:rPr>
              <a:t> Whenever the client wants to perform any processing on its data in the Hadoop cluster, then it first stores the data in Hadoop HDFS and then writes the MapReduce program for processing the Data.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320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A10FA-E562-4D5E-8439-C37664A1E846}"/>
              </a:ext>
            </a:extLst>
          </p:cNvPr>
          <p:cNvSpPr>
            <a:spLocks noGrp="1"/>
          </p:cNvSpPr>
          <p:nvPr>
            <p:ph idx="1"/>
          </p:nvPr>
        </p:nvSpPr>
        <p:spPr>
          <a:xfrm>
            <a:off x="838200" y="628650"/>
            <a:ext cx="10515600" cy="5548313"/>
          </a:xfrm>
        </p:spPr>
        <p:txBody>
          <a:bodyPr>
            <a:normAutofit fontScale="92500" lnSpcReduction="20000"/>
          </a:bodyPr>
          <a:lstStyle/>
          <a:p>
            <a:pPr marL="0" indent="0" algn="just">
              <a:buNone/>
            </a:pPr>
            <a:r>
              <a:rPr lang="en-US" sz="2800" dirty="0">
                <a:latin typeface="Times New Roman" panose="02020603050405020304" pitchFamily="18" charset="0"/>
                <a:cs typeface="Times New Roman" panose="02020603050405020304" pitchFamily="18" charset="0"/>
              </a:rPr>
              <a:t>The Hadoop MapReduce works as follows: </a:t>
            </a:r>
          </a:p>
          <a:p>
            <a:pPr marL="0" indent="0" algn="just">
              <a:buNone/>
            </a:pPr>
            <a:r>
              <a:rPr lang="en-US" sz="2800" dirty="0">
                <a:latin typeface="Times New Roman" panose="02020603050405020304" pitchFamily="18" charset="0"/>
                <a:cs typeface="Times New Roman" panose="02020603050405020304" pitchFamily="18" charset="0"/>
              </a:rPr>
              <a:t>1. Hadoop divides the job into tasks of two types, that is, map tasks and reduce tasks. YARN scheduled these tasks (which we will see later in this article). These tasks run on different </a:t>
            </a:r>
            <a:r>
              <a:rPr lang="en-US" sz="2800" dirty="0" err="1">
                <a:latin typeface="Times New Roman" panose="02020603050405020304" pitchFamily="18" charset="0"/>
                <a:cs typeface="Times New Roman" panose="02020603050405020304" pitchFamily="18" charset="0"/>
              </a:rPr>
              <a:t>DataNodes</a:t>
            </a:r>
            <a:r>
              <a:rPr lang="en-US" sz="2800" dirty="0">
                <a:latin typeface="Times New Roman" panose="02020603050405020304" pitchFamily="18" charset="0"/>
                <a:cs typeface="Times New Roman" panose="02020603050405020304" pitchFamily="18" charset="0"/>
              </a:rPr>
              <a:t>.</a:t>
            </a:r>
          </a:p>
          <a:p>
            <a:pPr marL="0" indent="0" algn="just">
              <a:buNone/>
            </a:pPr>
            <a:r>
              <a:rPr lang="en-US" sz="2800" dirty="0">
                <a:latin typeface="Times New Roman" panose="02020603050405020304" pitchFamily="18" charset="0"/>
                <a:cs typeface="Times New Roman" panose="02020603050405020304" pitchFamily="18" charset="0"/>
              </a:rPr>
              <a:t> 2. The input to the MapReduce job is divided into fixed-size pieces called input splits. </a:t>
            </a:r>
          </a:p>
          <a:p>
            <a:pPr marL="0" indent="0" algn="just">
              <a:buNone/>
            </a:pPr>
            <a:r>
              <a:rPr lang="en-US" sz="2800" dirty="0">
                <a:latin typeface="Times New Roman" panose="02020603050405020304" pitchFamily="18" charset="0"/>
                <a:cs typeface="Times New Roman" panose="02020603050405020304" pitchFamily="18" charset="0"/>
              </a:rPr>
              <a:t>3. One map task which runs a user-defined map function for each record in the input split is created for each input split. These map tasks run on the </a:t>
            </a:r>
            <a:r>
              <a:rPr lang="en-US" sz="2800" dirty="0" err="1">
                <a:latin typeface="Times New Roman" panose="02020603050405020304" pitchFamily="18" charset="0"/>
                <a:cs typeface="Times New Roman" panose="02020603050405020304" pitchFamily="18" charset="0"/>
              </a:rPr>
              <a:t>DataNodes</a:t>
            </a:r>
            <a:r>
              <a:rPr lang="en-US" sz="2800" dirty="0">
                <a:latin typeface="Times New Roman" panose="02020603050405020304" pitchFamily="18" charset="0"/>
                <a:cs typeface="Times New Roman" panose="02020603050405020304" pitchFamily="18" charset="0"/>
              </a:rPr>
              <a:t> where the input data resides.</a:t>
            </a:r>
          </a:p>
          <a:p>
            <a:pPr marL="0" indent="0" algn="just">
              <a:buNone/>
            </a:pPr>
            <a:r>
              <a:rPr lang="en-US" sz="2800" dirty="0">
                <a:latin typeface="Times New Roman" panose="02020603050405020304" pitchFamily="18" charset="0"/>
                <a:cs typeface="Times New Roman" panose="02020603050405020304" pitchFamily="18" charset="0"/>
              </a:rPr>
              <a:t> 4. The output of the map task is intermediate output and is written to the local disk. </a:t>
            </a:r>
          </a:p>
          <a:p>
            <a:pPr marL="0" indent="0" algn="just">
              <a:buNone/>
            </a:pPr>
            <a:r>
              <a:rPr lang="en-US" sz="2800" dirty="0">
                <a:latin typeface="Times New Roman" panose="02020603050405020304" pitchFamily="18" charset="0"/>
                <a:cs typeface="Times New Roman" panose="02020603050405020304" pitchFamily="18" charset="0"/>
              </a:rPr>
              <a:t>5. The intermediate outputs of the map tasks are shuffled and sorted and are then passed to the reducer.</a:t>
            </a:r>
          </a:p>
          <a:p>
            <a:pPr marL="0" indent="0" algn="just">
              <a:buNone/>
            </a:pPr>
            <a:r>
              <a:rPr lang="en-US" sz="2800" dirty="0">
                <a:latin typeface="Times New Roman" panose="02020603050405020304" pitchFamily="18" charset="0"/>
                <a:cs typeface="Times New Roman" panose="02020603050405020304" pitchFamily="18" charset="0"/>
              </a:rPr>
              <a:t>6. For a single reduce task, the sorted intermediate output of mapper is passed to the node where the reducer task is running. These outputs are then merged and then passed to the user- defined reduce function.</a:t>
            </a:r>
            <a:endParaRPr lang="en-IN" dirty="0"/>
          </a:p>
        </p:txBody>
      </p:sp>
    </p:spTree>
    <p:extLst>
      <p:ext uri="{BB962C8B-B14F-4D97-AF65-F5344CB8AC3E}">
        <p14:creationId xmlns:p14="http://schemas.microsoft.com/office/powerpoint/2010/main" val="3839657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E9C3-F170-6A97-E75B-C25906A747FD}"/>
              </a:ext>
            </a:extLst>
          </p:cNvPr>
          <p:cNvSpPr>
            <a:spLocks noGrp="1"/>
          </p:cNvSpPr>
          <p:nvPr>
            <p:ph type="title"/>
          </p:nvPr>
        </p:nvSpPr>
        <p:spPr/>
        <p:txBody>
          <a:bodyPr/>
          <a:lstStyle/>
          <a:p>
            <a:r>
              <a:rPr lang="en-IN" dirty="0"/>
              <a:t>Hadoop Architecture</a:t>
            </a:r>
          </a:p>
        </p:txBody>
      </p:sp>
      <p:sp>
        <p:nvSpPr>
          <p:cNvPr id="3" name="Content Placeholder 2">
            <a:extLst>
              <a:ext uri="{FF2B5EF4-FFF2-40B4-BE49-F238E27FC236}">
                <a16:creationId xmlns:a16="http://schemas.microsoft.com/office/drawing/2014/main" id="{EBD8CE8B-28A1-8AAE-6129-3787207896FA}"/>
              </a:ext>
            </a:extLst>
          </p:cNvPr>
          <p:cNvSpPr>
            <a:spLocks noGrp="1"/>
          </p:cNvSpPr>
          <p:nvPr>
            <p:ph sz="half" idx="1"/>
          </p:nvPr>
        </p:nvSpPr>
        <p:spPr/>
        <p:txBody>
          <a:bodyPr>
            <a:normAutofit/>
          </a:bodyPr>
          <a:lstStyle/>
          <a:p>
            <a:pPr algn="l" fontAlgn="base"/>
            <a:r>
              <a:rPr lang="en-US" sz="2400" b="0" i="0" dirty="0">
                <a:effectLst/>
                <a:latin typeface="Times New Roman" panose="02020603050405020304" pitchFamily="18" charset="0"/>
                <a:cs typeface="Times New Roman" panose="02020603050405020304" pitchFamily="18" charset="0"/>
              </a:rPr>
              <a:t>The Hadoop architecture comprises three layers. They are:</a:t>
            </a:r>
          </a:p>
          <a:p>
            <a:pPr algn="l" fontAlgn="base">
              <a:spcAft>
                <a:spcPts val="1125"/>
              </a:spcAft>
              <a:buFont typeface="+mj-lt"/>
              <a:buAutoNum type="arabicPeriod"/>
            </a:pPr>
            <a:r>
              <a:rPr lang="en-US" sz="2400" b="0" i="0" dirty="0">
                <a:effectLst/>
                <a:latin typeface="Times New Roman" panose="02020603050405020304" pitchFamily="18" charset="0"/>
                <a:cs typeface="Times New Roman" panose="02020603050405020304" pitchFamily="18" charset="0"/>
              </a:rPr>
              <a:t>Storage layer (HDFS)</a:t>
            </a:r>
          </a:p>
          <a:p>
            <a:pPr algn="l" fontAlgn="base">
              <a:spcAft>
                <a:spcPts val="1125"/>
              </a:spcAft>
              <a:buFont typeface="+mj-lt"/>
              <a:buAutoNum type="arabicPeriod"/>
            </a:pPr>
            <a:r>
              <a:rPr lang="en-US" sz="2400" b="0" i="0" dirty="0">
                <a:effectLst/>
                <a:latin typeface="Times New Roman" panose="02020603050405020304" pitchFamily="18" charset="0"/>
                <a:cs typeface="Times New Roman" panose="02020603050405020304" pitchFamily="18" charset="0"/>
              </a:rPr>
              <a:t>Resource Management layer (YARN)</a:t>
            </a:r>
          </a:p>
          <a:p>
            <a:pPr algn="l" fontAlgn="base">
              <a:spcAft>
                <a:spcPts val="1125"/>
              </a:spcAft>
              <a:buFont typeface="+mj-lt"/>
              <a:buAutoNum type="arabicPeriod"/>
            </a:pPr>
            <a:r>
              <a:rPr lang="en-US" sz="2400" b="0" i="0" dirty="0">
                <a:effectLst/>
                <a:latin typeface="Times New Roman" panose="02020603050405020304" pitchFamily="18" charset="0"/>
                <a:cs typeface="Times New Roman" panose="02020603050405020304" pitchFamily="18" charset="0"/>
              </a:rPr>
              <a:t>Processing layer (</a:t>
            </a:r>
            <a:r>
              <a:rPr lang="en-US" sz="2400" dirty="0">
                <a:latin typeface="Times New Roman" panose="02020603050405020304" pitchFamily="18" charset="0"/>
                <a:cs typeface="Times New Roman" panose="02020603050405020304" pitchFamily="18" charset="0"/>
              </a:rPr>
              <a:t>MapReduce</a:t>
            </a:r>
            <a:r>
              <a:rPr lang="en-US" sz="2400" b="0" i="0" dirty="0">
                <a:effectLst/>
                <a:latin typeface="Times New Roman" panose="02020603050405020304" pitchFamily="18" charset="0"/>
                <a:cs typeface="Times New Roman" panose="02020603050405020304" pitchFamily="18" charset="0"/>
              </a:rPr>
              <a:t>)</a:t>
            </a:r>
          </a:p>
          <a:p>
            <a:br>
              <a:rPr lang="en-US" sz="24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br>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ED1905C-DA99-0C72-6BCB-048A8FF4376A}"/>
              </a:ext>
            </a:extLst>
          </p:cNvPr>
          <p:cNvSpPr>
            <a:spLocks noGrp="1"/>
          </p:cNvSpPr>
          <p:nvPr>
            <p:ph sz="half" idx="2"/>
          </p:nvPr>
        </p:nvSpPr>
        <p:spPr/>
        <p:txBody>
          <a:bodyPr/>
          <a:lstStyle/>
          <a:p>
            <a:endParaRPr lang="en-IN" dirty="0"/>
          </a:p>
        </p:txBody>
      </p:sp>
      <p:pic>
        <p:nvPicPr>
          <p:cNvPr id="1026" name="Picture 2" descr="hadoop component - hadoop architecture">
            <a:extLst>
              <a:ext uri="{FF2B5EF4-FFF2-40B4-BE49-F238E27FC236}">
                <a16:creationId xmlns:a16="http://schemas.microsoft.com/office/drawing/2014/main" id="{4F429E35-3341-B545-9600-0F050928C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1" y="2696516"/>
            <a:ext cx="5334000" cy="202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723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AD9C-2156-ADF3-E54B-A47D3E72E474}"/>
              </a:ext>
            </a:extLst>
          </p:cNvPr>
          <p:cNvSpPr>
            <a:spLocks noGrp="1"/>
          </p:cNvSpPr>
          <p:nvPr>
            <p:ph type="title"/>
          </p:nvPr>
        </p:nvSpPr>
        <p:spPr/>
        <p:txBody>
          <a:bodyPr/>
          <a:lstStyle/>
          <a:p>
            <a:r>
              <a:rPr lang="en-IN" b="0" i="0" dirty="0">
                <a:solidFill>
                  <a:srgbClr val="444444"/>
                </a:solidFill>
                <a:effectLst/>
                <a:latin typeface="Titillium"/>
              </a:rPr>
              <a:t>1. HDFS</a:t>
            </a:r>
            <a:br>
              <a:rPr lang="en-IN" b="0" i="0" dirty="0">
                <a:solidFill>
                  <a:srgbClr val="444444"/>
                </a:solidFill>
                <a:effectLst/>
                <a:latin typeface="Titillium"/>
              </a:rPr>
            </a:br>
            <a:endParaRPr lang="en-IN" dirty="0"/>
          </a:p>
        </p:txBody>
      </p:sp>
      <p:sp>
        <p:nvSpPr>
          <p:cNvPr id="3" name="Content Placeholder 2">
            <a:extLst>
              <a:ext uri="{FF2B5EF4-FFF2-40B4-BE49-F238E27FC236}">
                <a16:creationId xmlns:a16="http://schemas.microsoft.com/office/drawing/2014/main" id="{ED69A802-D863-6508-E148-DDC56364DE49}"/>
              </a:ext>
            </a:extLst>
          </p:cNvPr>
          <p:cNvSpPr>
            <a:spLocks noGrp="1"/>
          </p:cNvSpPr>
          <p:nvPr>
            <p:ph idx="1"/>
          </p:nvPr>
        </p:nvSpPr>
        <p:spPr/>
        <p:txBody>
          <a:bodyPr>
            <a:normAutofit/>
          </a:bodyPr>
          <a:lstStyle/>
          <a:p>
            <a:pPr algn="just" fontAlgn="base">
              <a:lnSpc>
                <a:spcPct val="100000"/>
              </a:lnSpc>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HDFS is the Hadoop Distributed File System, which runs on inexpensive commodity hardware. It is the storage layer for Hadoop. The files in HDFS are broken into block-size chunks called data blocks.</a:t>
            </a:r>
          </a:p>
          <a:p>
            <a:pPr algn="just" fontAlgn="base">
              <a:lnSpc>
                <a:spcPct val="100000"/>
              </a:lnSpc>
            </a:pPr>
            <a:r>
              <a:rPr lang="en-US" sz="2400" dirty="0">
                <a:latin typeface="Times New Roman" panose="02020603050405020304" pitchFamily="18" charset="0"/>
                <a:cs typeface="Times New Roman" panose="02020603050405020304" pitchFamily="18" charset="0"/>
              </a:rPr>
              <a:t>These blocks are then stored on the slave nodes in the cluster. The block size is 128 MB by default, which we can configure as per our requirements.</a:t>
            </a:r>
          </a:p>
          <a:p>
            <a:pPr algn="just" fontAlgn="base">
              <a:lnSpc>
                <a:spcPct val="100000"/>
              </a:lnSpc>
            </a:pPr>
            <a:r>
              <a:rPr lang="en-US" sz="2400" dirty="0">
                <a:latin typeface="Times New Roman" panose="02020603050405020304" pitchFamily="18" charset="0"/>
                <a:cs typeface="Times New Roman" panose="02020603050405020304" pitchFamily="18" charset="0"/>
              </a:rPr>
              <a:t>Like Hadoop, HDFS also follows the master-slave architecture. It comprises two daemons-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DataNode</a:t>
            </a:r>
            <a:r>
              <a:rPr lang="en-US" sz="2400" dirty="0">
                <a:latin typeface="Times New Roman" panose="02020603050405020304" pitchFamily="18" charset="0"/>
                <a:cs typeface="Times New Roman" panose="02020603050405020304" pitchFamily="18" charset="0"/>
              </a:rPr>
              <a:t>. The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is the master daemon that runs on the master node. The </a:t>
            </a:r>
            <a:r>
              <a:rPr lang="en-US" sz="2400" dirty="0" err="1">
                <a:latin typeface="Times New Roman" panose="02020603050405020304" pitchFamily="18" charset="0"/>
                <a:cs typeface="Times New Roman" panose="02020603050405020304" pitchFamily="18" charset="0"/>
              </a:rPr>
              <a:t>DataNodes</a:t>
            </a:r>
            <a:r>
              <a:rPr lang="en-US" sz="2400" dirty="0">
                <a:latin typeface="Times New Roman" panose="02020603050405020304" pitchFamily="18" charset="0"/>
                <a:cs typeface="Times New Roman" panose="02020603050405020304" pitchFamily="18" charset="0"/>
              </a:rPr>
              <a:t> are the slave daemon that runs on the slave nodes.</a:t>
            </a:r>
          </a:p>
          <a:p>
            <a:r>
              <a:rPr lang="en-IN" dirty="0"/>
              <a:t>                                    </a:t>
            </a:r>
          </a:p>
        </p:txBody>
      </p:sp>
    </p:spTree>
    <p:extLst>
      <p:ext uri="{BB962C8B-B14F-4D97-AF65-F5344CB8AC3E}">
        <p14:creationId xmlns:p14="http://schemas.microsoft.com/office/powerpoint/2010/main" val="1779684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7C62-9A89-CC07-E054-ACC62F1E0EF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718F534-E868-132D-1954-BE83CD861EEF}"/>
              </a:ext>
            </a:extLst>
          </p:cNvPr>
          <p:cNvPicPr>
            <a:picLocks noGrp="1" noChangeAspect="1"/>
          </p:cNvPicPr>
          <p:nvPr>
            <p:ph idx="1"/>
          </p:nvPr>
        </p:nvPicPr>
        <p:blipFill>
          <a:blip r:embed="rId2"/>
          <a:stretch>
            <a:fillRect/>
          </a:stretch>
        </p:blipFill>
        <p:spPr>
          <a:xfrm>
            <a:off x="1757362" y="1690688"/>
            <a:ext cx="7688807" cy="5536318"/>
          </a:xfrm>
          <a:prstGeom prst="rect">
            <a:avLst/>
          </a:prstGeom>
        </p:spPr>
      </p:pic>
    </p:spTree>
    <p:extLst>
      <p:ext uri="{BB962C8B-B14F-4D97-AF65-F5344CB8AC3E}">
        <p14:creationId xmlns:p14="http://schemas.microsoft.com/office/powerpoint/2010/main" val="3267394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3827-10B1-BDE5-4E58-13718B0C3D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E3E6CB-ACE4-52E8-246D-C00A355D1271}"/>
              </a:ext>
            </a:extLst>
          </p:cNvPr>
          <p:cNvSpPr>
            <a:spLocks noGrp="1"/>
          </p:cNvSpPr>
          <p:nvPr>
            <p:ph idx="1"/>
          </p:nvPr>
        </p:nvSpPr>
        <p:spPr/>
        <p:txBody>
          <a:bodyPr>
            <a:normAutofit/>
          </a:bodyPr>
          <a:lstStyle/>
          <a:p>
            <a:pPr algn="just" fontAlgn="base">
              <a:lnSpc>
                <a:spcPct val="110000"/>
              </a:lnSpc>
              <a:spcAft>
                <a:spcPts val="1050"/>
              </a:spcAft>
            </a:pPr>
            <a:r>
              <a:rPr lang="en-US" sz="2400" dirty="0" err="1">
                <a:latin typeface="Times New Roman" panose="02020603050405020304" pitchFamily="18" charset="0"/>
                <a:cs typeface="Times New Roman" panose="02020603050405020304" pitchFamily="18" charset="0"/>
              </a:rPr>
              <a:t>NameNode</a:t>
            </a:r>
            <a:endParaRPr lang="en-US" sz="2400" dirty="0">
              <a:latin typeface="Times New Roman" panose="02020603050405020304" pitchFamily="18" charset="0"/>
              <a:cs typeface="Times New Roman" panose="02020603050405020304" pitchFamily="18" charset="0"/>
            </a:endParaRPr>
          </a:p>
          <a:p>
            <a:pPr algn="just" fontAlgn="base">
              <a:lnSpc>
                <a:spcPct val="110000"/>
              </a:lnSpc>
            </a:pP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stores the filesystem metadata, that is, files names, information about blocks of a file, blocks locations, permissions, etc. It manages the </a:t>
            </a:r>
            <a:r>
              <a:rPr lang="en-US" sz="2400" dirty="0" err="1">
                <a:latin typeface="Times New Roman" panose="02020603050405020304" pitchFamily="18" charset="0"/>
                <a:cs typeface="Times New Roman" panose="02020603050405020304" pitchFamily="18" charset="0"/>
              </a:rPr>
              <a:t>Datanodes</a:t>
            </a:r>
            <a:r>
              <a:rPr lang="en-US" sz="2400" dirty="0">
                <a:latin typeface="Times New Roman" panose="02020603050405020304" pitchFamily="18" charset="0"/>
                <a:cs typeface="Times New Roman" panose="02020603050405020304" pitchFamily="18" charset="0"/>
              </a:rPr>
              <a:t>.</a:t>
            </a:r>
          </a:p>
          <a:p>
            <a:pPr algn="just" fontAlgn="base">
              <a:lnSpc>
                <a:spcPct val="110000"/>
              </a:lnSpc>
              <a:spcAft>
                <a:spcPts val="1050"/>
              </a:spcAft>
            </a:pPr>
            <a:r>
              <a:rPr lang="en-US" sz="2400" dirty="0" err="1">
                <a:latin typeface="Times New Roman" panose="02020603050405020304" pitchFamily="18" charset="0"/>
                <a:cs typeface="Times New Roman" panose="02020603050405020304" pitchFamily="18" charset="0"/>
              </a:rPr>
              <a:t>DataNode</a:t>
            </a:r>
            <a:endParaRPr lang="en-US" sz="2400" dirty="0">
              <a:latin typeface="Times New Roman" panose="02020603050405020304" pitchFamily="18" charset="0"/>
              <a:cs typeface="Times New Roman" panose="02020603050405020304" pitchFamily="18" charset="0"/>
            </a:endParaRPr>
          </a:p>
          <a:p>
            <a:pPr algn="just" fontAlgn="base">
              <a:lnSpc>
                <a:spcPct val="110000"/>
              </a:lnSpc>
            </a:pPr>
            <a:r>
              <a:rPr lang="en-US" sz="2400" dirty="0" err="1">
                <a:latin typeface="Times New Roman" panose="02020603050405020304" pitchFamily="18" charset="0"/>
                <a:cs typeface="Times New Roman" panose="02020603050405020304" pitchFamily="18" charset="0"/>
              </a:rPr>
              <a:t>DataNodes</a:t>
            </a:r>
            <a:r>
              <a:rPr lang="en-US" sz="2400" dirty="0">
                <a:latin typeface="Times New Roman" panose="02020603050405020304" pitchFamily="18" charset="0"/>
                <a:cs typeface="Times New Roman" panose="02020603050405020304" pitchFamily="18" charset="0"/>
              </a:rPr>
              <a:t> are the slave nodes that store the actual business data. It serves the client read/write requests based on the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instructions.</a:t>
            </a:r>
          </a:p>
          <a:p>
            <a:pPr algn="just" fontAlgn="base">
              <a:lnSpc>
                <a:spcPct val="110000"/>
              </a:lnSpc>
            </a:pPr>
            <a:r>
              <a:rPr lang="en-US" sz="2400" dirty="0" err="1">
                <a:latin typeface="Times New Roman" panose="02020603050405020304" pitchFamily="18" charset="0"/>
                <a:cs typeface="Times New Roman" panose="02020603050405020304" pitchFamily="18" charset="0"/>
              </a:rPr>
              <a:t>DataNodes</a:t>
            </a:r>
            <a:r>
              <a:rPr lang="en-US" sz="2400" dirty="0">
                <a:latin typeface="Times New Roman" panose="02020603050405020304" pitchFamily="18" charset="0"/>
                <a:cs typeface="Times New Roman" panose="02020603050405020304" pitchFamily="18" charset="0"/>
              </a:rPr>
              <a:t> stores the blocks of the files, and </a:t>
            </a:r>
            <a:r>
              <a:rPr lang="en-US" sz="2400" dirty="0" err="1">
                <a:latin typeface="Times New Roman" panose="02020603050405020304" pitchFamily="18" charset="0"/>
                <a:cs typeface="Times New Roman" panose="02020603050405020304" pitchFamily="18" charset="0"/>
              </a:rPr>
              <a:t>NameNode</a:t>
            </a:r>
            <a:r>
              <a:rPr lang="en-US" sz="2400" dirty="0">
                <a:latin typeface="Times New Roman" panose="02020603050405020304" pitchFamily="18" charset="0"/>
                <a:cs typeface="Times New Roman" panose="02020603050405020304" pitchFamily="18" charset="0"/>
              </a:rPr>
              <a:t> stores the metadata like block locations, permission, etc.</a:t>
            </a:r>
          </a:p>
          <a:p>
            <a:endParaRPr lang="en-IN" dirty="0"/>
          </a:p>
        </p:txBody>
      </p:sp>
    </p:spTree>
    <p:extLst>
      <p:ext uri="{BB962C8B-B14F-4D97-AF65-F5344CB8AC3E}">
        <p14:creationId xmlns:p14="http://schemas.microsoft.com/office/powerpoint/2010/main" val="2769507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F177-3E1C-D3B0-D6A5-8E8FC5D3B198}"/>
              </a:ext>
            </a:extLst>
          </p:cNvPr>
          <p:cNvSpPr>
            <a:spLocks noGrp="1"/>
          </p:cNvSpPr>
          <p:nvPr>
            <p:ph type="title"/>
          </p:nvPr>
        </p:nvSpPr>
        <p:spPr/>
        <p:txBody>
          <a:bodyPr/>
          <a:lstStyle/>
          <a:p>
            <a:r>
              <a:rPr lang="en-IN" b="0" i="0" dirty="0">
                <a:solidFill>
                  <a:srgbClr val="444444"/>
                </a:solidFill>
                <a:effectLst/>
                <a:latin typeface="Titillium"/>
              </a:rPr>
              <a:t>2. MapReduce</a:t>
            </a:r>
            <a:br>
              <a:rPr lang="en-IN" b="0" i="0" dirty="0">
                <a:solidFill>
                  <a:srgbClr val="444444"/>
                </a:solidFill>
                <a:effectLst/>
                <a:latin typeface="Titillium"/>
              </a:rPr>
            </a:br>
            <a:endParaRPr lang="en-IN" dirty="0"/>
          </a:p>
        </p:txBody>
      </p:sp>
      <p:sp>
        <p:nvSpPr>
          <p:cNvPr id="3" name="Content Placeholder 2">
            <a:extLst>
              <a:ext uri="{FF2B5EF4-FFF2-40B4-BE49-F238E27FC236}">
                <a16:creationId xmlns:a16="http://schemas.microsoft.com/office/drawing/2014/main" id="{B90DF4CB-EF57-9F88-C087-A887ED8BCB0B}"/>
              </a:ext>
            </a:extLst>
          </p:cNvPr>
          <p:cNvSpPr>
            <a:spLocks noGrp="1"/>
          </p:cNvSpPr>
          <p:nvPr>
            <p:ph idx="1"/>
          </p:nvPr>
        </p:nvSpPr>
        <p:spPr>
          <a:xfrm>
            <a:off x="695324" y="1253331"/>
            <a:ext cx="11263313" cy="5239544"/>
          </a:xfrm>
        </p:spPr>
        <p:txBody>
          <a:bodyPr>
            <a:normAutofit fontScale="40000" lnSpcReduction="20000"/>
          </a:bodyPr>
          <a:lstStyle/>
          <a:p>
            <a:pPr algn="just" fontAlgn="base">
              <a:lnSpc>
                <a:spcPct val="130000"/>
              </a:lnSpc>
            </a:pPr>
            <a:r>
              <a:rPr lang="en-US" sz="4500" dirty="0">
                <a:latin typeface="Times New Roman" panose="02020603050405020304" pitchFamily="18" charset="0"/>
                <a:cs typeface="Times New Roman" panose="02020603050405020304" pitchFamily="18" charset="0"/>
              </a:rPr>
              <a:t>It is the data processing layer of Hadoop. It is a software framework for writing applications that process vast amounts of data (terabytes to petabytes in range) in parallel on the cluster of commodity hardware.</a:t>
            </a:r>
          </a:p>
          <a:p>
            <a:pPr algn="just" fontAlgn="base">
              <a:lnSpc>
                <a:spcPct val="130000"/>
              </a:lnSpc>
            </a:pPr>
            <a:r>
              <a:rPr lang="en-US" sz="4500" dirty="0">
                <a:latin typeface="Times New Roman" panose="02020603050405020304" pitchFamily="18" charset="0"/>
                <a:cs typeface="Times New Roman" panose="02020603050405020304" pitchFamily="18" charset="0"/>
              </a:rPr>
              <a:t>The MapReduce framework works on the &lt;key, value&gt; pairs.</a:t>
            </a:r>
          </a:p>
          <a:p>
            <a:pPr algn="just" fontAlgn="base">
              <a:lnSpc>
                <a:spcPct val="130000"/>
              </a:lnSpc>
            </a:pPr>
            <a:r>
              <a:rPr lang="en-US" sz="4500" dirty="0">
                <a:latin typeface="Times New Roman" panose="02020603050405020304" pitchFamily="18" charset="0"/>
                <a:cs typeface="Times New Roman" panose="02020603050405020304" pitchFamily="18" charset="0"/>
              </a:rPr>
              <a:t>The MapReduce job is the unit of work the client wants to perform. MapReduce job mainly consists of the input data, the MapReduce program, and the configuration information. Hadoop runs the MapReduce jobs by dividing them into two types of tasks that are map tasks and reduce tasks. The Hadoop YARN scheduled these tasks and are run on the nodes in the cluster.</a:t>
            </a:r>
          </a:p>
          <a:p>
            <a:pPr algn="just" fontAlgn="base">
              <a:lnSpc>
                <a:spcPct val="130000"/>
              </a:lnSpc>
            </a:pPr>
            <a:r>
              <a:rPr lang="en-US" sz="4500" dirty="0">
                <a:latin typeface="Times New Roman" panose="02020603050405020304" pitchFamily="18" charset="0"/>
                <a:cs typeface="Times New Roman" panose="02020603050405020304" pitchFamily="18" charset="0"/>
              </a:rPr>
              <a:t>Due to some unfavorable conditions, if the tasks fail, they will automatically get rescheduled on a different node.</a:t>
            </a:r>
          </a:p>
          <a:p>
            <a:pPr algn="just" fontAlgn="base">
              <a:lnSpc>
                <a:spcPct val="130000"/>
              </a:lnSpc>
            </a:pPr>
            <a:r>
              <a:rPr lang="en-US" sz="4500" dirty="0">
                <a:latin typeface="Times New Roman" panose="02020603050405020304" pitchFamily="18" charset="0"/>
                <a:cs typeface="Times New Roman" panose="02020603050405020304" pitchFamily="18" charset="0"/>
              </a:rPr>
              <a:t>The user defines the map function and the reduce function for performing the MapReduce job.</a:t>
            </a:r>
          </a:p>
          <a:p>
            <a:pPr algn="just" fontAlgn="base">
              <a:lnSpc>
                <a:spcPct val="130000"/>
              </a:lnSpc>
            </a:pPr>
            <a:r>
              <a:rPr lang="en-US" sz="4500" dirty="0">
                <a:latin typeface="Times New Roman" panose="02020603050405020304" pitchFamily="18" charset="0"/>
                <a:cs typeface="Times New Roman" panose="02020603050405020304" pitchFamily="18" charset="0"/>
              </a:rPr>
              <a:t>The input to the map function and output from the reduce function is the key, value pair.</a:t>
            </a:r>
          </a:p>
          <a:p>
            <a:pPr algn="just" fontAlgn="base">
              <a:lnSpc>
                <a:spcPct val="130000"/>
              </a:lnSpc>
            </a:pPr>
            <a:r>
              <a:rPr lang="en-US" sz="4500" dirty="0">
                <a:latin typeface="Times New Roman" panose="02020603050405020304" pitchFamily="18" charset="0"/>
                <a:cs typeface="Times New Roman" panose="02020603050405020304" pitchFamily="18" charset="0"/>
              </a:rPr>
              <a:t>The function of the map tasks is to load, parse, filter, and transform the data. The output of the map task is the input to the reduce task. Reduce task then performs grouping and aggregation on the output of the map task.</a:t>
            </a:r>
          </a:p>
          <a:p>
            <a:endParaRPr lang="en-IN" dirty="0"/>
          </a:p>
        </p:txBody>
      </p:sp>
    </p:spTree>
    <p:extLst>
      <p:ext uri="{BB962C8B-B14F-4D97-AF65-F5344CB8AC3E}">
        <p14:creationId xmlns:p14="http://schemas.microsoft.com/office/powerpoint/2010/main" val="283582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B29AD-9881-9FC3-0069-4B128EC25BE7}"/>
              </a:ext>
            </a:extLst>
          </p:cNvPr>
          <p:cNvSpPr>
            <a:spLocks noGrp="1"/>
          </p:cNvSpPr>
          <p:nvPr>
            <p:ph idx="1"/>
          </p:nvPr>
        </p:nvSpPr>
        <p:spPr>
          <a:xfrm>
            <a:off x="838200" y="385762"/>
            <a:ext cx="10515600" cy="6072187"/>
          </a:xfrm>
        </p:spPr>
        <p:txBody>
          <a:bodyPr>
            <a:normAutofit/>
          </a:bodyPr>
          <a:lstStyle/>
          <a:p>
            <a:pPr algn="just"/>
            <a:r>
              <a:rPr lang="en-US" sz="2400" dirty="0">
                <a:latin typeface="Times New Roman" panose="02020603050405020304" pitchFamily="18" charset="0"/>
                <a:cs typeface="Times New Roman" panose="02020603050405020304" pitchFamily="18" charset="0"/>
              </a:rPr>
              <a:t>Hadoop is an Apache open-source framework written in java that allows distributed processing of large datasets across clusters of computers using simple programming models.</a:t>
            </a:r>
          </a:p>
          <a:p>
            <a:pPr algn="just"/>
            <a:r>
              <a:rPr lang="en-US" sz="2400" dirty="0">
                <a:latin typeface="Times New Roman" panose="02020603050405020304" pitchFamily="18" charset="0"/>
                <a:cs typeface="Times New Roman" panose="02020603050405020304" pitchFamily="18" charset="0"/>
              </a:rPr>
              <a:t>The Hadoop framework application works in an environment that provides distributed storage and computation across clusters of computers. . </a:t>
            </a:r>
          </a:p>
          <a:p>
            <a:pPr algn="just"/>
            <a:r>
              <a:rPr lang="en-US" sz="2400" dirty="0">
                <a:latin typeface="Times New Roman" panose="02020603050405020304" pitchFamily="18" charset="0"/>
                <a:cs typeface="Times New Roman" panose="02020603050405020304" pitchFamily="18" charset="0"/>
              </a:rPr>
              <a:t>Hadoop is designed to scale up from single server to thousands of machines, each offering local computation and storage.</a:t>
            </a:r>
          </a:p>
          <a:p>
            <a:pPr algn="just"/>
            <a:endParaRPr lang="en-IN" sz="2400" dirty="0"/>
          </a:p>
        </p:txBody>
      </p:sp>
      <p:pic>
        <p:nvPicPr>
          <p:cNvPr id="5" name="Picture 4">
            <a:extLst>
              <a:ext uri="{FF2B5EF4-FFF2-40B4-BE49-F238E27FC236}">
                <a16:creationId xmlns:a16="http://schemas.microsoft.com/office/drawing/2014/main" id="{2941F5D7-5AC3-8E9D-4075-5A8AA75CD5D7}"/>
              </a:ext>
            </a:extLst>
          </p:cNvPr>
          <p:cNvPicPr>
            <a:picLocks noChangeAspect="1"/>
          </p:cNvPicPr>
          <p:nvPr/>
        </p:nvPicPr>
        <p:blipFill>
          <a:blip r:embed="rId2"/>
          <a:stretch>
            <a:fillRect/>
          </a:stretch>
        </p:blipFill>
        <p:spPr>
          <a:xfrm>
            <a:off x="3871648" y="2976305"/>
            <a:ext cx="3791479" cy="3677163"/>
          </a:xfrm>
          <a:prstGeom prst="rect">
            <a:avLst/>
          </a:prstGeom>
        </p:spPr>
      </p:pic>
    </p:spTree>
    <p:extLst>
      <p:ext uri="{BB962C8B-B14F-4D97-AF65-F5344CB8AC3E}">
        <p14:creationId xmlns:p14="http://schemas.microsoft.com/office/powerpoint/2010/main" val="1239173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45CC-18A7-DE81-108B-4571B7B63CB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94B3C42-BE76-936A-E911-F7F0BBA44782}"/>
              </a:ext>
            </a:extLst>
          </p:cNvPr>
          <p:cNvPicPr>
            <a:picLocks noGrp="1" noChangeAspect="1"/>
          </p:cNvPicPr>
          <p:nvPr>
            <p:ph idx="1"/>
          </p:nvPr>
        </p:nvPicPr>
        <p:blipFill>
          <a:blip r:embed="rId2"/>
          <a:stretch>
            <a:fillRect/>
          </a:stretch>
        </p:blipFill>
        <p:spPr>
          <a:xfrm>
            <a:off x="2014537" y="2001044"/>
            <a:ext cx="8162925" cy="4000500"/>
          </a:xfrm>
          <a:prstGeom prst="rect">
            <a:avLst/>
          </a:prstGeom>
        </p:spPr>
      </p:pic>
    </p:spTree>
    <p:extLst>
      <p:ext uri="{BB962C8B-B14F-4D97-AF65-F5344CB8AC3E}">
        <p14:creationId xmlns:p14="http://schemas.microsoft.com/office/powerpoint/2010/main" val="3546319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A7F69-93A5-D09D-A316-8A0C70D0538C}"/>
              </a:ext>
            </a:extLst>
          </p:cNvPr>
          <p:cNvSpPr>
            <a:spLocks noGrp="1"/>
          </p:cNvSpPr>
          <p:nvPr>
            <p:ph idx="1"/>
          </p:nvPr>
        </p:nvSpPr>
        <p:spPr>
          <a:xfrm>
            <a:off x="838200" y="300038"/>
            <a:ext cx="10515600" cy="5876925"/>
          </a:xfrm>
        </p:spPr>
        <p:txBody>
          <a:bodyPr>
            <a:normAutofit fontScale="25000" lnSpcReduction="20000"/>
          </a:bodyPr>
          <a:lstStyle/>
          <a:p>
            <a:pPr algn="just" fontAlgn="base">
              <a:lnSpc>
                <a:spcPct val="130000"/>
              </a:lnSpc>
            </a:pPr>
            <a:r>
              <a:rPr lang="en-US" sz="7400" dirty="0">
                <a:latin typeface="Times New Roman" panose="02020603050405020304" pitchFamily="18" charset="0"/>
                <a:cs typeface="Times New Roman" panose="02020603050405020304" pitchFamily="18" charset="0"/>
              </a:rPr>
              <a:t>The MapReduce task is done in two phases-</a:t>
            </a:r>
          </a:p>
          <a:p>
            <a:pPr algn="just" fontAlgn="base">
              <a:lnSpc>
                <a:spcPct val="130000"/>
              </a:lnSpc>
              <a:spcAft>
                <a:spcPts val="1050"/>
              </a:spcAft>
            </a:pPr>
            <a:r>
              <a:rPr lang="en-US" sz="7400" dirty="0">
                <a:latin typeface="Times New Roman" panose="02020603050405020304" pitchFamily="18" charset="0"/>
                <a:cs typeface="Times New Roman" panose="02020603050405020304" pitchFamily="18" charset="0"/>
              </a:rPr>
              <a:t>1. Map phase</a:t>
            </a:r>
          </a:p>
          <a:p>
            <a:pPr algn="just" fontAlgn="base">
              <a:lnSpc>
                <a:spcPct val="130000"/>
              </a:lnSpc>
            </a:pPr>
            <a:r>
              <a:rPr lang="en-IN" sz="7400" dirty="0">
                <a:latin typeface="Times New Roman" panose="02020603050405020304" pitchFamily="18" charset="0"/>
                <a:cs typeface="Times New Roman" panose="02020603050405020304" pitchFamily="18" charset="0"/>
              </a:rPr>
              <a:t>2. Reduce phase:</a:t>
            </a:r>
          </a:p>
          <a:p>
            <a:pPr algn="just" fontAlgn="base">
              <a:lnSpc>
                <a:spcPct val="130000"/>
              </a:lnSpc>
              <a:spcAft>
                <a:spcPts val="1050"/>
              </a:spcAft>
            </a:pPr>
            <a:r>
              <a:rPr lang="en-US" sz="7400" dirty="0">
                <a:latin typeface="Times New Roman" panose="02020603050405020304" pitchFamily="18" charset="0"/>
                <a:cs typeface="Times New Roman" panose="02020603050405020304" pitchFamily="18" charset="0"/>
              </a:rPr>
              <a:t>1. Map phase</a:t>
            </a:r>
          </a:p>
          <a:p>
            <a:pPr algn="just" fontAlgn="base">
              <a:lnSpc>
                <a:spcPct val="130000"/>
              </a:lnSpc>
            </a:pPr>
            <a:r>
              <a:rPr lang="en-US" sz="7400" dirty="0">
                <a:latin typeface="Times New Roman" panose="02020603050405020304" pitchFamily="18" charset="0"/>
                <a:cs typeface="Times New Roman" panose="02020603050405020304" pitchFamily="18" charset="0"/>
              </a:rPr>
              <a:t>a. </a:t>
            </a:r>
            <a:r>
              <a:rPr lang="en-US" sz="7400" dirty="0" err="1">
                <a:latin typeface="Times New Roman" panose="02020603050405020304" pitchFamily="18" charset="0"/>
                <a:cs typeface="Times New Roman" panose="02020603050405020304" pitchFamily="18" charset="0"/>
              </a:rPr>
              <a:t>RecordReader</a:t>
            </a:r>
            <a:endParaRPr lang="en-US" sz="7400" dirty="0">
              <a:latin typeface="Times New Roman" panose="02020603050405020304" pitchFamily="18" charset="0"/>
              <a:cs typeface="Times New Roman" panose="02020603050405020304" pitchFamily="18" charset="0"/>
            </a:endParaRPr>
          </a:p>
          <a:p>
            <a:pPr algn="just" fontAlgn="base">
              <a:lnSpc>
                <a:spcPct val="130000"/>
              </a:lnSpc>
            </a:pPr>
            <a:r>
              <a:rPr lang="en-US" sz="7400" dirty="0">
                <a:latin typeface="Times New Roman" panose="02020603050405020304" pitchFamily="18" charset="0"/>
                <a:cs typeface="Times New Roman" panose="02020603050405020304" pitchFamily="18" charset="0"/>
              </a:rPr>
              <a:t>Hadoop divides the inputs to the MapReduce job into the fixed-size splits called input splits or splits. The </a:t>
            </a:r>
            <a:r>
              <a:rPr lang="en-US" sz="7400" dirty="0" err="1">
                <a:latin typeface="Times New Roman" panose="02020603050405020304" pitchFamily="18" charset="0"/>
                <a:cs typeface="Times New Roman" panose="02020603050405020304" pitchFamily="18" charset="0"/>
              </a:rPr>
              <a:t>RecordReader</a:t>
            </a:r>
            <a:r>
              <a:rPr lang="en-US" sz="7400" dirty="0">
                <a:latin typeface="Times New Roman" panose="02020603050405020304" pitchFamily="18" charset="0"/>
                <a:cs typeface="Times New Roman" panose="02020603050405020304" pitchFamily="18" charset="0"/>
              </a:rPr>
              <a:t> transforms these splits into records and parses the data into records but it does not parse the records itself. </a:t>
            </a:r>
            <a:r>
              <a:rPr lang="en-US" sz="7400" dirty="0" err="1">
                <a:latin typeface="Times New Roman" panose="02020603050405020304" pitchFamily="18" charset="0"/>
                <a:cs typeface="Times New Roman" panose="02020603050405020304" pitchFamily="18" charset="0"/>
              </a:rPr>
              <a:t>RecordReader</a:t>
            </a:r>
            <a:r>
              <a:rPr lang="en-US" sz="7400" dirty="0">
                <a:latin typeface="Times New Roman" panose="02020603050405020304" pitchFamily="18" charset="0"/>
                <a:cs typeface="Times New Roman" panose="02020603050405020304" pitchFamily="18" charset="0"/>
              </a:rPr>
              <a:t> provides the data to the mapper function in key-value pairs.</a:t>
            </a:r>
          </a:p>
          <a:p>
            <a:pPr algn="just" fontAlgn="base">
              <a:lnSpc>
                <a:spcPct val="130000"/>
              </a:lnSpc>
            </a:pPr>
            <a:r>
              <a:rPr lang="en-US" sz="7400" dirty="0">
                <a:latin typeface="Times New Roman" panose="02020603050405020304" pitchFamily="18" charset="0"/>
                <a:cs typeface="Times New Roman" panose="02020603050405020304" pitchFamily="18" charset="0"/>
              </a:rPr>
              <a:t>b. Map</a:t>
            </a:r>
          </a:p>
          <a:p>
            <a:pPr algn="just" fontAlgn="base">
              <a:lnSpc>
                <a:spcPct val="130000"/>
              </a:lnSpc>
            </a:pPr>
            <a:r>
              <a:rPr lang="en-US" sz="7400" dirty="0">
                <a:latin typeface="Times New Roman" panose="02020603050405020304" pitchFamily="18" charset="0"/>
                <a:cs typeface="Times New Roman" panose="02020603050405020304" pitchFamily="18" charset="0"/>
              </a:rPr>
              <a:t>In the map phase, Hadoop creates one map task which runs a user-defined function called map function for each record in the input split. It generates zero or multiple intermediate key-value pairs as map task output.</a:t>
            </a:r>
          </a:p>
          <a:p>
            <a:pPr algn="just" fontAlgn="base">
              <a:lnSpc>
                <a:spcPct val="130000"/>
              </a:lnSpc>
            </a:pPr>
            <a:r>
              <a:rPr lang="en-US" sz="7400" dirty="0">
                <a:latin typeface="Times New Roman" panose="02020603050405020304" pitchFamily="18" charset="0"/>
                <a:cs typeface="Times New Roman" panose="02020603050405020304" pitchFamily="18" charset="0"/>
              </a:rPr>
              <a:t>The map task writes its output to the local disk. This intermediate output is then processed by the reduce tasks which run a user-defined reduce function to produce the final output. Once the job gets completed, the map output is flushed out.</a:t>
            </a:r>
          </a:p>
          <a:p>
            <a:endParaRPr lang="en-IN" dirty="0"/>
          </a:p>
        </p:txBody>
      </p:sp>
    </p:spTree>
    <p:extLst>
      <p:ext uri="{BB962C8B-B14F-4D97-AF65-F5344CB8AC3E}">
        <p14:creationId xmlns:p14="http://schemas.microsoft.com/office/powerpoint/2010/main" val="635275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61B1C-042F-611F-0F71-81C16C816B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BDA67E-0254-E475-C2A7-F3D08E9546B2}"/>
              </a:ext>
            </a:extLst>
          </p:cNvPr>
          <p:cNvSpPr>
            <a:spLocks noGrp="1"/>
          </p:cNvSpPr>
          <p:nvPr>
            <p:ph idx="1"/>
          </p:nvPr>
        </p:nvSpPr>
        <p:spPr/>
        <p:txBody>
          <a:bodyPr>
            <a:normAutofit fontScale="77500" lnSpcReduction="20000"/>
          </a:bodyPr>
          <a:lstStyle/>
          <a:p>
            <a:pPr algn="just" fontAlgn="base">
              <a:lnSpc>
                <a:spcPct val="130000"/>
              </a:lnSpc>
            </a:pPr>
            <a:r>
              <a:rPr lang="en-US" sz="2500" dirty="0">
                <a:latin typeface="Times New Roman" panose="02020603050405020304" pitchFamily="18" charset="0"/>
                <a:cs typeface="Times New Roman" panose="02020603050405020304" pitchFamily="18" charset="0"/>
              </a:rPr>
              <a:t>c. Combiner</a:t>
            </a:r>
          </a:p>
          <a:p>
            <a:pPr algn="just" fontAlgn="base">
              <a:lnSpc>
                <a:spcPct val="130000"/>
              </a:lnSpc>
            </a:pPr>
            <a:r>
              <a:rPr lang="en-US" sz="2400" dirty="0">
                <a:latin typeface="Times New Roman" panose="02020603050405020304" pitchFamily="18" charset="0"/>
                <a:cs typeface="Times New Roman" panose="02020603050405020304" pitchFamily="18" charset="0"/>
              </a:rPr>
              <a:t>Input to the single reduce task is the output from all the Mappers that is output from all map tasks. Hadoop allows the user to define a combiner function that runs on the map output.</a:t>
            </a:r>
          </a:p>
          <a:p>
            <a:pPr algn="just" fontAlgn="base">
              <a:lnSpc>
                <a:spcPct val="130000"/>
              </a:lnSpc>
            </a:pPr>
            <a:r>
              <a:rPr lang="en-US" sz="2400" dirty="0">
                <a:latin typeface="Times New Roman" panose="02020603050405020304" pitchFamily="18" charset="0"/>
                <a:cs typeface="Times New Roman" panose="02020603050405020304" pitchFamily="18" charset="0"/>
              </a:rPr>
              <a:t>Combiner groups the data in the map phase before passing it to Reducer. It combines the output of the map function which is then passed as an input to the reduce function.</a:t>
            </a:r>
          </a:p>
          <a:p>
            <a:pPr algn="just" fontAlgn="base">
              <a:lnSpc>
                <a:spcPct val="130000"/>
              </a:lnSpc>
            </a:pPr>
            <a:r>
              <a:rPr lang="en-US" sz="2400" dirty="0">
                <a:latin typeface="Times New Roman" panose="02020603050405020304" pitchFamily="18" charset="0"/>
                <a:cs typeface="Times New Roman" panose="02020603050405020304" pitchFamily="18" charset="0"/>
              </a:rPr>
              <a:t>d. Partitioner</a:t>
            </a:r>
          </a:p>
          <a:p>
            <a:pPr algn="just" fontAlgn="base">
              <a:lnSpc>
                <a:spcPct val="130000"/>
              </a:lnSpc>
            </a:pPr>
            <a:r>
              <a:rPr lang="en-US" sz="2400" dirty="0">
                <a:latin typeface="Times New Roman" panose="02020603050405020304" pitchFamily="18" charset="0"/>
                <a:cs typeface="Times New Roman" panose="02020603050405020304" pitchFamily="18" charset="0"/>
              </a:rPr>
              <a:t>When there are multiple reducers then the map tasks partition their output, each creating one partition for each reduce task. In each partition, there can be many keys and their associated values but the records for any given key are all in a single partition.</a:t>
            </a:r>
          </a:p>
          <a:p>
            <a:pPr algn="just" fontAlgn="base">
              <a:lnSpc>
                <a:spcPct val="130000"/>
              </a:lnSpc>
            </a:pPr>
            <a:r>
              <a:rPr lang="en-US" sz="2400" dirty="0">
                <a:latin typeface="Times New Roman" panose="02020603050405020304" pitchFamily="18" charset="0"/>
                <a:cs typeface="Times New Roman" panose="02020603050405020304" pitchFamily="18" charset="0"/>
              </a:rPr>
              <a:t>Hadoop allows users to control the partitioning by specifying a user-defined partitioning function. Generally, there is a default Partitioner that buckets the keys using the hash function.</a:t>
            </a:r>
          </a:p>
          <a:p>
            <a:endParaRPr lang="en-IN" dirty="0"/>
          </a:p>
        </p:txBody>
      </p:sp>
    </p:spTree>
    <p:extLst>
      <p:ext uri="{BB962C8B-B14F-4D97-AF65-F5344CB8AC3E}">
        <p14:creationId xmlns:p14="http://schemas.microsoft.com/office/powerpoint/2010/main" val="2077753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FBDDD-1894-C0F9-B2E7-07312D6D0F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664F1E-456A-D799-8180-3699087F3809}"/>
              </a:ext>
            </a:extLst>
          </p:cNvPr>
          <p:cNvSpPr>
            <a:spLocks noGrp="1"/>
          </p:cNvSpPr>
          <p:nvPr>
            <p:ph idx="1"/>
          </p:nvPr>
        </p:nvSpPr>
        <p:spPr/>
        <p:txBody>
          <a:bodyPr>
            <a:normAutofit fontScale="92500" lnSpcReduction="20000"/>
          </a:bodyPr>
          <a:lstStyle/>
          <a:p>
            <a:pPr algn="just" fontAlgn="base">
              <a:lnSpc>
                <a:spcPct val="130000"/>
              </a:lnSpc>
              <a:spcAft>
                <a:spcPts val="1050"/>
              </a:spcAft>
            </a:pPr>
            <a:r>
              <a:rPr lang="en-US" sz="2200" dirty="0">
                <a:latin typeface="Times New Roman" panose="02020603050405020304" pitchFamily="18" charset="0"/>
                <a:cs typeface="Times New Roman" panose="02020603050405020304" pitchFamily="18" charset="0"/>
              </a:rPr>
              <a:t>2. Reduce phase:</a:t>
            </a:r>
          </a:p>
          <a:p>
            <a:pPr algn="just" fontAlgn="base">
              <a:lnSpc>
                <a:spcPct val="130000"/>
              </a:lnSpc>
            </a:pPr>
            <a:r>
              <a:rPr lang="en-US" sz="2200" dirty="0">
                <a:latin typeface="Times New Roman" panose="02020603050405020304" pitchFamily="18" charset="0"/>
                <a:cs typeface="Times New Roman" panose="02020603050405020304" pitchFamily="18" charset="0"/>
              </a:rPr>
              <a:t>The various phases in reduce task are as follows:</a:t>
            </a:r>
          </a:p>
          <a:p>
            <a:pPr algn="just" fontAlgn="base">
              <a:lnSpc>
                <a:spcPct val="130000"/>
              </a:lnSpc>
            </a:pPr>
            <a:r>
              <a:rPr lang="en-US" sz="2200" dirty="0">
                <a:latin typeface="Times New Roman" panose="02020603050405020304" pitchFamily="18" charset="0"/>
                <a:cs typeface="Times New Roman" panose="02020603050405020304" pitchFamily="18" charset="0"/>
              </a:rPr>
              <a:t>a. Sort and Shuffle:</a:t>
            </a:r>
          </a:p>
          <a:p>
            <a:pPr algn="just" fontAlgn="base">
              <a:lnSpc>
                <a:spcPct val="130000"/>
              </a:lnSpc>
            </a:pPr>
            <a:r>
              <a:rPr lang="en-US" sz="2200" dirty="0">
                <a:latin typeface="Times New Roman" panose="02020603050405020304" pitchFamily="18" charset="0"/>
                <a:cs typeface="Times New Roman" panose="02020603050405020304" pitchFamily="18" charset="0"/>
              </a:rPr>
              <a:t>The Reducer task starts with a shuffle and sort step. The main purpose of this phase is to collect the equivalent keys together. Sort and Shuffle phase downloads the data which is written by the partitioner to the node where Reducer is running.</a:t>
            </a:r>
          </a:p>
          <a:p>
            <a:pPr algn="just" fontAlgn="base">
              <a:lnSpc>
                <a:spcPct val="130000"/>
              </a:lnSpc>
            </a:pPr>
            <a:r>
              <a:rPr lang="en-US" sz="2200" dirty="0">
                <a:latin typeface="Times New Roman" panose="02020603050405020304" pitchFamily="18" charset="0"/>
                <a:cs typeface="Times New Roman" panose="02020603050405020304" pitchFamily="18" charset="0"/>
              </a:rPr>
              <a:t>It sorts each data piece into a large data list. The MapReduce framework performs this sort and shuffles so that we can iterate over it easily in the reduce task.</a:t>
            </a:r>
          </a:p>
          <a:p>
            <a:pPr algn="just" fontAlgn="base">
              <a:lnSpc>
                <a:spcPct val="130000"/>
              </a:lnSpc>
            </a:pPr>
            <a:r>
              <a:rPr lang="en-US" sz="2200" dirty="0">
                <a:latin typeface="Times New Roman" panose="02020603050405020304" pitchFamily="18" charset="0"/>
                <a:cs typeface="Times New Roman" panose="02020603050405020304" pitchFamily="18" charset="0"/>
              </a:rPr>
              <a:t>The sort and shuffling are performed by the framework automatically. The developer through the comparator object can have control over how the keys get sorted and grouped.</a:t>
            </a:r>
          </a:p>
          <a:p>
            <a:endParaRPr lang="en-IN" dirty="0"/>
          </a:p>
        </p:txBody>
      </p:sp>
    </p:spTree>
    <p:extLst>
      <p:ext uri="{BB962C8B-B14F-4D97-AF65-F5344CB8AC3E}">
        <p14:creationId xmlns:p14="http://schemas.microsoft.com/office/powerpoint/2010/main" val="2254887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CE3F-2F0C-3DE4-A08A-8B8B48FA7A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694EDE-04D7-CCFF-03BB-CE1D11AF410E}"/>
              </a:ext>
            </a:extLst>
          </p:cNvPr>
          <p:cNvSpPr>
            <a:spLocks noGrp="1"/>
          </p:cNvSpPr>
          <p:nvPr>
            <p:ph idx="1"/>
          </p:nvPr>
        </p:nvSpPr>
        <p:spPr/>
        <p:txBody>
          <a:bodyPr/>
          <a:lstStyle/>
          <a:p>
            <a:pPr algn="just" fontAlgn="base">
              <a:lnSpc>
                <a:spcPct val="110000"/>
              </a:lnSpc>
            </a:pPr>
            <a:r>
              <a:rPr lang="en-US" sz="2000" dirty="0">
                <a:latin typeface="Times New Roman" panose="02020603050405020304" pitchFamily="18" charset="0"/>
                <a:cs typeface="Times New Roman" panose="02020603050405020304" pitchFamily="18" charset="0"/>
              </a:rPr>
              <a:t>b. Reduce:</a:t>
            </a:r>
          </a:p>
          <a:p>
            <a:pPr algn="just" fontAlgn="base">
              <a:lnSpc>
                <a:spcPct val="110000"/>
              </a:lnSpc>
            </a:pPr>
            <a:r>
              <a:rPr lang="en-US" sz="2000" dirty="0">
                <a:latin typeface="Times New Roman" panose="02020603050405020304" pitchFamily="18" charset="0"/>
                <a:cs typeface="Times New Roman" panose="02020603050405020304" pitchFamily="18" charset="0"/>
              </a:rPr>
              <a:t>The Reducer which is the user-defined reduce function performs once per key grouping. The reducer filters, aggregates, and combines data in several different ways. Once the reduce task is completed, it gives zero or more key-value pairs to the </a:t>
            </a:r>
            <a:r>
              <a:rPr lang="en-US" sz="2000" dirty="0" err="1">
                <a:latin typeface="Times New Roman" panose="02020603050405020304" pitchFamily="18" charset="0"/>
                <a:cs typeface="Times New Roman" panose="02020603050405020304" pitchFamily="18" charset="0"/>
              </a:rPr>
              <a:t>OutputFormat</a:t>
            </a:r>
            <a:r>
              <a:rPr lang="en-US" sz="2000" dirty="0">
                <a:latin typeface="Times New Roman" panose="02020603050405020304" pitchFamily="18" charset="0"/>
                <a:cs typeface="Times New Roman" panose="02020603050405020304" pitchFamily="18" charset="0"/>
              </a:rPr>
              <a:t>. The reduce task output is stored in Hadoop HDFS.</a:t>
            </a:r>
          </a:p>
          <a:p>
            <a:pPr algn="just" fontAlgn="base">
              <a:lnSpc>
                <a:spcPct val="110000"/>
              </a:lnSpc>
            </a:pP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OutputFormat</a:t>
            </a:r>
            <a:endParaRPr lang="en-US" sz="2000" dirty="0">
              <a:latin typeface="Times New Roman" panose="02020603050405020304" pitchFamily="18" charset="0"/>
              <a:cs typeface="Times New Roman" panose="02020603050405020304" pitchFamily="18" charset="0"/>
            </a:endParaRPr>
          </a:p>
          <a:p>
            <a:pPr algn="just" fontAlgn="base">
              <a:lnSpc>
                <a:spcPct val="110000"/>
              </a:lnSpc>
            </a:pPr>
            <a:r>
              <a:rPr lang="en-US" sz="2000" dirty="0">
                <a:latin typeface="Times New Roman" panose="02020603050405020304" pitchFamily="18" charset="0"/>
                <a:cs typeface="Times New Roman" panose="02020603050405020304" pitchFamily="18" charset="0"/>
              </a:rPr>
              <a:t>It takes the reducer output and writes it to the HDFS file by </a:t>
            </a:r>
            <a:r>
              <a:rPr lang="en-US" sz="2000" dirty="0" err="1">
                <a:latin typeface="Times New Roman" panose="02020603050405020304" pitchFamily="18" charset="0"/>
                <a:cs typeface="Times New Roman" panose="02020603050405020304" pitchFamily="18" charset="0"/>
              </a:rPr>
              <a:t>RecordWriter</a:t>
            </a:r>
            <a:r>
              <a:rPr lang="en-US" sz="2000" dirty="0">
                <a:latin typeface="Times New Roman" panose="02020603050405020304" pitchFamily="18" charset="0"/>
                <a:cs typeface="Times New Roman" panose="02020603050405020304" pitchFamily="18" charset="0"/>
              </a:rPr>
              <a:t>. By default, it separates key, value by a tab and each record by a newline character.</a:t>
            </a:r>
          </a:p>
          <a:p>
            <a:endParaRPr lang="en-IN" dirty="0"/>
          </a:p>
        </p:txBody>
      </p:sp>
    </p:spTree>
    <p:extLst>
      <p:ext uri="{BB962C8B-B14F-4D97-AF65-F5344CB8AC3E}">
        <p14:creationId xmlns:p14="http://schemas.microsoft.com/office/powerpoint/2010/main" val="3643721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1CA2-1457-41DF-3308-7D33553A2A0E}"/>
              </a:ext>
            </a:extLst>
          </p:cNvPr>
          <p:cNvSpPr>
            <a:spLocks noGrp="1"/>
          </p:cNvSpPr>
          <p:nvPr>
            <p:ph type="title"/>
          </p:nvPr>
        </p:nvSpPr>
        <p:spPr/>
        <p:txBody>
          <a:bodyPr/>
          <a:lstStyle/>
          <a:p>
            <a:endParaRPr lang="en-IN"/>
          </a:p>
        </p:txBody>
      </p:sp>
      <p:pic>
        <p:nvPicPr>
          <p:cNvPr id="2050" name="Picture 2" descr="hadoop mapreduce - hadoop architecture">
            <a:extLst>
              <a:ext uri="{FF2B5EF4-FFF2-40B4-BE49-F238E27FC236}">
                <a16:creationId xmlns:a16="http://schemas.microsoft.com/office/drawing/2014/main" id="{561C4F91-DF01-7344-14BE-F2BAC6B505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3278" y="1825625"/>
            <a:ext cx="572544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777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2D68-082B-9615-A69F-950572BAB5D0}"/>
              </a:ext>
            </a:extLst>
          </p:cNvPr>
          <p:cNvSpPr>
            <a:spLocks noGrp="1"/>
          </p:cNvSpPr>
          <p:nvPr>
            <p:ph type="title"/>
          </p:nvPr>
        </p:nvSpPr>
        <p:spPr/>
        <p:txBody>
          <a:bodyPr/>
          <a:lstStyle/>
          <a:p>
            <a:r>
              <a:rPr lang="en-IN" dirty="0"/>
              <a:t>Example of Map reduce-word </a:t>
            </a:r>
            <a:r>
              <a:rPr lang="en-IN"/>
              <a:t>count problem</a:t>
            </a:r>
          </a:p>
        </p:txBody>
      </p:sp>
      <p:pic>
        <p:nvPicPr>
          <p:cNvPr id="4" name="Content Placeholder 3">
            <a:extLst>
              <a:ext uri="{FF2B5EF4-FFF2-40B4-BE49-F238E27FC236}">
                <a16:creationId xmlns:a16="http://schemas.microsoft.com/office/drawing/2014/main" id="{9D2C21F1-BA37-F13E-7BAB-8858797BDEB6}"/>
              </a:ext>
            </a:extLst>
          </p:cNvPr>
          <p:cNvPicPr>
            <a:picLocks noGrp="1" noChangeAspect="1"/>
          </p:cNvPicPr>
          <p:nvPr>
            <p:ph idx="1"/>
          </p:nvPr>
        </p:nvPicPr>
        <p:blipFill>
          <a:blip r:embed="rId2"/>
          <a:stretch>
            <a:fillRect/>
          </a:stretch>
        </p:blipFill>
        <p:spPr>
          <a:xfrm>
            <a:off x="1409944" y="1825625"/>
            <a:ext cx="9372112" cy="4351338"/>
          </a:xfrm>
          <a:prstGeom prst="rect">
            <a:avLst/>
          </a:prstGeom>
        </p:spPr>
      </p:pic>
    </p:spTree>
    <p:extLst>
      <p:ext uri="{BB962C8B-B14F-4D97-AF65-F5344CB8AC3E}">
        <p14:creationId xmlns:p14="http://schemas.microsoft.com/office/powerpoint/2010/main" val="292922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5A3F-62F9-EA2E-FF00-B92799FAC9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BE73E7-18A0-4694-E3EF-1EDA5B9DAB8D}"/>
              </a:ext>
            </a:extLst>
          </p:cNvPr>
          <p:cNvSpPr>
            <a:spLocks noGrp="1"/>
          </p:cNvSpPr>
          <p:nvPr>
            <p:ph idx="1"/>
          </p:nvPr>
        </p:nvSpPr>
        <p:spPr/>
        <p:txBody>
          <a:bodyPr>
            <a:normAutofit/>
          </a:bodyPr>
          <a:lstStyle/>
          <a:p>
            <a:pPr algn="just" fontAlgn="base">
              <a:lnSpc>
                <a:spcPct val="120000"/>
              </a:lnSpc>
              <a:spcAft>
                <a:spcPts val="1050"/>
              </a:spcAft>
            </a:pPr>
            <a:r>
              <a:rPr lang="en-US" sz="2000" dirty="0">
                <a:latin typeface="Times New Roman" panose="02020603050405020304" pitchFamily="18" charset="0"/>
                <a:cs typeface="Times New Roman" panose="02020603050405020304" pitchFamily="18" charset="0"/>
              </a:rPr>
              <a:t>3. YARN</a:t>
            </a:r>
          </a:p>
          <a:p>
            <a:pPr algn="just" fontAlgn="base">
              <a:lnSpc>
                <a:spcPct val="120000"/>
              </a:lnSpc>
            </a:pPr>
            <a:r>
              <a:rPr lang="en-US" sz="2000" dirty="0">
                <a:latin typeface="Times New Roman" panose="02020603050405020304" pitchFamily="18" charset="0"/>
                <a:cs typeface="Times New Roman" panose="02020603050405020304" pitchFamily="18" charset="0"/>
              </a:rPr>
              <a:t>YARN stands for Yet Another Resource Negotiator. It is the resource management layer of Hadoop. It was introduced in Hadoop 2.</a:t>
            </a:r>
          </a:p>
          <a:p>
            <a:pPr algn="just" fontAlgn="base">
              <a:lnSpc>
                <a:spcPct val="120000"/>
              </a:lnSpc>
            </a:pPr>
            <a:r>
              <a:rPr lang="en-US" sz="2000" dirty="0">
                <a:latin typeface="Times New Roman" panose="02020603050405020304" pitchFamily="18" charset="0"/>
                <a:cs typeface="Times New Roman" panose="02020603050405020304" pitchFamily="18" charset="0"/>
              </a:rPr>
              <a:t>YARN is designed with the idea of splitting up the functionalities of job scheduling and resource management into separate daemons. The basic idea is to have a global </a:t>
            </a:r>
            <a:r>
              <a:rPr lang="en-US" sz="2000" dirty="0" err="1">
                <a:latin typeface="Times New Roman" panose="02020603050405020304" pitchFamily="18" charset="0"/>
                <a:cs typeface="Times New Roman" panose="02020603050405020304" pitchFamily="18" charset="0"/>
              </a:rPr>
              <a:t>ResourceManager</a:t>
            </a:r>
            <a:r>
              <a:rPr lang="en-US" sz="2000" dirty="0">
                <a:latin typeface="Times New Roman" panose="02020603050405020304" pitchFamily="18" charset="0"/>
                <a:cs typeface="Times New Roman" panose="02020603050405020304" pitchFamily="18" charset="0"/>
              </a:rPr>
              <a:t> and application Master per application where the application can be a single job or DAG of jobs.</a:t>
            </a:r>
          </a:p>
          <a:p>
            <a:pPr algn="just" fontAlgn="base">
              <a:lnSpc>
                <a:spcPct val="120000"/>
              </a:lnSpc>
            </a:pPr>
            <a:r>
              <a:rPr lang="en-US" sz="2000" dirty="0">
                <a:latin typeface="Times New Roman" panose="02020603050405020304" pitchFamily="18" charset="0"/>
                <a:cs typeface="Times New Roman" panose="02020603050405020304" pitchFamily="18" charset="0"/>
              </a:rPr>
              <a:t>YARN consists of </a:t>
            </a:r>
            <a:r>
              <a:rPr lang="en-US" sz="2000" dirty="0" err="1">
                <a:latin typeface="Times New Roman" panose="02020603050405020304" pitchFamily="18" charset="0"/>
                <a:cs typeface="Times New Roman" panose="02020603050405020304" pitchFamily="18" charset="0"/>
              </a:rPr>
              <a:t>ResourceManager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NodeManager</a:t>
            </a:r>
            <a:r>
              <a:rPr lang="en-US" sz="2000" dirty="0">
                <a:latin typeface="Times New Roman" panose="02020603050405020304" pitchFamily="18" charset="0"/>
                <a:cs typeface="Times New Roman" panose="02020603050405020304" pitchFamily="18" charset="0"/>
              </a:rPr>
              <a:t>, and per-application </a:t>
            </a:r>
            <a:r>
              <a:rPr lang="en-US" sz="2000" dirty="0" err="1">
                <a:latin typeface="Times New Roman" panose="02020603050405020304" pitchFamily="18" charset="0"/>
                <a:cs typeface="Times New Roman" panose="02020603050405020304" pitchFamily="18" charset="0"/>
              </a:rPr>
              <a:t>ApplicationMaster</a:t>
            </a:r>
            <a:r>
              <a:rPr lang="en-US" sz="20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3519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9311A-D149-D894-3FE0-3266B7BA887A}"/>
              </a:ext>
            </a:extLst>
          </p:cNvPr>
          <p:cNvSpPr>
            <a:spLocks noGrp="1"/>
          </p:cNvSpPr>
          <p:nvPr>
            <p:ph type="title"/>
          </p:nvPr>
        </p:nvSpPr>
        <p:spPr/>
        <p:txBody>
          <a:bodyPr/>
          <a:lstStyle/>
          <a:p>
            <a:endParaRPr lang="en-IN"/>
          </a:p>
        </p:txBody>
      </p:sp>
      <p:pic>
        <p:nvPicPr>
          <p:cNvPr id="3074" name="Picture 2" descr="apache hadoop yarn">
            <a:extLst>
              <a:ext uri="{FF2B5EF4-FFF2-40B4-BE49-F238E27FC236}">
                <a16:creationId xmlns:a16="http://schemas.microsoft.com/office/drawing/2014/main" id="{FE242A43-0E6A-0268-7F81-262C1045FE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5565" y="1825625"/>
            <a:ext cx="530087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445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CD9CB-FE38-A432-3C82-17E984B0703A}"/>
              </a:ext>
            </a:extLst>
          </p:cNvPr>
          <p:cNvSpPr>
            <a:spLocks noGrp="1"/>
          </p:cNvSpPr>
          <p:nvPr>
            <p:ph sz="half" idx="1"/>
          </p:nvPr>
        </p:nvSpPr>
        <p:spPr>
          <a:xfrm>
            <a:off x="838200" y="528638"/>
            <a:ext cx="5181600" cy="5648325"/>
          </a:xfrm>
        </p:spPr>
        <p:txBody>
          <a:bodyPr>
            <a:normAutofit fontScale="25000" lnSpcReduction="20000"/>
          </a:bodyPr>
          <a:lstStyle/>
          <a:p>
            <a:pPr algn="just" fontAlgn="base">
              <a:lnSpc>
                <a:spcPct val="140000"/>
              </a:lnSpc>
              <a:spcAft>
                <a:spcPts val="1050"/>
              </a:spcAft>
            </a:pPr>
            <a:r>
              <a:rPr lang="en-US" sz="6200" dirty="0">
                <a:latin typeface="Times New Roman" panose="02020603050405020304" pitchFamily="18" charset="0"/>
                <a:cs typeface="Times New Roman" panose="02020603050405020304" pitchFamily="18" charset="0"/>
              </a:rPr>
              <a:t>1. </a:t>
            </a:r>
            <a:r>
              <a:rPr lang="en-US" sz="6200" dirty="0" err="1">
                <a:latin typeface="Times New Roman" panose="02020603050405020304" pitchFamily="18" charset="0"/>
                <a:cs typeface="Times New Roman" panose="02020603050405020304" pitchFamily="18" charset="0"/>
              </a:rPr>
              <a:t>ResourceManager</a:t>
            </a:r>
            <a:endParaRPr lang="en-US" sz="6200" dirty="0">
              <a:latin typeface="Times New Roman" panose="02020603050405020304" pitchFamily="18" charset="0"/>
              <a:cs typeface="Times New Roman" panose="02020603050405020304" pitchFamily="18" charset="0"/>
            </a:endParaRPr>
          </a:p>
          <a:p>
            <a:pPr algn="just" fontAlgn="base">
              <a:lnSpc>
                <a:spcPct val="140000"/>
              </a:lnSpc>
            </a:pPr>
            <a:r>
              <a:rPr lang="en-US" sz="6200" dirty="0">
                <a:latin typeface="Times New Roman" panose="02020603050405020304" pitchFamily="18" charset="0"/>
                <a:cs typeface="Times New Roman" panose="02020603050405020304" pitchFamily="18" charset="0"/>
              </a:rPr>
              <a:t>It arbitrates resources amongst all the applications in the cluster.</a:t>
            </a:r>
          </a:p>
          <a:p>
            <a:pPr algn="just" fontAlgn="base">
              <a:lnSpc>
                <a:spcPct val="140000"/>
              </a:lnSpc>
            </a:pPr>
            <a:r>
              <a:rPr lang="en-US" sz="6200" dirty="0">
                <a:latin typeface="Times New Roman" panose="02020603050405020304" pitchFamily="18" charset="0"/>
                <a:cs typeface="Times New Roman" panose="02020603050405020304" pitchFamily="18" charset="0"/>
              </a:rPr>
              <a:t>It has two main components that are Scheduler and the </a:t>
            </a:r>
            <a:r>
              <a:rPr lang="en-US" sz="6200" dirty="0" err="1">
                <a:latin typeface="Times New Roman" panose="02020603050405020304" pitchFamily="18" charset="0"/>
                <a:cs typeface="Times New Roman" panose="02020603050405020304" pitchFamily="18" charset="0"/>
              </a:rPr>
              <a:t>ApplicationManager</a:t>
            </a:r>
            <a:r>
              <a:rPr lang="en-US" sz="6200" dirty="0">
                <a:latin typeface="Times New Roman" panose="02020603050405020304" pitchFamily="18" charset="0"/>
                <a:cs typeface="Times New Roman" panose="02020603050405020304" pitchFamily="18" charset="0"/>
              </a:rPr>
              <a:t>.</a:t>
            </a:r>
          </a:p>
          <a:p>
            <a:pPr algn="just" fontAlgn="base">
              <a:lnSpc>
                <a:spcPct val="140000"/>
              </a:lnSpc>
            </a:pPr>
            <a:r>
              <a:rPr lang="en-US" sz="6200" dirty="0">
                <a:latin typeface="Times New Roman" panose="02020603050405020304" pitchFamily="18" charset="0"/>
                <a:cs typeface="Times New Roman" panose="02020603050405020304" pitchFamily="18" charset="0"/>
              </a:rPr>
              <a:t>a. Scheduler</a:t>
            </a:r>
          </a:p>
          <a:p>
            <a:pPr algn="just" fontAlgn="base">
              <a:lnSpc>
                <a:spcPct val="140000"/>
              </a:lnSpc>
              <a:spcAft>
                <a:spcPts val="1125"/>
              </a:spcAft>
            </a:pPr>
            <a:r>
              <a:rPr lang="en-US" sz="6200" dirty="0">
                <a:latin typeface="Times New Roman" panose="02020603050405020304" pitchFamily="18" charset="0"/>
                <a:cs typeface="Times New Roman" panose="02020603050405020304" pitchFamily="18" charset="0"/>
              </a:rPr>
              <a:t>The Scheduler allocates resources to the various applications running in the cluster, considering the capacities, queues, etc.</a:t>
            </a:r>
          </a:p>
          <a:p>
            <a:pPr algn="just" fontAlgn="base">
              <a:lnSpc>
                <a:spcPct val="140000"/>
              </a:lnSpc>
              <a:spcAft>
                <a:spcPts val="1125"/>
              </a:spcAft>
            </a:pPr>
            <a:r>
              <a:rPr lang="en-US" sz="6200" dirty="0">
                <a:latin typeface="Times New Roman" panose="02020603050405020304" pitchFamily="18" charset="0"/>
                <a:cs typeface="Times New Roman" panose="02020603050405020304" pitchFamily="18" charset="0"/>
              </a:rPr>
              <a:t>It is a pure Scheduler. It does not monitor or track the status of the application.</a:t>
            </a:r>
          </a:p>
          <a:p>
            <a:endParaRPr lang="en-IN" dirty="0"/>
          </a:p>
        </p:txBody>
      </p:sp>
      <p:sp>
        <p:nvSpPr>
          <p:cNvPr id="5" name="Content Placeholder 4">
            <a:extLst>
              <a:ext uri="{FF2B5EF4-FFF2-40B4-BE49-F238E27FC236}">
                <a16:creationId xmlns:a16="http://schemas.microsoft.com/office/drawing/2014/main" id="{D7DB13A8-8778-3454-2EB9-85E4685150D3}"/>
              </a:ext>
            </a:extLst>
          </p:cNvPr>
          <p:cNvSpPr>
            <a:spLocks noGrp="1"/>
          </p:cNvSpPr>
          <p:nvPr>
            <p:ph sz="half" idx="2"/>
          </p:nvPr>
        </p:nvSpPr>
        <p:spPr>
          <a:xfrm>
            <a:off x="6172200" y="528638"/>
            <a:ext cx="5181600" cy="5648325"/>
          </a:xfrm>
        </p:spPr>
        <p:txBody>
          <a:bodyPr>
            <a:normAutofit fontScale="25000" lnSpcReduction="20000"/>
          </a:bodyPr>
          <a:lstStyle/>
          <a:p>
            <a:pPr algn="just" fontAlgn="base">
              <a:lnSpc>
                <a:spcPct val="140000"/>
              </a:lnSpc>
              <a:spcAft>
                <a:spcPts val="1125"/>
              </a:spcAft>
            </a:pPr>
            <a:r>
              <a:rPr lang="en-US" sz="6200" dirty="0">
                <a:latin typeface="Times New Roman" panose="02020603050405020304" pitchFamily="18" charset="0"/>
                <a:cs typeface="Times New Roman" panose="02020603050405020304" pitchFamily="18" charset="0"/>
              </a:rPr>
              <a:t>Scheduler does not guarantee the restart of the failed tasks that are failed either due to application failure or hardware failure.</a:t>
            </a:r>
          </a:p>
          <a:p>
            <a:pPr algn="just" fontAlgn="base">
              <a:lnSpc>
                <a:spcPct val="140000"/>
              </a:lnSpc>
              <a:spcAft>
                <a:spcPts val="1125"/>
              </a:spcAft>
            </a:pPr>
            <a:r>
              <a:rPr lang="en-US" sz="6200" dirty="0">
                <a:latin typeface="Times New Roman" panose="02020603050405020304" pitchFamily="18" charset="0"/>
                <a:cs typeface="Times New Roman" panose="02020603050405020304" pitchFamily="18" charset="0"/>
              </a:rPr>
              <a:t>It performs scheduling based on the resource requirements of the applications.</a:t>
            </a:r>
          </a:p>
          <a:p>
            <a:pPr algn="just" fontAlgn="base">
              <a:lnSpc>
                <a:spcPct val="140000"/>
              </a:lnSpc>
            </a:pPr>
            <a:r>
              <a:rPr lang="en-US" sz="6200" dirty="0">
                <a:latin typeface="Times New Roman" panose="02020603050405020304" pitchFamily="18" charset="0"/>
                <a:cs typeface="Times New Roman" panose="02020603050405020304" pitchFamily="18" charset="0"/>
              </a:rPr>
              <a:t>b. </a:t>
            </a:r>
            <a:r>
              <a:rPr lang="en-US" sz="6200" dirty="0" err="1">
                <a:latin typeface="Times New Roman" panose="02020603050405020304" pitchFamily="18" charset="0"/>
                <a:cs typeface="Times New Roman" panose="02020603050405020304" pitchFamily="18" charset="0"/>
              </a:rPr>
              <a:t>ApplicationManager</a:t>
            </a:r>
            <a:endParaRPr lang="en-US" sz="6200" dirty="0">
              <a:latin typeface="Times New Roman" panose="02020603050405020304" pitchFamily="18" charset="0"/>
              <a:cs typeface="Times New Roman" panose="02020603050405020304" pitchFamily="18" charset="0"/>
            </a:endParaRPr>
          </a:p>
          <a:p>
            <a:pPr algn="just" fontAlgn="base">
              <a:lnSpc>
                <a:spcPct val="140000"/>
              </a:lnSpc>
              <a:spcAft>
                <a:spcPts val="1125"/>
              </a:spcAft>
            </a:pPr>
            <a:r>
              <a:rPr lang="en-US" sz="6200" dirty="0">
                <a:latin typeface="Times New Roman" panose="02020603050405020304" pitchFamily="18" charset="0"/>
                <a:cs typeface="Times New Roman" panose="02020603050405020304" pitchFamily="18" charset="0"/>
              </a:rPr>
              <a:t>They are responsible for accepting the job submissions.</a:t>
            </a:r>
          </a:p>
          <a:p>
            <a:pPr algn="just" fontAlgn="base">
              <a:lnSpc>
                <a:spcPct val="140000"/>
              </a:lnSpc>
              <a:spcAft>
                <a:spcPts val="1125"/>
              </a:spcAft>
            </a:pPr>
            <a:r>
              <a:rPr lang="en-US" sz="6200" dirty="0" err="1">
                <a:latin typeface="Times New Roman" panose="02020603050405020304" pitchFamily="18" charset="0"/>
                <a:cs typeface="Times New Roman" panose="02020603050405020304" pitchFamily="18" charset="0"/>
              </a:rPr>
              <a:t>ApplicationManager</a:t>
            </a:r>
            <a:r>
              <a:rPr lang="en-US" sz="6200" dirty="0">
                <a:latin typeface="Times New Roman" panose="02020603050405020304" pitchFamily="18" charset="0"/>
                <a:cs typeface="Times New Roman" panose="02020603050405020304" pitchFamily="18" charset="0"/>
              </a:rPr>
              <a:t> negotiates the first container for executing application-specific </a:t>
            </a:r>
            <a:r>
              <a:rPr lang="en-US" sz="6200" dirty="0" err="1">
                <a:latin typeface="Times New Roman" panose="02020603050405020304" pitchFamily="18" charset="0"/>
                <a:cs typeface="Times New Roman" panose="02020603050405020304" pitchFamily="18" charset="0"/>
              </a:rPr>
              <a:t>ApplicationMaster</a:t>
            </a:r>
            <a:r>
              <a:rPr lang="en-US" sz="6200" dirty="0">
                <a:latin typeface="Times New Roman" panose="02020603050405020304" pitchFamily="18" charset="0"/>
                <a:cs typeface="Times New Roman" panose="02020603050405020304" pitchFamily="18" charset="0"/>
              </a:rPr>
              <a:t>.</a:t>
            </a:r>
          </a:p>
          <a:p>
            <a:pPr algn="just" fontAlgn="base">
              <a:lnSpc>
                <a:spcPct val="140000"/>
              </a:lnSpc>
              <a:spcAft>
                <a:spcPts val="1125"/>
              </a:spcAft>
            </a:pPr>
            <a:r>
              <a:rPr lang="en-US" sz="6200" dirty="0">
                <a:latin typeface="Times New Roman" panose="02020603050405020304" pitchFamily="18" charset="0"/>
                <a:cs typeface="Times New Roman" panose="02020603050405020304" pitchFamily="18" charset="0"/>
              </a:rPr>
              <a:t>They provide service for restarting the </a:t>
            </a:r>
            <a:r>
              <a:rPr lang="en-US" sz="6200" dirty="0" err="1">
                <a:latin typeface="Times New Roman" panose="02020603050405020304" pitchFamily="18" charset="0"/>
                <a:cs typeface="Times New Roman" panose="02020603050405020304" pitchFamily="18" charset="0"/>
              </a:rPr>
              <a:t>ApplicationMaster</a:t>
            </a:r>
            <a:r>
              <a:rPr lang="en-US" sz="6200" dirty="0">
                <a:latin typeface="Times New Roman" panose="02020603050405020304" pitchFamily="18" charset="0"/>
                <a:cs typeface="Times New Roman" panose="02020603050405020304" pitchFamily="18" charset="0"/>
              </a:rPr>
              <a:t> container on failure.</a:t>
            </a:r>
          </a:p>
          <a:p>
            <a:pPr algn="just" fontAlgn="base">
              <a:lnSpc>
                <a:spcPct val="140000"/>
              </a:lnSpc>
              <a:spcAft>
                <a:spcPts val="1125"/>
              </a:spcAft>
            </a:pPr>
            <a:r>
              <a:rPr lang="en-US" sz="6200" dirty="0">
                <a:latin typeface="Times New Roman" panose="02020603050405020304" pitchFamily="18" charset="0"/>
                <a:cs typeface="Times New Roman" panose="02020603050405020304" pitchFamily="18" charset="0"/>
              </a:rPr>
              <a:t>The per-application </a:t>
            </a:r>
            <a:r>
              <a:rPr lang="en-US" sz="6200" dirty="0" err="1">
                <a:latin typeface="Times New Roman" panose="02020603050405020304" pitchFamily="18" charset="0"/>
                <a:cs typeface="Times New Roman" panose="02020603050405020304" pitchFamily="18" charset="0"/>
              </a:rPr>
              <a:t>ApplicationMaster</a:t>
            </a:r>
            <a:r>
              <a:rPr lang="en-US" sz="6200" dirty="0">
                <a:latin typeface="Times New Roman" panose="02020603050405020304" pitchFamily="18" charset="0"/>
                <a:cs typeface="Times New Roman" panose="02020603050405020304" pitchFamily="18" charset="0"/>
              </a:rPr>
              <a:t> is responsible for negotiating containers from the Scheduler. It tracks and monitors their status and progress.</a:t>
            </a:r>
          </a:p>
          <a:p>
            <a:endParaRPr lang="en-IN" dirty="0"/>
          </a:p>
        </p:txBody>
      </p:sp>
    </p:spTree>
    <p:extLst>
      <p:ext uri="{BB962C8B-B14F-4D97-AF65-F5344CB8AC3E}">
        <p14:creationId xmlns:p14="http://schemas.microsoft.com/office/powerpoint/2010/main" val="85051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CE3C9-0389-369B-7506-52A764073185}"/>
              </a:ext>
            </a:extLst>
          </p:cNvPr>
          <p:cNvSpPr>
            <a:spLocks noGrp="1"/>
          </p:cNvSpPr>
          <p:nvPr>
            <p:ph idx="1"/>
          </p:nvPr>
        </p:nvSpPr>
        <p:spPr>
          <a:xfrm>
            <a:off x="709613" y="400050"/>
            <a:ext cx="10515600" cy="6243638"/>
          </a:xfrm>
        </p:spPr>
        <p:txBody>
          <a:bodyPr>
            <a:noAutofit/>
          </a:bodyPr>
          <a:lstStyle/>
          <a:p>
            <a:pPr algn="just"/>
            <a:r>
              <a:rPr lang="en-US" sz="2400" dirty="0">
                <a:latin typeface="Times New Roman" panose="02020603050405020304" pitchFamily="18" charset="0"/>
                <a:cs typeface="Times New Roman" panose="02020603050405020304" pitchFamily="18" charset="0"/>
              </a:rPr>
              <a:t>At its core, Hadoop has two major layers namely,</a:t>
            </a:r>
          </a:p>
          <a:p>
            <a:pPr algn="ctr"/>
            <a:r>
              <a:rPr lang="en-US" sz="2400" dirty="0">
                <a:latin typeface="Times New Roman" panose="02020603050405020304" pitchFamily="18" charset="0"/>
                <a:cs typeface="Times New Roman" panose="02020603050405020304" pitchFamily="18" charset="0"/>
              </a:rPr>
              <a:t> Processing/Computation layer (MapReduce)</a:t>
            </a:r>
          </a:p>
          <a:p>
            <a:pPr algn="ctr"/>
            <a:r>
              <a:rPr lang="en-US" sz="2400" dirty="0">
                <a:latin typeface="Times New Roman" panose="02020603050405020304" pitchFamily="18" charset="0"/>
                <a:cs typeface="Times New Roman" panose="02020603050405020304" pitchFamily="18" charset="0"/>
              </a:rPr>
              <a:t> Storage layer (Hadoop Distributed File System) </a:t>
            </a:r>
          </a:p>
          <a:p>
            <a:pPr algn="just"/>
            <a:r>
              <a:rPr lang="en-US" sz="2400" dirty="0">
                <a:latin typeface="Times New Roman" panose="02020603050405020304" pitchFamily="18" charset="0"/>
                <a:cs typeface="Times New Roman" panose="02020603050405020304" pitchFamily="18" charset="0"/>
              </a:rPr>
              <a:t>MapReduce is a parallel programming model for writing distributed applications devised at Google for efficient processing of large amounts of data (multi-terabyte data-sets), on large clusters (thousands of nodes) of commodity hardware in a reliable, fault-tolerant manner. </a:t>
            </a:r>
          </a:p>
          <a:p>
            <a:pPr algn="just"/>
            <a:r>
              <a:rPr lang="en-US" sz="2400" dirty="0">
                <a:latin typeface="Times New Roman" panose="02020603050405020304" pitchFamily="18" charset="0"/>
                <a:cs typeface="Times New Roman" panose="02020603050405020304" pitchFamily="18" charset="0"/>
              </a:rPr>
              <a:t>The MapReduce program runs on Hadoop which is an Apache open-source framework.</a:t>
            </a:r>
          </a:p>
          <a:p>
            <a:pPr algn="just"/>
            <a:r>
              <a:rPr lang="en-US" sz="2400" dirty="0">
                <a:latin typeface="Times New Roman" panose="02020603050405020304" pitchFamily="18" charset="0"/>
                <a:cs typeface="Times New Roman" panose="02020603050405020304" pitchFamily="18" charset="0"/>
              </a:rPr>
              <a:t>The Hadoop Distributed File System (HDFS) is based on the Google File System (GFS) and provides a distributed file system that is designed to run on commodity hardware.</a:t>
            </a:r>
          </a:p>
          <a:p>
            <a:pPr algn="just"/>
            <a:r>
              <a:rPr lang="en-US" sz="2400" dirty="0">
                <a:latin typeface="Times New Roman" panose="02020603050405020304" pitchFamily="18" charset="0"/>
                <a:cs typeface="Times New Roman" panose="02020603050405020304" pitchFamily="18" charset="0"/>
              </a:rPr>
              <a:t> It has many similarities with existing distributed file systems. However, the differences from other distributed file systems are significant. It is highly fault-tolerant and is designed to be deployed on low-cost hardware. It provides high throughput access to application data and is suitable for applications having large datasets</a:t>
            </a:r>
          </a:p>
        </p:txBody>
      </p:sp>
    </p:spTree>
    <p:extLst>
      <p:ext uri="{BB962C8B-B14F-4D97-AF65-F5344CB8AC3E}">
        <p14:creationId xmlns:p14="http://schemas.microsoft.com/office/powerpoint/2010/main" val="40674173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E71E9-B982-EC27-0C30-3801AA8627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E5707A-AD12-6C4D-9631-8E2A3129A1C4}"/>
              </a:ext>
            </a:extLst>
          </p:cNvPr>
          <p:cNvSpPr>
            <a:spLocks noGrp="1"/>
          </p:cNvSpPr>
          <p:nvPr>
            <p:ph idx="1"/>
          </p:nvPr>
        </p:nvSpPr>
        <p:spPr/>
        <p:txBody>
          <a:bodyPr>
            <a:normAutofit/>
          </a:bodyPr>
          <a:lstStyle/>
          <a:p>
            <a:pPr algn="just" fontAlgn="base">
              <a:spcAft>
                <a:spcPts val="1050"/>
              </a:spcAft>
            </a:pPr>
            <a:r>
              <a:rPr lang="en-US" sz="2400" b="1" i="0" dirty="0">
                <a:effectLst/>
                <a:latin typeface="Times New Roman" panose="02020603050405020304" pitchFamily="18" charset="0"/>
                <a:cs typeface="Times New Roman" panose="02020603050405020304" pitchFamily="18" charset="0"/>
              </a:rPr>
              <a:t>2. </a:t>
            </a:r>
            <a:r>
              <a:rPr lang="en-US" sz="2400" b="1" i="0" dirty="0" err="1">
                <a:effectLst/>
                <a:latin typeface="Times New Roman" panose="02020603050405020304" pitchFamily="18" charset="0"/>
                <a:cs typeface="Times New Roman" panose="02020603050405020304" pitchFamily="18" charset="0"/>
              </a:rPr>
              <a:t>NodeManager</a:t>
            </a:r>
            <a:r>
              <a:rPr lang="en-US" sz="2400" b="1" i="0" dirty="0">
                <a:effectLst/>
                <a:latin typeface="Times New Roman" panose="02020603050405020304" pitchFamily="18" charset="0"/>
                <a:cs typeface="Times New Roman" panose="02020603050405020304" pitchFamily="18" charset="0"/>
              </a:rPr>
              <a:t>:</a:t>
            </a:r>
          </a:p>
          <a:p>
            <a:pPr algn="just" fontAlgn="base"/>
            <a:r>
              <a:rPr lang="en-US" sz="2400" b="0" i="0" dirty="0" err="1">
                <a:effectLst/>
                <a:latin typeface="Times New Roman" panose="02020603050405020304" pitchFamily="18" charset="0"/>
                <a:cs typeface="Times New Roman" panose="02020603050405020304" pitchFamily="18" charset="0"/>
              </a:rPr>
              <a:t>NodeManager</a:t>
            </a:r>
            <a:r>
              <a:rPr lang="en-US" sz="2400" b="0" i="0" dirty="0">
                <a:effectLst/>
                <a:latin typeface="Times New Roman" panose="02020603050405020304" pitchFamily="18" charset="0"/>
                <a:cs typeface="Times New Roman" panose="02020603050405020304" pitchFamily="18" charset="0"/>
              </a:rPr>
              <a:t> runs on the slave nodes. It is responsible for containers, monitoring the machine resource usage that is CPU, memory, disk, network usage, and reporting the same to the </a:t>
            </a:r>
            <a:r>
              <a:rPr lang="en-US" sz="2400" b="0" i="0" dirty="0" err="1">
                <a:effectLst/>
                <a:latin typeface="Times New Roman" panose="02020603050405020304" pitchFamily="18" charset="0"/>
                <a:cs typeface="Times New Roman" panose="02020603050405020304" pitchFamily="18" charset="0"/>
              </a:rPr>
              <a:t>ResourceManager</a:t>
            </a:r>
            <a:r>
              <a:rPr lang="en-US" sz="2400" b="0" i="0" dirty="0">
                <a:effectLst/>
                <a:latin typeface="Times New Roman" panose="02020603050405020304" pitchFamily="18" charset="0"/>
                <a:cs typeface="Times New Roman" panose="02020603050405020304" pitchFamily="18" charset="0"/>
              </a:rPr>
              <a:t> or Scheduler.</a:t>
            </a:r>
          </a:p>
          <a:p>
            <a:pPr algn="just" fontAlgn="base">
              <a:spcAft>
                <a:spcPts val="1050"/>
              </a:spcAft>
            </a:pPr>
            <a:r>
              <a:rPr lang="en-US" sz="2400" b="0" i="0" dirty="0">
                <a:effectLst/>
                <a:latin typeface="Times New Roman" panose="02020603050405020304" pitchFamily="18" charset="0"/>
                <a:cs typeface="Times New Roman" panose="02020603050405020304" pitchFamily="18" charset="0"/>
              </a:rPr>
              <a:t>3. </a:t>
            </a:r>
            <a:r>
              <a:rPr lang="en-US" sz="2400" b="0" i="0" dirty="0" err="1">
                <a:effectLst/>
                <a:latin typeface="Times New Roman" panose="02020603050405020304" pitchFamily="18" charset="0"/>
                <a:cs typeface="Times New Roman" panose="02020603050405020304" pitchFamily="18" charset="0"/>
              </a:rPr>
              <a:t>ApplicationMaster</a:t>
            </a:r>
            <a:r>
              <a:rPr lang="en-US" sz="2400" b="0" i="0" dirty="0">
                <a:effectLst/>
                <a:latin typeface="Times New Roman" panose="02020603050405020304" pitchFamily="18" charset="0"/>
                <a:cs typeface="Times New Roman" panose="02020603050405020304" pitchFamily="18" charset="0"/>
              </a:rPr>
              <a:t>:</a:t>
            </a:r>
          </a:p>
          <a:p>
            <a:pPr algn="just" fontAlgn="base"/>
            <a:r>
              <a:rPr lang="en-US" sz="2400" b="0" i="0" dirty="0">
                <a:effectLst/>
                <a:latin typeface="Times New Roman" panose="02020603050405020304" pitchFamily="18" charset="0"/>
                <a:cs typeface="Times New Roman" panose="02020603050405020304" pitchFamily="18" charset="0"/>
              </a:rPr>
              <a:t>The per-application </a:t>
            </a:r>
            <a:r>
              <a:rPr lang="en-US" sz="2400" b="0" i="0" dirty="0" err="1">
                <a:effectLst/>
                <a:latin typeface="Times New Roman" panose="02020603050405020304" pitchFamily="18" charset="0"/>
                <a:cs typeface="Times New Roman" panose="02020603050405020304" pitchFamily="18" charset="0"/>
              </a:rPr>
              <a:t>ApplicationMaster</a:t>
            </a:r>
            <a:r>
              <a:rPr lang="en-US" sz="2400" b="0" i="0" dirty="0">
                <a:effectLst/>
                <a:latin typeface="Times New Roman" panose="02020603050405020304" pitchFamily="18" charset="0"/>
                <a:cs typeface="Times New Roman" panose="02020603050405020304" pitchFamily="18" charset="0"/>
              </a:rPr>
              <a:t> is a framework-specific library. It is responsible for negotiating resources from the </a:t>
            </a:r>
            <a:r>
              <a:rPr lang="en-US" sz="2400" b="0" i="0" dirty="0" err="1">
                <a:effectLst/>
                <a:latin typeface="Times New Roman" panose="02020603050405020304" pitchFamily="18" charset="0"/>
                <a:cs typeface="Times New Roman" panose="02020603050405020304" pitchFamily="18" charset="0"/>
              </a:rPr>
              <a:t>ResourceManager</a:t>
            </a:r>
            <a:r>
              <a:rPr lang="en-US" sz="2400" b="0" i="0" dirty="0">
                <a:effectLst/>
                <a:latin typeface="Times New Roman" panose="02020603050405020304" pitchFamily="18" charset="0"/>
                <a:cs typeface="Times New Roman" panose="02020603050405020304" pitchFamily="18" charset="0"/>
              </a:rPr>
              <a:t>. It works with the </a:t>
            </a:r>
            <a:r>
              <a:rPr lang="en-US" sz="2400" b="0" i="0" dirty="0" err="1">
                <a:effectLst/>
                <a:latin typeface="Times New Roman" panose="02020603050405020304" pitchFamily="18" charset="0"/>
                <a:cs typeface="Times New Roman" panose="02020603050405020304" pitchFamily="18" charset="0"/>
              </a:rPr>
              <a:t>NodeManager</a:t>
            </a:r>
            <a:r>
              <a:rPr lang="en-US" sz="2400" b="0" i="0" dirty="0">
                <a:effectLst/>
                <a:latin typeface="Times New Roman" panose="02020603050405020304" pitchFamily="18" charset="0"/>
                <a:cs typeface="Times New Roman" panose="02020603050405020304" pitchFamily="18" charset="0"/>
              </a:rPr>
              <a:t>(s) for executing and monitoring the tasks.</a:t>
            </a:r>
          </a:p>
          <a:p>
            <a:endParaRPr lang="en-IN" dirty="0"/>
          </a:p>
        </p:txBody>
      </p:sp>
    </p:spTree>
    <p:extLst>
      <p:ext uri="{BB962C8B-B14F-4D97-AF65-F5344CB8AC3E}">
        <p14:creationId xmlns:p14="http://schemas.microsoft.com/office/powerpoint/2010/main" val="3968692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4E69-F366-C3DF-2BD2-816F0209B6EA}"/>
              </a:ext>
            </a:extLst>
          </p:cNvPr>
          <p:cNvSpPr>
            <a:spLocks noGrp="1"/>
          </p:cNvSpPr>
          <p:nvPr>
            <p:ph type="title"/>
          </p:nvPr>
        </p:nvSpPr>
        <p:spPr>
          <a:xfrm>
            <a:off x="838200" y="365126"/>
            <a:ext cx="9363075" cy="692150"/>
          </a:xfrm>
        </p:spPr>
        <p:txBody>
          <a:bodyPr>
            <a:normAutofit fontScale="90000"/>
          </a:bodyPr>
          <a:lstStyle/>
          <a:p>
            <a:r>
              <a:rPr lang="en-IN" dirty="0"/>
              <a:t>Storing and Querying Data.</a:t>
            </a:r>
            <a:br>
              <a:rPr lang="en-IN" dirty="0"/>
            </a:br>
            <a:endParaRPr lang="en-IN" dirty="0"/>
          </a:p>
        </p:txBody>
      </p:sp>
      <p:sp>
        <p:nvSpPr>
          <p:cNvPr id="3" name="Content Placeholder 2">
            <a:extLst>
              <a:ext uri="{FF2B5EF4-FFF2-40B4-BE49-F238E27FC236}">
                <a16:creationId xmlns:a16="http://schemas.microsoft.com/office/drawing/2014/main" id="{FB43B2D3-266A-B716-D3CF-0C0288DE5625}"/>
              </a:ext>
            </a:extLst>
          </p:cNvPr>
          <p:cNvSpPr>
            <a:spLocks noGrp="1"/>
          </p:cNvSpPr>
          <p:nvPr>
            <p:ph idx="1"/>
          </p:nvPr>
        </p:nvSpPr>
        <p:spPr>
          <a:xfrm>
            <a:off x="838199" y="757238"/>
            <a:ext cx="10734675" cy="5735636"/>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Storing and Querying Data in Hadoop and Spark</a:t>
            </a:r>
          </a:p>
          <a:p>
            <a:pPr marL="0" indent="0">
              <a:buNone/>
            </a:pPr>
            <a:r>
              <a:rPr lang="en-US" dirty="0">
                <a:latin typeface="Times New Roman" panose="02020603050405020304" pitchFamily="18" charset="0"/>
                <a:cs typeface="Times New Roman" panose="02020603050405020304" pitchFamily="18" charset="0"/>
              </a:rPr>
              <a:t>In the Hadoop ecosystem, storing and querying data efficiently is crucial for handling large-scale datasets. Below is an overview of how data storage and querying work in both Hadoop and Spark.</a:t>
            </a:r>
          </a:p>
          <a:p>
            <a:pPr marL="0" indent="0">
              <a:buNone/>
            </a:pPr>
            <a:r>
              <a:rPr lang="en-US" b="1" dirty="0">
                <a:latin typeface="Times New Roman" panose="02020603050405020304" pitchFamily="18" charset="0"/>
                <a:cs typeface="Times New Roman" panose="02020603050405020304" pitchFamily="18" charset="0"/>
              </a:rPr>
              <a:t>1. Storing Data</a:t>
            </a:r>
          </a:p>
          <a:p>
            <a:pPr marL="0" indent="0">
              <a:buNone/>
            </a:pPr>
            <a:r>
              <a:rPr lang="en-US" dirty="0">
                <a:latin typeface="Times New Roman" panose="02020603050405020304" pitchFamily="18" charset="0"/>
                <a:cs typeface="Times New Roman" panose="02020603050405020304" pitchFamily="18" charset="0"/>
              </a:rPr>
              <a:t>Data storage in Hadoop is primarily handled by HDFS (Hadoop Distributed File System), while Spark relies on both HDFS and other distributed storage systems.</a:t>
            </a:r>
          </a:p>
          <a:p>
            <a:pPr marL="0" indent="0">
              <a:buNone/>
            </a:pPr>
            <a:r>
              <a:rPr lang="en-US" b="1" dirty="0">
                <a:latin typeface="Times New Roman" panose="02020603050405020304" pitchFamily="18" charset="0"/>
                <a:cs typeface="Times New Roman" panose="02020603050405020304" pitchFamily="18" charset="0"/>
              </a:rPr>
              <a:t>A. Hadoop Distributed File System (HDFS)</a:t>
            </a:r>
          </a:p>
          <a:p>
            <a:pPr marL="0" indent="0">
              <a:buNone/>
            </a:pPr>
            <a:r>
              <a:rPr lang="en-US" dirty="0">
                <a:latin typeface="Times New Roman" panose="02020603050405020304" pitchFamily="18" charset="0"/>
                <a:cs typeface="Times New Roman" panose="02020603050405020304" pitchFamily="18" charset="0"/>
              </a:rPr>
              <a:t>•	HDFS is a distributed storage system that stores data across multiple machines in a Hadoop cluster.</a:t>
            </a:r>
          </a:p>
          <a:p>
            <a:pPr marL="0" indent="0">
              <a:buNone/>
            </a:pPr>
            <a:r>
              <a:rPr lang="en-US" dirty="0">
                <a:latin typeface="Times New Roman" panose="02020603050405020304" pitchFamily="18" charset="0"/>
                <a:cs typeface="Times New Roman" panose="02020603050405020304" pitchFamily="18" charset="0"/>
              </a:rPr>
              <a:t>•	It follows a Master-Slave Architecture:</a:t>
            </a:r>
          </a:p>
          <a:p>
            <a:pPr marL="0" indent="0">
              <a:buNone/>
            </a:pPr>
            <a:r>
              <a:rPr lang="en-US" dirty="0">
                <a:latin typeface="Times New Roman" panose="02020603050405020304" pitchFamily="18" charset="0"/>
                <a:cs typeface="Times New Roman" panose="02020603050405020304" pitchFamily="18" charset="0"/>
              </a:rPr>
              <a:t>o	</a:t>
            </a:r>
            <a:r>
              <a:rPr lang="en-US" dirty="0" err="1">
                <a:latin typeface="Times New Roman" panose="02020603050405020304" pitchFamily="18" charset="0"/>
                <a:cs typeface="Times New Roman" panose="02020603050405020304" pitchFamily="18" charset="0"/>
              </a:rPr>
              <a:t>NameNode</a:t>
            </a:r>
            <a:r>
              <a:rPr lang="en-US" dirty="0">
                <a:latin typeface="Times New Roman" panose="02020603050405020304" pitchFamily="18" charset="0"/>
                <a:cs typeface="Times New Roman" panose="02020603050405020304" pitchFamily="18" charset="0"/>
              </a:rPr>
              <a:t> (Master) manages metadata (directory structure, file permissions, and block locations).</a:t>
            </a:r>
          </a:p>
          <a:p>
            <a:pPr marL="0" indent="0">
              <a:buNone/>
            </a:pPr>
            <a:r>
              <a:rPr lang="en-US" dirty="0">
                <a:latin typeface="Times New Roman" panose="02020603050405020304" pitchFamily="18" charset="0"/>
                <a:cs typeface="Times New Roman" panose="02020603050405020304" pitchFamily="18" charset="0"/>
              </a:rPr>
              <a:t>o	</a:t>
            </a:r>
            <a:r>
              <a:rPr lang="en-US" dirty="0" err="1">
                <a:latin typeface="Times New Roman" panose="02020603050405020304" pitchFamily="18" charset="0"/>
                <a:cs typeface="Times New Roman" panose="02020603050405020304" pitchFamily="18" charset="0"/>
              </a:rPr>
              <a:t>DataNodes</a:t>
            </a:r>
            <a:r>
              <a:rPr lang="en-US" dirty="0">
                <a:latin typeface="Times New Roman" panose="02020603050405020304" pitchFamily="18" charset="0"/>
                <a:cs typeface="Times New Roman" panose="02020603050405020304" pitchFamily="18" charset="0"/>
              </a:rPr>
              <a:t> (Slaves) store actual data blocks.</a:t>
            </a:r>
          </a:p>
          <a:p>
            <a:pPr marL="0" indent="0">
              <a:buNone/>
            </a:pPr>
            <a:r>
              <a:rPr lang="en-US" dirty="0">
                <a:latin typeface="Times New Roman" panose="02020603050405020304" pitchFamily="18" charset="0"/>
                <a:cs typeface="Times New Roman" panose="02020603050405020304" pitchFamily="18" charset="0"/>
              </a:rPr>
              <a:t>•	Files are divided into blocks (default 128MB or 256MB) and replicated across multiple nodes for fault tolerance.</a:t>
            </a:r>
          </a:p>
          <a:p>
            <a:pPr marL="0" indent="0">
              <a:buNone/>
            </a:pPr>
            <a:r>
              <a:rPr lang="en-US" dirty="0">
                <a:latin typeface="Times New Roman" panose="02020603050405020304" pitchFamily="18" charset="0"/>
                <a:cs typeface="Times New Roman" panose="02020603050405020304" pitchFamily="18" charset="0"/>
              </a:rPr>
              <a:t>•	HDFS supports batch processing and is optimized for large files (not small files).</a:t>
            </a:r>
          </a:p>
          <a:p>
            <a:endParaRPr lang="en-IN" dirty="0"/>
          </a:p>
        </p:txBody>
      </p:sp>
    </p:spTree>
    <p:extLst>
      <p:ext uri="{BB962C8B-B14F-4D97-AF65-F5344CB8AC3E}">
        <p14:creationId xmlns:p14="http://schemas.microsoft.com/office/powerpoint/2010/main" val="4254736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DC4C-AEA5-9AE1-3A54-A4B3DFB96E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C3D502-D45D-84B4-2D5A-CBCBE3617E5B}"/>
              </a:ext>
            </a:extLst>
          </p:cNvPr>
          <p:cNvSpPr>
            <a:spLocks noGrp="1"/>
          </p:cNvSpPr>
          <p:nvPr>
            <p:ph idx="1"/>
          </p:nvPr>
        </p:nvSpPr>
        <p:spPr/>
        <p:txBody>
          <a:bodyPr/>
          <a:lstStyle/>
          <a:p>
            <a:pPr marL="0" indent="0" algn="just">
              <a:lnSpc>
                <a:spcPct val="70000"/>
              </a:lnSpc>
              <a:spcAft>
                <a:spcPts val="800"/>
              </a:spcAft>
              <a:buNone/>
            </a:pPr>
            <a:r>
              <a:rPr lang="en-IN" sz="2200" b="1" dirty="0">
                <a:latin typeface="Times New Roman" panose="02020603050405020304" pitchFamily="18" charset="0"/>
                <a:cs typeface="Times New Roman" panose="02020603050405020304" pitchFamily="18" charset="0"/>
              </a:rPr>
              <a:t>B. Other Storage Options in Hadoop and Spark</a:t>
            </a:r>
          </a:p>
          <a:p>
            <a:pPr marL="0" lvl="0" indent="0" algn="just">
              <a:lnSpc>
                <a:spcPct val="70000"/>
              </a:lnSpc>
              <a:spcAft>
                <a:spcPts val="800"/>
              </a:spcAft>
              <a:buSzPts val="1000"/>
              <a:buNone/>
              <a:tabLst>
                <a:tab pos="457200" algn="l"/>
              </a:tabLst>
            </a:pPr>
            <a:r>
              <a:rPr lang="en-IN" sz="2200" dirty="0">
                <a:latin typeface="Times New Roman" panose="02020603050405020304" pitchFamily="18" charset="0"/>
                <a:cs typeface="Times New Roman" panose="02020603050405020304" pitchFamily="18" charset="0"/>
              </a:rPr>
              <a:t>Apache HBase: A NoSQL database for real-time read/write access to large datasets.</a:t>
            </a:r>
          </a:p>
          <a:p>
            <a:pPr marL="0" lvl="0" indent="0" algn="just">
              <a:lnSpc>
                <a:spcPct val="70000"/>
              </a:lnSpc>
              <a:spcAft>
                <a:spcPts val="800"/>
              </a:spcAft>
              <a:buSzPts val="1000"/>
              <a:buNone/>
              <a:tabLst>
                <a:tab pos="457200" algn="l"/>
              </a:tabLst>
            </a:pPr>
            <a:r>
              <a:rPr lang="en-IN" sz="2200" dirty="0">
                <a:latin typeface="Times New Roman" panose="02020603050405020304" pitchFamily="18" charset="0"/>
                <a:cs typeface="Times New Roman" panose="02020603050405020304" pitchFamily="18" charset="0"/>
              </a:rPr>
              <a:t>Apache Hive: A data warehouse that stores structured data and allows SQL-like querying.</a:t>
            </a:r>
          </a:p>
          <a:p>
            <a:pPr marL="0" lvl="0" indent="0" algn="just">
              <a:lnSpc>
                <a:spcPct val="70000"/>
              </a:lnSpc>
              <a:spcAft>
                <a:spcPts val="800"/>
              </a:spcAft>
              <a:buSzPts val="1000"/>
              <a:buNone/>
              <a:tabLst>
                <a:tab pos="457200" algn="l"/>
              </a:tabLst>
            </a:pPr>
            <a:r>
              <a:rPr lang="en-IN" sz="2200" dirty="0">
                <a:latin typeface="Times New Roman" panose="02020603050405020304" pitchFamily="18" charset="0"/>
                <a:cs typeface="Times New Roman" panose="02020603050405020304" pitchFamily="18" charset="0"/>
              </a:rPr>
              <a:t>Apache ORC and Parquet: Columnar storage formats that optimize storage and query performance.</a:t>
            </a:r>
          </a:p>
          <a:p>
            <a:pPr marL="0" indent="0" algn="just">
              <a:lnSpc>
                <a:spcPct val="70000"/>
              </a:lnSpc>
              <a:buNone/>
            </a:pPr>
            <a:r>
              <a:rPr lang="en-IN" sz="2200" dirty="0">
                <a:latin typeface="Times New Roman" panose="02020603050405020304" pitchFamily="18" charset="0"/>
                <a:cs typeface="Times New Roman" panose="02020603050405020304" pitchFamily="18" charset="0"/>
              </a:rPr>
              <a:t>Amazon S3, Google Cloud Storage, and Azure Blob Storage: Cloud-based storage options that integrate with Hadoop and Spark</a:t>
            </a:r>
          </a:p>
        </p:txBody>
      </p:sp>
    </p:spTree>
    <p:extLst>
      <p:ext uri="{BB962C8B-B14F-4D97-AF65-F5344CB8AC3E}">
        <p14:creationId xmlns:p14="http://schemas.microsoft.com/office/powerpoint/2010/main" val="1833068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47BC5-AA68-4F9F-CA6D-0430FAA94708}"/>
              </a:ext>
            </a:extLst>
          </p:cNvPr>
          <p:cNvSpPr>
            <a:spLocks noGrp="1"/>
          </p:cNvSpPr>
          <p:nvPr>
            <p:ph idx="1"/>
          </p:nvPr>
        </p:nvSpPr>
        <p:spPr>
          <a:xfrm>
            <a:off x="214313" y="385764"/>
            <a:ext cx="11615737" cy="6472236"/>
          </a:xfrm>
        </p:spPr>
        <p:txBody>
          <a:bodyPr>
            <a:normAutofit fontScale="85000" lnSpcReduction="20000"/>
          </a:bodyPr>
          <a:lstStyle/>
          <a:p>
            <a:pPr marL="0" indent="0" algn="just">
              <a:spcAft>
                <a:spcPts val="800"/>
              </a:spcAft>
              <a:buNone/>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b="1" dirty="0">
                <a:latin typeface="Times New Roman" panose="02020603050405020304" pitchFamily="18" charset="0"/>
                <a:cs typeface="Times New Roman" panose="02020603050405020304" pitchFamily="18" charset="0"/>
              </a:rPr>
              <a:t>Querying Data</a:t>
            </a:r>
          </a:p>
          <a:p>
            <a:pPr marL="0" indent="0" algn="just">
              <a:spcAft>
                <a:spcPts val="800"/>
              </a:spcAft>
              <a:buNone/>
            </a:pPr>
            <a:r>
              <a:rPr lang="en-IN" dirty="0">
                <a:latin typeface="Times New Roman" panose="02020603050405020304" pitchFamily="18" charset="0"/>
                <a:cs typeface="Times New Roman" panose="02020603050405020304" pitchFamily="18" charset="0"/>
              </a:rPr>
              <a:t>Querying data in the Hadoop ecosystem can be done using different tools depending on the use case:</a:t>
            </a:r>
          </a:p>
          <a:p>
            <a:pPr marL="0" indent="0" algn="just">
              <a:spcAft>
                <a:spcPts val="800"/>
              </a:spcAft>
              <a:buNone/>
            </a:pPr>
            <a:r>
              <a:rPr lang="en-IN" b="1" dirty="0">
                <a:latin typeface="Times New Roman" panose="02020603050405020304" pitchFamily="18" charset="0"/>
                <a:cs typeface="Times New Roman" panose="02020603050405020304" pitchFamily="18" charset="0"/>
              </a:rPr>
              <a:t>A. Querying in Hadoop</a:t>
            </a:r>
          </a:p>
          <a:p>
            <a:pPr marL="0" lvl="0" indent="0" algn="just">
              <a:spcAft>
                <a:spcPts val="800"/>
              </a:spcAft>
              <a:buNone/>
              <a:tabLst>
                <a:tab pos="457200" algn="l"/>
              </a:tabLst>
            </a:pPr>
            <a:r>
              <a:rPr lang="en-IN" b="1" dirty="0">
                <a:latin typeface="Times New Roman" panose="02020603050405020304" pitchFamily="18" charset="0"/>
                <a:cs typeface="Times New Roman" panose="02020603050405020304" pitchFamily="18" charset="0"/>
              </a:rPr>
              <a:t>Apache Hive</a:t>
            </a:r>
          </a:p>
          <a:p>
            <a:pPr marL="0" lvl="1" indent="0" algn="just">
              <a:spcBef>
                <a:spcPts val="1000"/>
              </a:spcBef>
              <a:spcAft>
                <a:spcPts val="800"/>
              </a:spcAft>
              <a:buSzPts val="1000"/>
              <a:buNone/>
              <a:tabLst>
                <a:tab pos="914400" algn="l"/>
              </a:tabLst>
            </a:pPr>
            <a:r>
              <a:rPr lang="en-IN" sz="2800" dirty="0">
                <a:latin typeface="Times New Roman" panose="02020603050405020304" pitchFamily="18" charset="0"/>
                <a:cs typeface="Times New Roman" panose="02020603050405020304" pitchFamily="18" charset="0"/>
              </a:rPr>
              <a:t>SQL-like querying language called HiveQL.</a:t>
            </a:r>
          </a:p>
          <a:p>
            <a:pPr marL="0" lvl="1" indent="0" algn="just">
              <a:spcBef>
                <a:spcPts val="1000"/>
              </a:spcBef>
              <a:spcAft>
                <a:spcPts val="800"/>
              </a:spcAft>
              <a:buSzPts val="1000"/>
              <a:buNone/>
              <a:tabLst>
                <a:tab pos="914400" algn="l"/>
              </a:tabLst>
            </a:pPr>
            <a:r>
              <a:rPr lang="en-IN" sz="2800" dirty="0">
                <a:latin typeface="Times New Roman" panose="02020603050405020304" pitchFamily="18" charset="0"/>
                <a:cs typeface="Times New Roman" panose="02020603050405020304" pitchFamily="18" charset="0"/>
              </a:rPr>
              <a:t>Converts queries into MapReduce, Tez, or Spark jobs.</a:t>
            </a:r>
          </a:p>
          <a:p>
            <a:pPr marL="0" lvl="1" indent="0" algn="just">
              <a:spcBef>
                <a:spcPts val="1000"/>
              </a:spcBef>
              <a:spcAft>
                <a:spcPts val="800"/>
              </a:spcAft>
              <a:buSzPts val="1000"/>
              <a:buNone/>
              <a:tabLst>
                <a:tab pos="914400" algn="l"/>
              </a:tabLst>
            </a:pPr>
            <a:r>
              <a:rPr lang="en-IN" sz="2800" dirty="0">
                <a:latin typeface="Times New Roman" panose="02020603050405020304" pitchFamily="18" charset="0"/>
                <a:cs typeface="Times New Roman" panose="02020603050405020304" pitchFamily="18" charset="0"/>
              </a:rPr>
              <a:t>Best suited for batch processing of structured data.</a:t>
            </a:r>
          </a:p>
          <a:p>
            <a:pPr marL="0" lvl="0" indent="0" algn="just">
              <a:spcAft>
                <a:spcPts val="800"/>
              </a:spcAft>
              <a:buNone/>
              <a:tabLst>
                <a:tab pos="457200" algn="l"/>
              </a:tabLst>
            </a:pPr>
            <a:r>
              <a:rPr lang="en-IN" b="1" dirty="0">
                <a:latin typeface="Times New Roman" panose="02020603050405020304" pitchFamily="18" charset="0"/>
                <a:cs typeface="Times New Roman" panose="02020603050405020304" pitchFamily="18" charset="0"/>
              </a:rPr>
              <a:t>Apache Pig</a:t>
            </a:r>
          </a:p>
          <a:p>
            <a:pPr marL="0" lvl="1" indent="0" algn="just">
              <a:spcBef>
                <a:spcPts val="1000"/>
              </a:spcBef>
              <a:spcAft>
                <a:spcPts val="800"/>
              </a:spcAft>
              <a:buSzPts val="1000"/>
              <a:buNone/>
              <a:tabLst>
                <a:tab pos="914400" algn="l"/>
              </a:tabLst>
            </a:pPr>
            <a:r>
              <a:rPr lang="en-IN" sz="2800" dirty="0">
                <a:latin typeface="Times New Roman" panose="02020603050405020304" pitchFamily="18" charset="0"/>
                <a:cs typeface="Times New Roman" panose="02020603050405020304" pitchFamily="18" charset="0"/>
              </a:rPr>
              <a:t>A high-level scripting language (Pig Latin) for data transformation.</a:t>
            </a:r>
          </a:p>
          <a:p>
            <a:pPr marL="0" lvl="1" indent="0" algn="just">
              <a:spcBef>
                <a:spcPts val="1000"/>
              </a:spcBef>
              <a:spcAft>
                <a:spcPts val="800"/>
              </a:spcAft>
              <a:buSzPts val="1000"/>
              <a:buNone/>
              <a:tabLst>
                <a:tab pos="914400" algn="l"/>
              </a:tabLst>
            </a:pPr>
            <a:r>
              <a:rPr lang="en-IN" sz="2800" dirty="0">
                <a:latin typeface="Times New Roman" panose="02020603050405020304" pitchFamily="18" charset="0"/>
                <a:cs typeface="Times New Roman" panose="02020603050405020304" pitchFamily="18" charset="0"/>
              </a:rPr>
              <a:t>Converts Pig scripts into MapReduce jobs.</a:t>
            </a:r>
          </a:p>
          <a:p>
            <a:pPr marL="0" lvl="0" indent="0" algn="just">
              <a:spcAft>
                <a:spcPts val="800"/>
              </a:spcAft>
              <a:buNone/>
              <a:tabLst>
                <a:tab pos="457200" algn="l"/>
              </a:tabLst>
            </a:pPr>
            <a:r>
              <a:rPr lang="en-IN" b="1" dirty="0">
                <a:latin typeface="Times New Roman" panose="02020603050405020304" pitchFamily="18" charset="0"/>
                <a:cs typeface="Times New Roman" panose="02020603050405020304" pitchFamily="18" charset="0"/>
              </a:rPr>
              <a:t>Apache HBase</a:t>
            </a:r>
          </a:p>
          <a:p>
            <a:pPr marL="0" lvl="1" indent="0" algn="just">
              <a:spcBef>
                <a:spcPts val="1000"/>
              </a:spcBef>
              <a:spcAft>
                <a:spcPts val="800"/>
              </a:spcAft>
              <a:buSzPts val="1000"/>
              <a:buNone/>
              <a:tabLst>
                <a:tab pos="914400" algn="l"/>
              </a:tabLst>
            </a:pPr>
            <a:r>
              <a:rPr lang="en-IN" sz="2800" dirty="0">
                <a:latin typeface="Times New Roman" panose="02020603050405020304" pitchFamily="18" charset="0"/>
                <a:cs typeface="Times New Roman" panose="02020603050405020304" pitchFamily="18" charset="0"/>
              </a:rPr>
              <a:t>NoSQL database with fast read/write operations.</a:t>
            </a:r>
          </a:p>
          <a:p>
            <a:pPr marL="0" indent="0" algn="just">
              <a:buNone/>
            </a:pPr>
            <a:r>
              <a:rPr lang="en-IN" dirty="0">
                <a:latin typeface="Times New Roman" panose="02020603050405020304" pitchFamily="18" charset="0"/>
                <a:cs typeface="Times New Roman" panose="02020603050405020304" pitchFamily="18" charset="0"/>
              </a:rPr>
              <a:t>Supports key-value lookups but does not support SQL natively.</a:t>
            </a:r>
          </a:p>
        </p:txBody>
      </p:sp>
    </p:spTree>
    <p:extLst>
      <p:ext uri="{BB962C8B-B14F-4D97-AF65-F5344CB8AC3E}">
        <p14:creationId xmlns:p14="http://schemas.microsoft.com/office/powerpoint/2010/main" val="1489764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A5F3FB-BD23-0EFC-0A3E-C06C6551F67D}"/>
              </a:ext>
            </a:extLst>
          </p:cNvPr>
          <p:cNvSpPr>
            <a:spLocks noGrp="1"/>
          </p:cNvSpPr>
          <p:nvPr>
            <p:ph idx="1"/>
          </p:nvPr>
        </p:nvSpPr>
        <p:spPr>
          <a:xfrm>
            <a:off x="838200" y="442913"/>
            <a:ext cx="10515600" cy="5734050"/>
          </a:xfrm>
        </p:spPr>
        <p:txBody>
          <a:bodyPr>
            <a:normAutofit fontScale="62500" lnSpcReduction="20000"/>
          </a:bodyPr>
          <a:lstStyle/>
          <a:p>
            <a:pPr>
              <a:lnSpc>
                <a:spcPct val="107000"/>
              </a:lnSpc>
              <a:spcAft>
                <a:spcPts val="800"/>
              </a:spcAft>
            </a:pPr>
            <a:r>
              <a:rPr lang="en-IN" sz="3100" b="1" kern="100" dirty="0">
                <a:effectLst/>
                <a:latin typeface="Times New Roman" panose="02020603050405020304" pitchFamily="18" charset="0"/>
                <a:ea typeface="Calibri" panose="020F0502020204030204" pitchFamily="34" charset="0"/>
                <a:cs typeface="Times New Roman" panose="02020603050405020304" pitchFamily="18" charset="0"/>
              </a:rPr>
              <a:t>B. Querying in Spark</a:t>
            </a:r>
            <a:endParaRPr lang="en-IN" sz="3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3100" b="1" kern="100" dirty="0">
                <a:effectLst/>
                <a:latin typeface="Times New Roman" panose="02020603050405020304" pitchFamily="18" charset="0"/>
                <a:ea typeface="Calibri" panose="020F0502020204030204" pitchFamily="34" charset="0"/>
                <a:cs typeface="Times New Roman" panose="02020603050405020304" pitchFamily="18" charset="0"/>
              </a:rPr>
              <a:t>Spark SQL</a:t>
            </a:r>
            <a:endParaRPr lang="en-IN" sz="3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Allows querying structured data using </a:t>
            </a:r>
            <a:r>
              <a:rPr lang="en-IN" sz="3100" b="1" kern="100" dirty="0">
                <a:effectLst/>
                <a:latin typeface="Times New Roman" panose="02020603050405020304" pitchFamily="18" charset="0"/>
                <a:ea typeface="Calibri" panose="020F0502020204030204" pitchFamily="34" charset="0"/>
                <a:cs typeface="Times New Roman" panose="02020603050405020304" pitchFamily="18" charset="0"/>
              </a:rPr>
              <a:t>SQL and </a:t>
            </a:r>
            <a:r>
              <a:rPr lang="en-IN" sz="3100" b="1" kern="100" dirty="0" err="1">
                <a:effectLst/>
                <a:latin typeface="Times New Roman" panose="02020603050405020304" pitchFamily="18" charset="0"/>
                <a:ea typeface="Calibri" panose="020F0502020204030204" pitchFamily="34" charset="0"/>
                <a:cs typeface="Times New Roman" panose="02020603050405020304" pitchFamily="18" charset="0"/>
              </a:rPr>
              <a:t>DataFrames</a:t>
            </a: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Supports </a:t>
            </a:r>
            <a:r>
              <a:rPr lang="en-IN" sz="3100" b="1" kern="100" dirty="0">
                <a:effectLst/>
                <a:latin typeface="Times New Roman" panose="02020603050405020304" pitchFamily="18" charset="0"/>
                <a:ea typeface="Calibri" panose="020F0502020204030204" pitchFamily="34" charset="0"/>
                <a:cs typeface="Times New Roman" panose="02020603050405020304" pitchFamily="18" charset="0"/>
              </a:rPr>
              <a:t>JDBC/ODBC</a:t>
            </a: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 for database connectivity.</a:t>
            </a:r>
          </a:p>
          <a:p>
            <a:pPr marL="742950" lvl="1" indent="-285750">
              <a:lnSpc>
                <a:spcPct val="107000"/>
              </a:lnSpc>
              <a:spcAft>
                <a:spcPts val="800"/>
              </a:spcAft>
              <a:buSzPts val="1000"/>
              <a:buFont typeface="Courier New" panose="02070309020205020404" pitchFamily="49" charset="0"/>
              <a:buChar char="o"/>
              <a:tabLst>
                <a:tab pos="914400" algn="l"/>
              </a:tabLst>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Can read from multiple sources: HDFS, Hive, Parquet, JSON, and relational databases.</a:t>
            </a:r>
          </a:p>
          <a:p>
            <a:pPr marL="342900" lvl="0" indent="-342900">
              <a:lnSpc>
                <a:spcPct val="107000"/>
              </a:lnSpc>
              <a:spcAft>
                <a:spcPts val="800"/>
              </a:spcAft>
              <a:tabLst>
                <a:tab pos="457200" algn="l"/>
              </a:tabLst>
            </a:pPr>
            <a:r>
              <a:rPr lang="en-IN" sz="3100" b="1" kern="100" dirty="0">
                <a:effectLst/>
                <a:latin typeface="Times New Roman" panose="02020603050405020304" pitchFamily="18" charset="0"/>
                <a:ea typeface="Calibri" panose="020F0502020204030204" pitchFamily="34" charset="0"/>
                <a:cs typeface="Times New Roman" panose="02020603050405020304" pitchFamily="18" charset="0"/>
              </a:rPr>
              <a:t>RDD (Resilient Distributed Dataset) Queries</a:t>
            </a:r>
            <a:endParaRPr lang="en-IN" sz="3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Provides transformations (map, filter, </a:t>
            </a:r>
            <a:r>
              <a:rPr lang="en-IN" sz="3100" kern="100" dirty="0" err="1">
                <a:effectLst/>
                <a:latin typeface="Times New Roman" panose="02020603050405020304" pitchFamily="18" charset="0"/>
                <a:ea typeface="Calibri" panose="020F0502020204030204" pitchFamily="34" charset="0"/>
                <a:cs typeface="Times New Roman" panose="02020603050405020304" pitchFamily="18" charset="0"/>
              </a:rPr>
              <a:t>reduceByKey</a:t>
            </a: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 for querying unstructured data.</a:t>
            </a:r>
          </a:p>
          <a:p>
            <a:pPr marL="742950" lvl="1" indent="-285750">
              <a:lnSpc>
                <a:spcPct val="107000"/>
              </a:lnSpc>
              <a:spcAft>
                <a:spcPts val="800"/>
              </a:spcAft>
              <a:buSzPts val="1000"/>
              <a:buFont typeface="Courier New" panose="02070309020205020404" pitchFamily="49" charset="0"/>
              <a:buChar char="o"/>
              <a:tabLst>
                <a:tab pos="914400" algn="l"/>
              </a:tabLst>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Less optimized than </a:t>
            </a:r>
            <a:r>
              <a:rPr lang="en-IN" sz="3100" kern="100" dirty="0" err="1">
                <a:effectLst/>
                <a:latin typeface="Times New Roman" panose="02020603050405020304" pitchFamily="18" charset="0"/>
                <a:ea typeface="Calibri" panose="020F0502020204030204" pitchFamily="34" charset="0"/>
                <a:cs typeface="Times New Roman" panose="02020603050405020304" pitchFamily="18" charset="0"/>
              </a:rPr>
              <a:t>DataFrames</a:t>
            </a: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 or Spark SQL but gives more control.</a:t>
            </a:r>
          </a:p>
          <a:p>
            <a:pPr marL="342900" lvl="0" indent="-342900">
              <a:lnSpc>
                <a:spcPct val="107000"/>
              </a:lnSpc>
              <a:spcAft>
                <a:spcPts val="800"/>
              </a:spcAft>
              <a:tabLst>
                <a:tab pos="457200" algn="l"/>
              </a:tabLst>
            </a:pPr>
            <a:r>
              <a:rPr lang="en-IN" sz="3100" b="1" kern="100" dirty="0" err="1">
                <a:effectLst/>
                <a:latin typeface="Times New Roman" panose="02020603050405020304" pitchFamily="18" charset="0"/>
                <a:ea typeface="Calibri" panose="020F0502020204030204" pitchFamily="34" charset="0"/>
                <a:cs typeface="Times New Roman" panose="02020603050405020304" pitchFamily="18" charset="0"/>
              </a:rPr>
              <a:t>DataFrames</a:t>
            </a:r>
            <a:r>
              <a:rPr lang="en-IN" sz="3100" b="1" kern="100" dirty="0">
                <a:effectLst/>
                <a:latin typeface="Times New Roman" panose="02020603050405020304" pitchFamily="18" charset="0"/>
                <a:ea typeface="Calibri" panose="020F0502020204030204" pitchFamily="34" charset="0"/>
                <a:cs typeface="Times New Roman" panose="02020603050405020304" pitchFamily="18" charset="0"/>
              </a:rPr>
              <a:t> and Datasets</a:t>
            </a:r>
            <a:endParaRPr lang="en-IN" sz="3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More efficient than RDDs.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Uses </a:t>
            </a:r>
            <a:r>
              <a:rPr lang="en-IN" sz="3100" b="1" kern="100" dirty="0">
                <a:effectLst/>
                <a:latin typeface="Times New Roman" panose="02020603050405020304" pitchFamily="18" charset="0"/>
                <a:ea typeface="Calibri" panose="020F0502020204030204" pitchFamily="34" charset="0"/>
                <a:cs typeface="Times New Roman" panose="02020603050405020304" pitchFamily="18" charset="0"/>
              </a:rPr>
              <a:t>Catalyst Optimizer</a:t>
            </a: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 for query optimization.</a:t>
            </a:r>
          </a:p>
          <a:p>
            <a:pPr marL="342900" lvl="0" indent="-342900">
              <a:lnSpc>
                <a:spcPct val="107000"/>
              </a:lnSpc>
              <a:spcAft>
                <a:spcPts val="800"/>
              </a:spcAft>
              <a:tabLst>
                <a:tab pos="457200" algn="l"/>
              </a:tabLst>
            </a:pPr>
            <a:r>
              <a:rPr lang="en-IN" sz="3100" b="1" kern="100" dirty="0">
                <a:effectLst/>
                <a:latin typeface="Times New Roman" panose="02020603050405020304" pitchFamily="18" charset="0"/>
                <a:ea typeface="Calibri" panose="020F0502020204030204" pitchFamily="34" charset="0"/>
                <a:cs typeface="Times New Roman" panose="02020603050405020304" pitchFamily="18" charset="0"/>
              </a:rPr>
              <a:t>Spark Streaming</a:t>
            </a:r>
            <a:endParaRPr lang="en-IN" sz="3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3100" kern="100" dirty="0">
                <a:effectLst/>
                <a:latin typeface="Times New Roman" panose="02020603050405020304" pitchFamily="18" charset="0"/>
                <a:ea typeface="Calibri" panose="020F0502020204030204" pitchFamily="34" charset="0"/>
                <a:cs typeface="Times New Roman" panose="02020603050405020304" pitchFamily="18" charset="0"/>
              </a:rPr>
              <a:t>Allows querying real-time data streams from Kafka, Flume, and other sources.</a:t>
            </a:r>
          </a:p>
          <a:p>
            <a:endParaRPr lang="en-IN" dirty="0"/>
          </a:p>
        </p:txBody>
      </p:sp>
    </p:spTree>
    <p:extLst>
      <p:ext uri="{BB962C8B-B14F-4D97-AF65-F5344CB8AC3E}">
        <p14:creationId xmlns:p14="http://schemas.microsoft.com/office/powerpoint/2010/main" val="2285902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3ED4-C2C5-BA10-F35F-0DEDA988A40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EFB1AE2A-50E6-B3DA-6AB3-6D796AFFA57B}"/>
              </a:ext>
            </a:extLst>
          </p:cNvPr>
          <p:cNvPicPr>
            <a:picLocks noGrp="1" noChangeAspect="1"/>
          </p:cNvPicPr>
          <p:nvPr>
            <p:ph idx="1"/>
          </p:nvPr>
        </p:nvPicPr>
        <p:blipFill>
          <a:blip r:embed="rId2"/>
          <a:stretch>
            <a:fillRect/>
          </a:stretch>
        </p:blipFill>
        <p:spPr>
          <a:xfrm>
            <a:off x="838200" y="1868845"/>
            <a:ext cx="10515600" cy="4624030"/>
          </a:xfrm>
          <a:prstGeom prst="rect">
            <a:avLst/>
          </a:prstGeom>
        </p:spPr>
      </p:pic>
    </p:spTree>
    <p:extLst>
      <p:ext uri="{BB962C8B-B14F-4D97-AF65-F5344CB8AC3E}">
        <p14:creationId xmlns:p14="http://schemas.microsoft.com/office/powerpoint/2010/main" val="3847761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B5CF-EF21-7A8F-6C34-4AC6825997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DDF424-2DD0-4B72-C5A9-4E333C36B1DE}"/>
              </a:ext>
            </a:extLst>
          </p:cNvPr>
          <p:cNvSpPr>
            <a:spLocks noGrp="1"/>
          </p:cNvSpPr>
          <p:nvPr>
            <p:ph idx="1"/>
          </p:nvPr>
        </p:nvSpPr>
        <p:spPr/>
        <p:txBody>
          <a:bodyPr/>
          <a:lstStyle/>
          <a:p>
            <a:pPr marL="0" indent="0">
              <a:buNone/>
            </a:pPr>
            <a:r>
              <a:rPr lang="en-US" dirty="0"/>
              <a:t>•	</a:t>
            </a:r>
            <a:r>
              <a:rPr lang="en-US" sz="2400" dirty="0">
                <a:latin typeface="Times New Roman" panose="02020603050405020304" pitchFamily="18" charset="0"/>
                <a:cs typeface="Times New Roman" panose="02020603050405020304" pitchFamily="18" charset="0"/>
              </a:rPr>
              <a:t>HDFS is the core storage system in Hadoop, but other storage solutions like HBase, ORC, and Parquet are also used.</a:t>
            </a:r>
          </a:p>
          <a:p>
            <a:pPr marL="0" indent="0">
              <a:buNone/>
            </a:pPr>
            <a:r>
              <a:rPr lang="en-US" sz="2400" dirty="0">
                <a:latin typeface="Times New Roman" panose="02020603050405020304" pitchFamily="18" charset="0"/>
                <a:cs typeface="Times New Roman" panose="02020603050405020304" pitchFamily="18" charset="0"/>
              </a:rPr>
              <a:t>•	Querying in Hadoop is mainly done through Hive, Pig, and HBase.</a:t>
            </a:r>
          </a:p>
          <a:p>
            <a:pPr marL="0" indent="0">
              <a:buNone/>
            </a:pPr>
            <a:r>
              <a:rPr lang="en-US" sz="2400" dirty="0">
                <a:latin typeface="Times New Roman" panose="02020603050405020304" pitchFamily="18" charset="0"/>
                <a:cs typeface="Times New Roman" panose="02020603050405020304" pitchFamily="18" charset="0"/>
              </a:rPr>
              <a:t>•	Spark SQL and DataFrames provide an efficient way to query data with better performance than traditional MapReduce.</a:t>
            </a:r>
          </a:p>
          <a:p>
            <a:endParaRPr lang="en-IN" dirty="0"/>
          </a:p>
        </p:txBody>
      </p:sp>
    </p:spTree>
    <p:extLst>
      <p:ext uri="{BB962C8B-B14F-4D97-AF65-F5344CB8AC3E}">
        <p14:creationId xmlns:p14="http://schemas.microsoft.com/office/powerpoint/2010/main" val="26741726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F850-91FC-B877-7BE5-B2165B99233E}"/>
              </a:ext>
            </a:extLst>
          </p:cNvPr>
          <p:cNvSpPr>
            <a:spLocks noGrp="1"/>
          </p:cNvSpPr>
          <p:nvPr>
            <p:ph type="title"/>
          </p:nvPr>
        </p:nvSpPr>
        <p:spPr>
          <a:xfrm>
            <a:off x="838200" y="365125"/>
            <a:ext cx="10515600" cy="663575"/>
          </a:xfrm>
        </p:spPr>
        <p:txBody>
          <a:bodyPr>
            <a:normAutofit fontScale="90000"/>
          </a:bodyPr>
          <a:lstStyle/>
          <a:p>
            <a:r>
              <a:rPr lang="en-IN" sz="4400" dirty="0">
                <a:latin typeface="Times New Roman" panose="02020603050405020304" pitchFamily="18" charset="0"/>
                <a:cs typeface="Times New Roman" panose="02020603050405020304" pitchFamily="18" charset="0"/>
              </a:rPr>
              <a:t>What is Distributed File System?</a:t>
            </a:r>
            <a:br>
              <a:rPr lang="en-IN"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A52D9D9-F325-D630-1B95-4360054F3370}"/>
              </a:ext>
            </a:extLst>
          </p:cNvPr>
          <p:cNvSpPr>
            <a:spLocks noGrp="1"/>
          </p:cNvSpPr>
          <p:nvPr>
            <p:ph idx="1"/>
          </p:nvPr>
        </p:nvSpPr>
        <p:spPr>
          <a:xfrm>
            <a:off x="271463" y="885824"/>
            <a:ext cx="11401425" cy="5486401"/>
          </a:xfrm>
        </p:spPr>
        <p:txBody>
          <a:bodyPr>
            <a:normAutofit fontScale="40000" lnSpcReduction="20000"/>
          </a:bodyPr>
          <a:lstStyle/>
          <a:p>
            <a:pPr algn="just">
              <a:lnSpc>
                <a:spcPct val="110000"/>
              </a:lnSpc>
              <a:spcAft>
                <a:spcPts val="800"/>
              </a:spcAft>
            </a:pPr>
            <a:r>
              <a:rPr lang="en-IN" sz="5000" dirty="0">
                <a:latin typeface="Times New Roman" panose="02020603050405020304" pitchFamily="18" charset="0"/>
                <a:cs typeface="Times New Roman" panose="02020603050405020304" pitchFamily="18" charset="0"/>
              </a:rPr>
              <a:t>A distributed file system (DFS) is a file system that is distributed on various file servers and locations. It permits programs to access and store isolated data in the same method as in the local files. It also permits the user to access files from any system. </a:t>
            </a:r>
          </a:p>
          <a:p>
            <a:pPr algn="just">
              <a:lnSpc>
                <a:spcPct val="110000"/>
              </a:lnSpc>
              <a:spcAft>
                <a:spcPts val="800"/>
              </a:spcAft>
            </a:pPr>
            <a:r>
              <a:rPr lang="en-IN" sz="5000" dirty="0">
                <a:latin typeface="Times New Roman" panose="02020603050405020304" pitchFamily="18" charset="0"/>
                <a:cs typeface="Times New Roman" panose="02020603050405020304" pitchFamily="18" charset="0"/>
              </a:rPr>
              <a:t>It allows network users to share information and files in a regulated and permitted manner. Although, the servers have complete control over the data and provide users access control.</a:t>
            </a:r>
          </a:p>
          <a:p>
            <a:pPr algn="just">
              <a:lnSpc>
                <a:spcPct val="110000"/>
              </a:lnSpc>
            </a:pPr>
            <a:r>
              <a:rPr lang="en-IN" sz="5000" dirty="0">
                <a:latin typeface="Times New Roman" panose="02020603050405020304" pitchFamily="18" charset="0"/>
                <a:cs typeface="Times New Roman" panose="02020603050405020304" pitchFamily="18" charset="0"/>
              </a:rPr>
              <a:t>DFS's primary goal is to enable users of physically distributed systems to share resources and information through the Common File System (CFS). </a:t>
            </a:r>
          </a:p>
          <a:p>
            <a:pPr algn="just">
              <a:lnSpc>
                <a:spcPct val="110000"/>
              </a:lnSpc>
            </a:pPr>
            <a:r>
              <a:rPr lang="en-IN" sz="5000" dirty="0">
                <a:latin typeface="Times New Roman" panose="02020603050405020304" pitchFamily="18" charset="0"/>
                <a:cs typeface="Times New Roman" panose="02020603050405020304" pitchFamily="18" charset="0"/>
              </a:rPr>
              <a:t>It is a file system that runs as a part of the </a:t>
            </a:r>
            <a:r>
              <a:rPr lang="en-IN" sz="5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operating systems</a:t>
            </a:r>
            <a:r>
              <a:rPr lang="en-IN" sz="5000" dirty="0">
                <a:latin typeface="Times New Roman" panose="02020603050405020304" pitchFamily="18" charset="0"/>
                <a:cs typeface="Times New Roman" panose="02020603050405020304" pitchFamily="18" charset="0"/>
              </a:rPr>
              <a:t>. Its configuration is a set of workstations and mainframes that a LAN connects. The process of creating a namespace in DFS is transparent to the clients.</a:t>
            </a:r>
          </a:p>
          <a:p>
            <a:pPr algn="just">
              <a:lnSpc>
                <a:spcPct val="110000"/>
              </a:lnSpc>
              <a:spcAft>
                <a:spcPts val="800"/>
              </a:spcAft>
            </a:pPr>
            <a:r>
              <a:rPr lang="en-IN" sz="5000" dirty="0">
                <a:latin typeface="Times New Roman" panose="02020603050405020304" pitchFamily="18" charset="0"/>
                <a:cs typeface="Times New Roman" panose="02020603050405020304" pitchFamily="18" charset="0"/>
              </a:rPr>
              <a:t>DFS has two components in its services, and these are as follows:</a:t>
            </a:r>
          </a:p>
          <a:p>
            <a:pPr lvl="2" algn="just">
              <a:lnSpc>
                <a:spcPct val="110000"/>
              </a:lnSpc>
              <a:spcAft>
                <a:spcPts val="800"/>
              </a:spcAft>
              <a:tabLst>
                <a:tab pos="457200" algn="l"/>
              </a:tabLst>
            </a:pPr>
            <a:r>
              <a:rPr lang="en-IN" sz="4200" dirty="0">
                <a:latin typeface="Times New Roman" panose="02020603050405020304" pitchFamily="18" charset="0"/>
                <a:cs typeface="Times New Roman" panose="02020603050405020304" pitchFamily="18" charset="0"/>
              </a:rPr>
              <a:t>Local Transparency-</a:t>
            </a:r>
          </a:p>
          <a:p>
            <a:pPr lvl="2" algn="just">
              <a:lnSpc>
                <a:spcPct val="110000"/>
              </a:lnSpc>
              <a:spcAft>
                <a:spcPts val="800"/>
              </a:spcAft>
              <a:tabLst>
                <a:tab pos="457200" algn="l"/>
              </a:tabLst>
            </a:pPr>
            <a:r>
              <a:rPr lang="en-IN" sz="4200" dirty="0">
                <a:latin typeface="Times New Roman" panose="02020603050405020304" pitchFamily="18" charset="0"/>
                <a:cs typeface="Times New Roman" panose="02020603050405020304" pitchFamily="18" charset="0"/>
              </a:rPr>
              <a:t>Redundancy</a:t>
            </a:r>
          </a:p>
          <a:p>
            <a:pPr algn="just">
              <a:lnSpc>
                <a:spcPct val="110000"/>
              </a:lnSpc>
              <a:spcAft>
                <a:spcPts val="800"/>
              </a:spcAft>
            </a:pPr>
            <a:r>
              <a:rPr lang="en-IN" sz="50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068163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C6E2-E3CE-ED34-FDE0-87446F2CA014}"/>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History of Distributed File System</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5EAD61A-6DDD-20B1-E0B6-8F69911D854A}"/>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The DFS's server component was firstly introduced as an additional feature. When it was incorporated into Windows NT 4.0 Server, it was called "DFS 4.1". Later, it was declared a standard component of all Windows 2000 Server editions. Windows NT 4.0 and later versions of Windows have client-side support.</a:t>
            </a:r>
          </a:p>
          <a:p>
            <a:pPr algn="just"/>
            <a:r>
              <a:rPr lang="en-US" sz="2000" dirty="0">
                <a:latin typeface="Times New Roman" panose="02020603050405020304" pitchFamily="18" charset="0"/>
                <a:cs typeface="Times New Roman" panose="02020603050405020304" pitchFamily="18" charset="0"/>
              </a:rPr>
              <a:t>Linux kernels 2.6.14 and later include a DFS-compatible SMB client VFS known as "</a:t>
            </a:r>
            <a:r>
              <a:rPr lang="en-US" sz="2000" dirty="0" err="1">
                <a:latin typeface="Times New Roman" panose="02020603050405020304" pitchFamily="18" charset="0"/>
                <a:cs typeface="Times New Roman" panose="02020603050405020304" pitchFamily="18" charset="0"/>
              </a:rPr>
              <a:t>cifs</a:t>
            </a:r>
            <a:r>
              <a:rPr lang="en-US" sz="2000" dirty="0">
                <a:latin typeface="Times New Roman" panose="02020603050405020304" pitchFamily="18" charset="0"/>
                <a:cs typeface="Times New Roman" panose="02020603050405020304" pitchFamily="18" charset="0"/>
              </a:rPr>
              <a:t>". DFS is available in versions Mac OS X 10.7 (Lion) and later.</a:t>
            </a:r>
          </a:p>
          <a:p>
            <a:endParaRPr lang="en-IN" dirty="0"/>
          </a:p>
        </p:txBody>
      </p:sp>
    </p:spTree>
    <p:extLst>
      <p:ext uri="{BB962C8B-B14F-4D97-AF65-F5344CB8AC3E}">
        <p14:creationId xmlns:p14="http://schemas.microsoft.com/office/powerpoint/2010/main" val="2332487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3B33-3B82-2EB2-1ACC-9B75426F132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3B66A78C-7B07-623F-D11F-85037B45BE7F}"/>
              </a:ext>
            </a:extLst>
          </p:cNvPr>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Redundancy:</a:t>
            </a:r>
          </a:p>
          <a:p>
            <a:pPr algn="just"/>
            <a:r>
              <a:rPr lang="en-US" sz="2000" dirty="0">
                <a:latin typeface="Times New Roman" panose="02020603050405020304" pitchFamily="18" charset="0"/>
                <a:cs typeface="Times New Roman" panose="02020603050405020304" pitchFamily="18" charset="0"/>
              </a:rPr>
              <a:t>It is achieved via a file replication component.</a:t>
            </a:r>
          </a:p>
          <a:p>
            <a:pPr algn="just"/>
            <a:r>
              <a:rPr lang="en-US" sz="2000" dirty="0">
                <a:latin typeface="Times New Roman" panose="02020603050405020304" pitchFamily="18" charset="0"/>
                <a:cs typeface="Times New Roman" panose="02020603050405020304" pitchFamily="18" charset="0"/>
              </a:rPr>
              <a:t>In the case of failure or heavy load, these components work together to increase data availability by allowing data from multiple places to be logically combined under a single folder known as the "DFS root".</a:t>
            </a:r>
          </a:p>
          <a:p>
            <a:pPr algn="just"/>
            <a:r>
              <a:rPr lang="en-US" sz="2000" dirty="0">
                <a:latin typeface="Times New Roman" panose="02020603050405020304" pitchFamily="18" charset="0"/>
                <a:cs typeface="Times New Roman" panose="02020603050405020304" pitchFamily="18" charset="0"/>
              </a:rPr>
              <a:t>It is not required to use both DFS components simultaneously; the namespace component can be used without the file replication component, and the file replication component can be used between servers without the namespace component.</a:t>
            </a:r>
          </a:p>
          <a:p>
            <a:endParaRPr lang="en-IN" dirty="0"/>
          </a:p>
        </p:txBody>
      </p:sp>
    </p:spTree>
    <p:extLst>
      <p:ext uri="{BB962C8B-B14F-4D97-AF65-F5344CB8AC3E}">
        <p14:creationId xmlns:p14="http://schemas.microsoft.com/office/powerpoint/2010/main" val="112125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DAB16-BE1C-E2C8-5676-715BF6E68226}"/>
              </a:ext>
            </a:extLst>
          </p:cNvPr>
          <p:cNvSpPr>
            <a:spLocks noGrp="1"/>
          </p:cNvSpPr>
          <p:nvPr>
            <p:ph idx="1"/>
          </p:nvPr>
        </p:nvSpPr>
        <p:spPr>
          <a:xfrm>
            <a:off x="838200" y="757238"/>
            <a:ext cx="10515600" cy="5419725"/>
          </a:xfrm>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Apart from the above-mentioned two core components, Hadoop framework also includes the following two modules</a:t>
            </a:r>
          </a:p>
          <a:p>
            <a:pPr algn="just"/>
            <a:r>
              <a:rPr lang="en-US" sz="2800" dirty="0">
                <a:latin typeface="Times New Roman" panose="02020603050405020304" pitchFamily="18" charset="0"/>
                <a:cs typeface="Times New Roman" panose="02020603050405020304" pitchFamily="18" charset="0"/>
              </a:rPr>
              <a:t> Hadoop Common − These are Java libraries and utilities required by other Hadoop modules. </a:t>
            </a:r>
          </a:p>
          <a:p>
            <a:pPr algn="just"/>
            <a:r>
              <a:rPr lang="en-US" sz="2800" dirty="0">
                <a:latin typeface="Times New Roman" panose="02020603050405020304" pitchFamily="18" charset="0"/>
                <a:cs typeface="Times New Roman" panose="02020603050405020304" pitchFamily="18" charset="0"/>
              </a:rPr>
              <a:t>Hadoop YARN − this is a framework for job scheduling and cluster resource management. </a:t>
            </a:r>
          </a:p>
          <a:p>
            <a:pPr algn="just"/>
            <a:r>
              <a:rPr lang="en-US" sz="2800" dirty="0">
                <a:latin typeface="Times New Roman" panose="02020603050405020304" pitchFamily="18" charset="0"/>
                <a:cs typeface="Times New Roman" panose="02020603050405020304" pitchFamily="18" charset="0"/>
              </a:rPr>
              <a:t>YARN stands for yet another Resource Negotiator. It manages and schedules the resources, and decides what should happen in each data node.</a:t>
            </a:r>
          </a:p>
          <a:p>
            <a:pPr algn="just"/>
            <a:r>
              <a:rPr lang="en-US" sz="2800" dirty="0">
                <a:latin typeface="Times New Roman" panose="02020603050405020304" pitchFamily="18" charset="0"/>
                <a:cs typeface="Times New Roman" panose="02020603050405020304" pitchFamily="18" charset="0"/>
              </a:rPr>
              <a:t> The central master node that manages all processing requests is called the Resource Manager. The Resource Manager interacts with Node Managers; every slave data node has its own Node Manager to execute tasks.</a:t>
            </a:r>
            <a:endParaRPr lang="en-IN" dirty="0"/>
          </a:p>
        </p:txBody>
      </p:sp>
    </p:spTree>
    <p:extLst>
      <p:ext uri="{BB962C8B-B14F-4D97-AF65-F5344CB8AC3E}">
        <p14:creationId xmlns:p14="http://schemas.microsoft.com/office/powerpoint/2010/main" val="675361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33C0-6C91-6985-4D5B-A44AAC92DB5C}"/>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Distributed File System Replication</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C4B46A4-2748-835F-5CF0-CCB882C9A920}"/>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Initial versions of DFS used Microsoft's File Replication Service (FRS), enabling basic file replication among servers. FRS detects new or altered files and distributes the most recent versions of the full file to all servers.</a:t>
            </a:r>
          </a:p>
          <a:p>
            <a:pPr algn="just"/>
            <a:r>
              <a:rPr lang="en-US" sz="2000" dirty="0">
                <a:latin typeface="Times New Roman" panose="02020603050405020304" pitchFamily="18" charset="0"/>
                <a:cs typeface="Times New Roman" panose="02020603050405020304" pitchFamily="18" charset="0"/>
              </a:rPr>
              <a:t>Windows Server 2003 R2 developed the "DFS Replication" (DFSR). It helps to enhance FRS by only copying the parts of files that have changed and reducing network traffic with data compression. It also gives users the ability to control network traffic on a configurable schedule using flexible configuration options.</a:t>
            </a:r>
          </a:p>
          <a:p>
            <a:endParaRPr lang="en-IN" dirty="0"/>
          </a:p>
        </p:txBody>
      </p:sp>
    </p:spTree>
    <p:extLst>
      <p:ext uri="{BB962C8B-B14F-4D97-AF65-F5344CB8AC3E}">
        <p14:creationId xmlns:p14="http://schemas.microsoft.com/office/powerpoint/2010/main" val="8970056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2CBAC-AF2F-6EF3-B256-AEEF1A36A432}"/>
              </a:ext>
            </a:extLst>
          </p:cNvPr>
          <p:cNvSpPr>
            <a:spLocks noGrp="1"/>
          </p:cNvSpPr>
          <p:nvPr>
            <p:ph idx="1"/>
          </p:nvPr>
        </p:nvSpPr>
        <p:spPr>
          <a:xfrm>
            <a:off x="528638" y="514350"/>
            <a:ext cx="10825162" cy="5662613"/>
          </a:xfrm>
        </p:spPr>
        <p:txBody>
          <a:bodyPr>
            <a:normAutofit fontScale="62500" lnSpcReduction="20000"/>
          </a:bodyPr>
          <a:lstStyle/>
          <a:p>
            <a:pPr marL="0" indent="0">
              <a:lnSpc>
                <a:spcPct val="107000"/>
              </a:lnSpc>
              <a:spcAft>
                <a:spcPts val="800"/>
              </a:spcAft>
              <a:buNone/>
            </a:pPr>
            <a:r>
              <a:rPr lang="en-IN" sz="2900" b="1" dirty="0">
                <a:latin typeface="Times New Roman" panose="02020603050405020304" pitchFamily="18" charset="0"/>
                <a:cs typeface="Times New Roman" panose="02020603050405020304" pitchFamily="18" charset="0"/>
              </a:rPr>
              <a:t>Transparency</a:t>
            </a:r>
          </a:p>
          <a:p>
            <a:pPr>
              <a:lnSpc>
                <a:spcPct val="107000"/>
              </a:lnSpc>
              <a:spcAft>
                <a:spcPts val="800"/>
              </a:spcAft>
            </a:pPr>
            <a:r>
              <a:rPr lang="en-IN" sz="2900" dirty="0">
                <a:latin typeface="Times New Roman" panose="02020603050405020304" pitchFamily="18" charset="0"/>
                <a:cs typeface="Times New Roman" panose="02020603050405020304" pitchFamily="18" charset="0"/>
              </a:rPr>
              <a:t>There are mainly four types of transparency. These are as follows:</a:t>
            </a:r>
          </a:p>
          <a:p>
            <a:pPr marL="0" indent="0">
              <a:lnSpc>
                <a:spcPct val="107000"/>
              </a:lnSpc>
              <a:spcAft>
                <a:spcPts val="800"/>
              </a:spcAft>
              <a:buNone/>
            </a:pPr>
            <a:r>
              <a:rPr lang="en-IN" sz="2900" dirty="0">
                <a:latin typeface="Times New Roman" panose="02020603050405020304" pitchFamily="18" charset="0"/>
                <a:cs typeface="Times New Roman" panose="02020603050405020304" pitchFamily="18" charset="0"/>
              </a:rPr>
              <a:t>	1. Structure Transparency</a:t>
            </a:r>
          </a:p>
          <a:p>
            <a:pPr>
              <a:lnSpc>
                <a:spcPct val="107000"/>
              </a:lnSpc>
              <a:spcAft>
                <a:spcPts val="800"/>
              </a:spcAft>
            </a:pPr>
            <a:r>
              <a:rPr lang="en-IN" sz="2900" dirty="0">
                <a:latin typeface="Times New Roman" panose="02020603050405020304" pitchFamily="18" charset="0"/>
                <a:cs typeface="Times New Roman" panose="02020603050405020304" pitchFamily="18" charset="0"/>
              </a:rPr>
              <a:t>The client does not need to be aware of the number or location of file servers and storage devices. In structure transparency, multiple file servers must be given to adaptability, dependability, and performance.</a:t>
            </a:r>
          </a:p>
          <a:p>
            <a:pPr marL="0" indent="0">
              <a:lnSpc>
                <a:spcPct val="107000"/>
              </a:lnSpc>
              <a:spcAft>
                <a:spcPts val="800"/>
              </a:spcAft>
              <a:buNone/>
            </a:pPr>
            <a:r>
              <a:rPr lang="en-IN" sz="2900" dirty="0">
                <a:latin typeface="Times New Roman" panose="02020603050405020304" pitchFamily="18" charset="0"/>
                <a:cs typeface="Times New Roman" panose="02020603050405020304" pitchFamily="18" charset="0"/>
              </a:rPr>
              <a:t>	2. Naming Transparency</a:t>
            </a:r>
          </a:p>
          <a:p>
            <a:pPr marL="0" indent="0">
              <a:lnSpc>
                <a:spcPct val="107000"/>
              </a:lnSpc>
              <a:spcAft>
                <a:spcPts val="800"/>
              </a:spcAft>
              <a:buNone/>
            </a:pPr>
            <a:r>
              <a:rPr lang="en-IN" sz="2900" dirty="0">
                <a:latin typeface="Times New Roman" panose="02020603050405020304" pitchFamily="18" charset="0"/>
                <a:cs typeface="Times New Roman" panose="02020603050405020304" pitchFamily="18" charset="0"/>
              </a:rPr>
              <a:t>	There should be no hint of the file's location in the file's name. When the file is transferred form one node to other, the file name should not be changed.</a:t>
            </a:r>
          </a:p>
          <a:p>
            <a:pPr marL="0" indent="0">
              <a:lnSpc>
                <a:spcPct val="107000"/>
              </a:lnSpc>
              <a:spcAft>
                <a:spcPts val="800"/>
              </a:spcAft>
              <a:buNone/>
            </a:pPr>
            <a:r>
              <a:rPr lang="en-IN" sz="2900" dirty="0">
                <a:latin typeface="Times New Roman" panose="02020603050405020304" pitchFamily="18" charset="0"/>
                <a:cs typeface="Times New Roman" panose="02020603050405020304" pitchFamily="18" charset="0"/>
              </a:rPr>
              <a:t>	3. Access Transparency</a:t>
            </a:r>
          </a:p>
          <a:p>
            <a:pPr>
              <a:lnSpc>
                <a:spcPct val="107000"/>
              </a:lnSpc>
              <a:spcAft>
                <a:spcPts val="800"/>
              </a:spcAft>
            </a:pPr>
            <a:r>
              <a:rPr lang="en-IN" sz="2900" dirty="0">
                <a:latin typeface="Times New Roman" panose="02020603050405020304" pitchFamily="18" charset="0"/>
                <a:cs typeface="Times New Roman" panose="02020603050405020304" pitchFamily="18" charset="0"/>
              </a:rPr>
              <a:t>Local and remote files must be accessible in the same method. The file system must automatically locate the accessed file and deliver it to the client.</a:t>
            </a:r>
          </a:p>
          <a:p>
            <a:pPr marL="0" indent="0">
              <a:lnSpc>
                <a:spcPct val="107000"/>
              </a:lnSpc>
              <a:spcAft>
                <a:spcPts val="800"/>
              </a:spcAft>
              <a:buNone/>
            </a:pPr>
            <a:r>
              <a:rPr lang="en-IN" sz="2900" dirty="0">
                <a:latin typeface="Times New Roman" panose="02020603050405020304" pitchFamily="18" charset="0"/>
                <a:cs typeface="Times New Roman" panose="02020603050405020304" pitchFamily="18" charset="0"/>
              </a:rPr>
              <a:t>	4. Replication Transparency</a:t>
            </a:r>
          </a:p>
          <a:p>
            <a:pPr>
              <a:lnSpc>
                <a:spcPct val="107000"/>
              </a:lnSpc>
              <a:spcAft>
                <a:spcPts val="800"/>
              </a:spcAft>
            </a:pPr>
            <a:r>
              <a:rPr lang="en-IN" sz="2900" dirty="0">
                <a:latin typeface="Times New Roman" panose="02020603050405020304" pitchFamily="18" charset="0"/>
                <a:cs typeface="Times New Roman" panose="02020603050405020304" pitchFamily="18" charset="0"/>
              </a:rPr>
              <a:t>When a file is copied across various nodes, the copies files and their locations must be hidden from one node to the next.</a:t>
            </a:r>
          </a:p>
          <a:p>
            <a:endParaRPr lang="en-IN" dirty="0"/>
          </a:p>
        </p:txBody>
      </p:sp>
    </p:spTree>
    <p:extLst>
      <p:ext uri="{BB962C8B-B14F-4D97-AF65-F5344CB8AC3E}">
        <p14:creationId xmlns:p14="http://schemas.microsoft.com/office/powerpoint/2010/main" val="2970914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D620-F098-941C-FFBC-1A97034F03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69788B-478D-03C0-82F5-339EE6B9DF69}"/>
              </a:ext>
            </a:extLst>
          </p:cNvPr>
          <p:cNvSpPr>
            <a:spLocks noGrp="1"/>
          </p:cNvSpPr>
          <p:nvPr>
            <p:ph idx="1"/>
          </p:nvPr>
        </p:nvSpPr>
        <p:spPr/>
        <p:txBody>
          <a:bodyPr/>
          <a:lstStyle/>
          <a:p>
            <a:pPr marL="0" indent="0">
              <a:lnSpc>
                <a:spcPct val="87000"/>
              </a:lnSpc>
              <a:spcAft>
                <a:spcPts val="800"/>
              </a:spcAft>
              <a:buNone/>
            </a:pPr>
            <a:r>
              <a:rPr lang="en-IN" sz="1800" b="1" dirty="0">
                <a:latin typeface="Times New Roman" panose="02020603050405020304" pitchFamily="18" charset="0"/>
                <a:cs typeface="Times New Roman" panose="02020603050405020304" pitchFamily="18" charset="0"/>
              </a:rPr>
              <a:t>Scalability</a:t>
            </a:r>
          </a:p>
          <a:p>
            <a:pPr>
              <a:lnSpc>
                <a:spcPct val="87000"/>
              </a:lnSpc>
              <a:spcAft>
                <a:spcPts val="800"/>
              </a:spcAft>
            </a:pPr>
            <a:r>
              <a:rPr lang="en-IN" sz="1800" dirty="0">
                <a:latin typeface="Times New Roman" panose="02020603050405020304" pitchFamily="18" charset="0"/>
                <a:cs typeface="Times New Roman" panose="02020603050405020304" pitchFamily="18" charset="0"/>
              </a:rPr>
              <a:t>The distributed system will inevitably increase over time when more machines are added to the network, or two networks are linked together. A good DFS must be designed to scale rapidly as the system's number of nodes and users increases.</a:t>
            </a:r>
          </a:p>
          <a:p>
            <a:pPr marL="0" indent="0">
              <a:lnSpc>
                <a:spcPct val="87000"/>
              </a:lnSpc>
              <a:spcAft>
                <a:spcPts val="800"/>
              </a:spcAft>
              <a:buNone/>
            </a:pPr>
            <a:r>
              <a:rPr lang="en-IN" sz="1800" b="1" dirty="0">
                <a:latin typeface="Times New Roman" panose="02020603050405020304" pitchFamily="18" charset="0"/>
                <a:cs typeface="Times New Roman" panose="02020603050405020304" pitchFamily="18" charset="0"/>
              </a:rPr>
              <a:t>Data Integrity</a:t>
            </a:r>
          </a:p>
          <a:p>
            <a:pPr>
              <a:lnSpc>
                <a:spcPct val="87000"/>
              </a:lnSpc>
              <a:spcAft>
                <a:spcPts val="800"/>
              </a:spcAft>
            </a:pPr>
            <a:r>
              <a:rPr lang="en-IN" sz="1800" dirty="0">
                <a:latin typeface="Times New Roman" panose="02020603050405020304" pitchFamily="18" charset="0"/>
                <a:cs typeface="Times New Roman" panose="02020603050405020304" pitchFamily="18" charset="0"/>
              </a:rPr>
              <a:t>Many users usually share a file system. The file system needs to secure the integrity of data saved in a transferred file. A concurrency control method must correctly synchronize concurrent access requests from several users who are competing for access to the same file. A file system commonly provides users with atomic transactions that are high-level concurrency management systems for data integrity.</a:t>
            </a:r>
          </a:p>
        </p:txBody>
      </p:sp>
    </p:spTree>
    <p:extLst>
      <p:ext uri="{BB962C8B-B14F-4D97-AF65-F5344CB8AC3E}">
        <p14:creationId xmlns:p14="http://schemas.microsoft.com/office/powerpoint/2010/main" val="8700423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319FA-5D8E-5C26-68F4-E359BEC7E2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FF5DCB-5371-73E8-F6CA-55A186D04689}"/>
              </a:ext>
            </a:extLst>
          </p:cNvPr>
          <p:cNvSpPr>
            <a:spLocks noGrp="1"/>
          </p:cNvSpPr>
          <p:nvPr>
            <p:ph idx="1"/>
          </p:nvPr>
        </p:nvSpPr>
        <p:spPr/>
        <p:txBody>
          <a:bodyPr>
            <a:normAutofit fontScale="92500" lnSpcReduction="20000"/>
          </a:bodyPr>
          <a:lstStyle/>
          <a:p>
            <a:pPr marL="0" indent="0" algn="just">
              <a:lnSpc>
                <a:spcPct val="107000"/>
              </a:lnSpc>
              <a:spcAft>
                <a:spcPts val="800"/>
              </a:spcAft>
              <a:buNone/>
            </a:pPr>
            <a:r>
              <a:rPr lang="en-IN" sz="2100" b="1" dirty="0">
                <a:latin typeface="Times New Roman" panose="02020603050405020304" pitchFamily="18" charset="0"/>
                <a:cs typeface="Times New Roman" panose="02020603050405020304" pitchFamily="18" charset="0"/>
              </a:rPr>
              <a:t>High Reliability</a:t>
            </a:r>
          </a:p>
          <a:p>
            <a:pPr algn="just">
              <a:lnSpc>
                <a:spcPct val="107000"/>
              </a:lnSpc>
              <a:spcAft>
                <a:spcPts val="800"/>
              </a:spcAft>
            </a:pPr>
            <a:r>
              <a:rPr lang="en-IN" sz="2100" dirty="0">
                <a:latin typeface="Times New Roman" panose="02020603050405020304" pitchFamily="18" charset="0"/>
                <a:cs typeface="Times New Roman" panose="02020603050405020304" pitchFamily="18" charset="0"/>
              </a:rPr>
              <a:t>The risk of data loss must be limited as much as feasible in an effective DFS. Users must not feel compelled to make backups of their files due to the system's unreliability. Instead, a file system should back up key files so that they may be restored if the originals are lost. As a high-reliability strategy, many file systems use stable storage.</a:t>
            </a:r>
          </a:p>
          <a:p>
            <a:pPr marL="0" indent="0" algn="just">
              <a:buNone/>
            </a:pPr>
            <a:r>
              <a:rPr lang="en-US" sz="2100" b="1" dirty="0">
                <a:latin typeface="Times New Roman" panose="02020603050405020304" pitchFamily="18" charset="0"/>
                <a:cs typeface="Times New Roman" panose="02020603050405020304" pitchFamily="18" charset="0"/>
              </a:rPr>
              <a:t>High Availability</a:t>
            </a:r>
          </a:p>
          <a:p>
            <a:pPr algn="just"/>
            <a:r>
              <a:rPr lang="en-US" sz="2100" dirty="0">
                <a:latin typeface="Times New Roman" panose="02020603050405020304" pitchFamily="18" charset="0"/>
                <a:cs typeface="Times New Roman" panose="02020603050405020304" pitchFamily="18" charset="0"/>
              </a:rPr>
              <a:t>A DFS should be able to function in the case of a partial failure, like a node failure, a storage device crash, and a link failure.</a:t>
            </a:r>
          </a:p>
          <a:p>
            <a:pPr marL="0" indent="0" algn="just">
              <a:buNone/>
            </a:pPr>
            <a:r>
              <a:rPr lang="en-US" sz="2100" b="1" dirty="0">
                <a:latin typeface="Times New Roman" panose="02020603050405020304" pitchFamily="18" charset="0"/>
                <a:cs typeface="Times New Roman" panose="02020603050405020304" pitchFamily="18" charset="0"/>
              </a:rPr>
              <a:t>Ease of Use</a:t>
            </a:r>
          </a:p>
          <a:p>
            <a:pPr algn="just"/>
            <a:r>
              <a:rPr lang="en-US" sz="2100" dirty="0">
                <a:latin typeface="Times New Roman" panose="02020603050405020304" pitchFamily="18" charset="0"/>
                <a:cs typeface="Times New Roman" panose="02020603050405020304" pitchFamily="18" charset="0"/>
              </a:rPr>
              <a:t>he UI of a file system in multiprogramming must be simple, and the commands in the file must be minimal.</a:t>
            </a:r>
          </a:p>
          <a:p>
            <a:pPr marL="0" indent="0" algn="just">
              <a:buNone/>
            </a:pPr>
            <a:r>
              <a:rPr lang="en-US" sz="2100" b="1" dirty="0">
                <a:latin typeface="Times New Roman" panose="02020603050405020304" pitchFamily="18" charset="0"/>
                <a:cs typeface="Times New Roman" panose="02020603050405020304" pitchFamily="18" charset="0"/>
              </a:rPr>
              <a:t>Performance</a:t>
            </a:r>
          </a:p>
          <a:p>
            <a:pPr algn="just"/>
            <a:r>
              <a:rPr lang="en-US" sz="2100" dirty="0">
                <a:latin typeface="Times New Roman" panose="02020603050405020304" pitchFamily="18" charset="0"/>
                <a:cs typeface="Times New Roman" panose="02020603050405020304" pitchFamily="18" charset="0"/>
              </a:rPr>
              <a:t>The average time it takes to persuade a client is used to assess performance. It must perform similarly to a centralized file system.</a:t>
            </a:r>
          </a:p>
          <a:p>
            <a:endParaRPr lang="en-IN" dirty="0"/>
          </a:p>
        </p:txBody>
      </p:sp>
    </p:spTree>
    <p:extLst>
      <p:ext uri="{BB962C8B-B14F-4D97-AF65-F5344CB8AC3E}">
        <p14:creationId xmlns:p14="http://schemas.microsoft.com/office/powerpoint/2010/main" val="4115502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EC4F-FDB0-D60A-18A8-E25C8CB7325F}"/>
              </a:ext>
            </a:extLst>
          </p:cNvPr>
          <p:cNvSpPr>
            <a:spLocks noGrp="1"/>
          </p:cNvSpPr>
          <p:nvPr>
            <p:ph type="title"/>
          </p:nvPr>
        </p:nvSpPr>
        <p:spPr/>
        <p:txBody>
          <a:bodyPr/>
          <a:lstStyle/>
          <a:p>
            <a:r>
              <a:rPr lang="en-US" dirty="0"/>
              <a:t>Working of Distributed File System</a:t>
            </a:r>
            <a:br>
              <a:rPr lang="en-US" dirty="0"/>
            </a:br>
            <a:endParaRPr lang="en-IN" dirty="0"/>
          </a:p>
        </p:txBody>
      </p:sp>
      <p:sp>
        <p:nvSpPr>
          <p:cNvPr id="3" name="Content Placeholder 2">
            <a:extLst>
              <a:ext uri="{FF2B5EF4-FFF2-40B4-BE49-F238E27FC236}">
                <a16:creationId xmlns:a16="http://schemas.microsoft.com/office/drawing/2014/main" id="{809DAE66-9889-A3D5-4449-D4987831327C}"/>
              </a:ext>
            </a:extLst>
          </p:cNvPr>
          <p:cNvSpPr>
            <a:spLocks noGrp="1"/>
          </p:cNvSpPr>
          <p:nvPr>
            <p:ph idx="1"/>
          </p:nvPr>
        </p:nvSpPr>
        <p:spPr/>
        <p:txBody>
          <a:bodyPr>
            <a:normAutofit fontScale="92500" lnSpcReduction="10000"/>
          </a:bodyPr>
          <a:lstStyle/>
          <a:p>
            <a:pPr algn="just"/>
            <a:r>
              <a:rPr lang="en-US" sz="2600" dirty="0">
                <a:latin typeface="Times New Roman" panose="02020603050405020304" pitchFamily="18" charset="0"/>
                <a:cs typeface="Times New Roman" panose="02020603050405020304" pitchFamily="18" charset="0"/>
              </a:rPr>
              <a:t>There are two methods of DFS in which they might be implemented, and these are as follows:</a:t>
            </a:r>
          </a:p>
          <a:p>
            <a:pPr marL="0" indent="0" algn="just">
              <a:buNone/>
            </a:pPr>
            <a:r>
              <a:rPr lang="en-US" sz="2600" dirty="0">
                <a:latin typeface="Times New Roman" panose="02020603050405020304" pitchFamily="18" charset="0"/>
                <a:cs typeface="Times New Roman" panose="02020603050405020304" pitchFamily="18" charset="0"/>
              </a:rPr>
              <a:t>   1.	Standalone DFS namespace</a:t>
            </a:r>
          </a:p>
          <a:p>
            <a:pPr marL="0" indent="0" algn="just">
              <a:buNone/>
            </a:pPr>
            <a:r>
              <a:rPr lang="en-US" sz="2600" dirty="0">
                <a:latin typeface="Times New Roman" panose="02020603050405020304" pitchFamily="18" charset="0"/>
                <a:cs typeface="Times New Roman" panose="02020603050405020304" pitchFamily="18" charset="0"/>
              </a:rPr>
              <a:t>   2.	Domain-based DFS namespace</a:t>
            </a:r>
          </a:p>
          <a:p>
            <a:pPr marL="0" indent="0" algn="just">
              <a:buNone/>
            </a:pPr>
            <a:r>
              <a:rPr lang="en-US" sz="2600" b="1" dirty="0">
                <a:latin typeface="Times New Roman" panose="02020603050405020304" pitchFamily="18" charset="0"/>
                <a:cs typeface="Times New Roman" panose="02020603050405020304" pitchFamily="18" charset="0"/>
              </a:rPr>
              <a:t>Standalone DFS namespace</a:t>
            </a:r>
          </a:p>
          <a:p>
            <a:pPr algn="just"/>
            <a:r>
              <a:rPr lang="en-US" sz="2600" dirty="0">
                <a:latin typeface="Times New Roman" panose="02020603050405020304" pitchFamily="18" charset="0"/>
                <a:cs typeface="Times New Roman" panose="02020603050405020304" pitchFamily="18" charset="0"/>
              </a:rPr>
              <a:t>It does not use Active Directory and only permits DFS roots that exist on the local system. A Standalone DFS may only be acquired on the systems that created it. It offers no-fault liberation and may not be linked to other DFS.</a:t>
            </a:r>
          </a:p>
          <a:p>
            <a:pPr marL="0" indent="0" algn="just">
              <a:buNone/>
            </a:pPr>
            <a:r>
              <a:rPr lang="en-US" sz="2600" b="1" dirty="0">
                <a:latin typeface="Times New Roman" panose="02020603050405020304" pitchFamily="18" charset="0"/>
                <a:cs typeface="Times New Roman" panose="02020603050405020304" pitchFamily="18" charset="0"/>
              </a:rPr>
              <a:t>Domain-based DFS namespace</a:t>
            </a:r>
          </a:p>
          <a:p>
            <a:pPr algn="just"/>
            <a:r>
              <a:rPr lang="en-US" sz="2600" dirty="0">
                <a:latin typeface="Times New Roman" panose="02020603050405020304" pitchFamily="18" charset="0"/>
                <a:cs typeface="Times New Roman" panose="02020603050405020304" pitchFamily="18" charset="0"/>
              </a:rPr>
              <a:t>It stores the DFS configuration in Active Directory and creating namespace root at </a:t>
            </a:r>
            <a:r>
              <a:rPr lang="en-US" sz="2600" dirty="0" err="1">
                <a:latin typeface="Times New Roman" panose="02020603050405020304" pitchFamily="18" charset="0"/>
                <a:cs typeface="Times New Roman" panose="02020603050405020304" pitchFamily="18" charset="0"/>
              </a:rPr>
              <a:t>domainname</a:t>
            </a:r>
            <a:r>
              <a:rPr lang="en-US" sz="2600" dirty="0">
                <a:latin typeface="Times New Roman" panose="02020603050405020304" pitchFamily="18" charset="0"/>
                <a:cs typeface="Times New Roman" panose="02020603050405020304" pitchFamily="18" charset="0"/>
              </a:rPr>
              <a:t>&gt;</a:t>
            </a:r>
            <a:r>
              <a:rPr lang="en-US" sz="2600" dirty="0" err="1">
                <a:latin typeface="Times New Roman" panose="02020603050405020304" pitchFamily="18" charset="0"/>
                <a:cs typeface="Times New Roman" panose="02020603050405020304" pitchFamily="18" charset="0"/>
              </a:rPr>
              <a:t>dfsroot</a:t>
            </a:r>
            <a:r>
              <a:rPr lang="en-US" sz="2600" dirty="0">
                <a:latin typeface="Times New Roman" panose="02020603050405020304" pitchFamily="18" charset="0"/>
                <a:cs typeface="Times New Roman" panose="02020603050405020304" pitchFamily="18" charset="0"/>
              </a:rPr>
              <a:t>&gt; or FQDN&gt;</a:t>
            </a:r>
            <a:r>
              <a:rPr lang="en-US" sz="2600" dirty="0" err="1">
                <a:latin typeface="Times New Roman" panose="02020603050405020304" pitchFamily="18" charset="0"/>
                <a:cs typeface="Times New Roman" panose="02020603050405020304" pitchFamily="18" charset="0"/>
              </a:rPr>
              <a:t>dfsroot</a:t>
            </a:r>
            <a:r>
              <a:rPr lang="en-US" sz="2600" dirty="0">
                <a:latin typeface="Times New Roman" panose="02020603050405020304" pitchFamily="18" charset="0"/>
                <a:cs typeface="Times New Roman" panose="02020603050405020304" pitchFamily="18" charset="0"/>
              </a:rPr>
              <a:t>&gt;.</a:t>
            </a:r>
          </a:p>
          <a:p>
            <a:endParaRPr lang="en-IN" dirty="0"/>
          </a:p>
        </p:txBody>
      </p:sp>
    </p:spTree>
    <p:extLst>
      <p:ext uri="{BB962C8B-B14F-4D97-AF65-F5344CB8AC3E}">
        <p14:creationId xmlns:p14="http://schemas.microsoft.com/office/powerpoint/2010/main" val="3135555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D249-2BB4-1EF0-4920-5D660412659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4A5E88D3-F16C-8E40-D5EB-04785608A4AF}"/>
              </a:ext>
            </a:extLst>
          </p:cNvPr>
          <p:cNvSpPr>
            <a:spLocks noGrp="1"/>
          </p:cNvSpPr>
          <p:nvPr>
            <p:ph idx="1"/>
          </p:nvPr>
        </p:nvSpPr>
        <p:spPr>
          <a:xfrm>
            <a:off x="838200" y="1414462"/>
            <a:ext cx="10515600" cy="4929187"/>
          </a:xfrm>
        </p:spPr>
        <p:txBody>
          <a:bodyPr>
            <a:normAutofit fontScale="40000" lnSpcReduction="20000"/>
          </a:bodyPr>
          <a:lstStyle/>
          <a:p>
            <a:pPr marL="0" indent="0">
              <a:buNone/>
            </a:pPr>
            <a:r>
              <a:rPr lang="en-US" sz="4400" b="1" dirty="0">
                <a:latin typeface="Times New Roman" panose="02020603050405020304" pitchFamily="18" charset="0"/>
                <a:cs typeface="Times New Roman" panose="02020603050405020304" pitchFamily="18" charset="0"/>
              </a:rPr>
              <a:t>Hadoop</a:t>
            </a:r>
          </a:p>
          <a:p>
            <a:r>
              <a:rPr lang="en-US" sz="4400" dirty="0">
                <a:latin typeface="Times New Roman" panose="02020603050405020304" pitchFamily="18" charset="0"/>
                <a:cs typeface="Times New Roman" panose="02020603050405020304" pitchFamily="18" charset="0"/>
              </a:rPr>
              <a:t>Hadoop is a collection of open-source software services. It is a software framework that uses the MapReduce programming style to allow distributed storage and management of large amounts of data. Hadoop is made up of a storage component known as Hadoop Distributed File System (HDFS). It is an operational component based on the MapReduce programming model.</a:t>
            </a:r>
          </a:p>
          <a:p>
            <a:pPr marL="0" indent="0">
              <a:buNone/>
            </a:pPr>
            <a:r>
              <a:rPr lang="en-US" sz="4400" b="1" dirty="0">
                <a:latin typeface="Times New Roman" panose="02020603050405020304" pitchFamily="18" charset="0"/>
                <a:cs typeface="Times New Roman" panose="02020603050405020304" pitchFamily="18" charset="0"/>
              </a:rPr>
              <a:t>NFS (Network File System)</a:t>
            </a:r>
          </a:p>
          <a:p>
            <a:r>
              <a:rPr lang="en-US" sz="4400" dirty="0">
                <a:latin typeface="Times New Roman" panose="02020603050405020304" pitchFamily="18" charset="0"/>
                <a:cs typeface="Times New Roman" panose="02020603050405020304" pitchFamily="18" charset="0"/>
              </a:rPr>
              <a:t>A client-server architecture enables a computer user to store, update, and view files remotely. It is one of various DFS standards for Network-Attached Storage.</a:t>
            </a:r>
          </a:p>
          <a:p>
            <a:pPr marL="0" indent="0">
              <a:buNone/>
            </a:pPr>
            <a:r>
              <a:rPr lang="en-US" sz="4400" b="1" dirty="0">
                <a:latin typeface="Times New Roman" panose="02020603050405020304" pitchFamily="18" charset="0"/>
                <a:cs typeface="Times New Roman" panose="02020603050405020304" pitchFamily="18" charset="0"/>
              </a:rPr>
              <a:t>SMB (Server Message Block)</a:t>
            </a:r>
          </a:p>
          <a:p>
            <a:r>
              <a:rPr lang="en-US" sz="4400" dirty="0">
                <a:latin typeface="Times New Roman" panose="02020603050405020304" pitchFamily="18" charset="0"/>
                <a:cs typeface="Times New Roman" panose="02020603050405020304" pitchFamily="18" charset="0"/>
              </a:rPr>
              <a:t>IBM developed an SMB protocol to file sharing. It was developed to permit systems to read and write files to a remote host across a LAN. The remote host's directories may be accessed through SMB and are known as "shares".</a:t>
            </a:r>
          </a:p>
          <a:p>
            <a:pPr marL="0" indent="0">
              <a:buNone/>
            </a:pPr>
            <a:r>
              <a:rPr lang="en-US" sz="4400" b="1" dirty="0">
                <a:latin typeface="Times New Roman" panose="02020603050405020304" pitchFamily="18" charset="0"/>
                <a:cs typeface="Times New Roman" panose="02020603050405020304" pitchFamily="18" charset="0"/>
              </a:rPr>
              <a:t>NetWare</a:t>
            </a:r>
          </a:p>
          <a:p>
            <a:r>
              <a:rPr lang="en-US" sz="4400" dirty="0">
                <a:latin typeface="Times New Roman" panose="02020603050405020304" pitchFamily="18" charset="0"/>
                <a:cs typeface="Times New Roman" panose="02020603050405020304" pitchFamily="18" charset="0"/>
              </a:rPr>
              <a:t>It is an abandon computer network operating system that is developed by Novell, Inc. The IPX network protocol mainly used combined multitasking to execute many services on a computer system.</a:t>
            </a:r>
          </a:p>
          <a:p>
            <a:r>
              <a:rPr lang="en-US" sz="4400" dirty="0">
                <a:latin typeface="Times New Roman" panose="02020603050405020304" pitchFamily="18" charset="0"/>
                <a:cs typeface="Times New Roman" panose="02020603050405020304" pitchFamily="18" charset="0"/>
              </a:rPr>
              <a:t>CIFS (Common Internet File System)</a:t>
            </a:r>
          </a:p>
          <a:p>
            <a:r>
              <a:rPr lang="en-US" sz="4400" dirty="0">
                <a:latin typeface="Times New Roman" panose="02020603050405020304" pitchFamily="18" charset="0"/>
                <a:cs typeface="Times New Roman" panose="02020603050405020304" pitchFamily="18" charset="0"/>
              </a:rPr>
              <a:t>CIFS is an accent of SMB. The CIFS protocol is a Microsoft-designed implementation of the SIMB protocol.</a:t>
            </a:r>
          </a:p>
          <a:p>
            <a:endParaRPr lang="en-IN" dirty="0"/>
          </a:p>
        </p:txBody>
      </p:sp>
    </p:spTree>
    <p:extLst>
      <p:ext uri="{BB962C8B-B14F-4D97-AF65-F5344CB8AC3E}">
        <p14:creationId xmlns:p14="http://schemas.microsoft.com/office/powerpoint/2010/main" val="42089269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48D4-40B4-3A24-2346-8A08313466EB}"/>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Advantages</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E281DCE-278E-D205-B56B-931BE637BC1A}"/>
              </a:ext>
            </a:extLst>
          </p:cNvPr>
          <p:cNvSpPr>
            <a:spLocks noGrp="1"/>
          </p:cNvSpPr>
          <p:nvPr>
            <p:ph idx="1"/>
          </p:nvPr>
        </p:nvSpPr>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There are various advantages of the distributed file system. Some of the advantages are as follows:</a:t>
            </a:r>
          </a:p>
          <a:p>
            <a:pPr marL="0" indent="0" algn="just">
              <a:buNone/>
            </a:pPr>
            <a:r>
              <a:rPr lang="en-US" sz="2600" dirty="0">
                <a:latin typeface="Times New Roman" panose="02020603050405020304" pitchFamily="18" charset="0"/>
                <a:cs typeface="Times New Roman" panose="02020603050405020304" pitchFamily="18" charset="0"/>
              </a:rPr>
              <a:t>1.	It allows the users to access and store the data.</a:t>
            </a:r>
          </a:p>
          <a:p>
            <a:pPr marL="0" indent="0" algn="just">
              <a:buNone/>
            </a:pPr>
            <a:r>
              <a:rPr lang="en-US" sz="2600" dirty="0">
                <a:latin typeface="Times New Roman" panose="02020603050405020304" pitchFamily="18" charset="0"/>
                <a:cs typeface="Times New Roman" panose="02020603050405020304" pitchFamily="18" charset="0"/>
              </a:rPr>
              <a:t>2.	It helps to improve the access time, network efficiency, and availability of files.</a:t>
            </a:r>
          </a:p>
          <a:p>
            <a:pPr marL="0" indent="0" algn="just">
              <a:buNone/>
            </a:pPr>
            <a:r>
              <a:rPr lang="en-US" sz="2600" dirty="0">
                <a:latin typeface="Times New Roman" panose="02020603050405020304" pitchFamily="18" charset="0"/>
                <a:cs typeface="Times New Roman" panose="02020603050405020304" pitchFamily="18" charset="0"/>
              </a:rPr>
              <a:t>3.	It provides the transparency of data even if the server of disk files.</a:t>
            </a:r>
          </a:p>
          <a:p>
            <a:pPr marL="0" indent="0" algn="just">
              <a:buNone/>
            </a:pPr>
            <a:r>
              <a:rPr lang="en-US" sz="2600" dirty="0">
                <a:latin typeface="Times New Roman" panose="02020603050405020304" pitchFamily="18" charset="0"/>
                <a:cs typeface="Times New Roman" panose="02020603050405020304" pitchFamily="18" charset="0"/>
              </a:rPr>
              <a:t>4.	It permits the data to be shared remotely.</a:t>
            </a:r>
          </a:p>
          <a:p>
            <a:pPr marL="0" indent="0" algn="just">
              <a:buNone/>
            </a:pPr>
            <a:r>
              <a:rPr lang="en-US" sz="2600" dirty="0">
                <a:latin typeface="Times New Roman" panose="02020603050405020304" pitchFamily="18" charset="0"/>
                <a:cs typeface="Times New Roman" panose="02020603050405020304" pitchFamily="18" charset="0"/>
              </a:rPr>
              <a:t>5.	It helps to enhance the ability to change the amount of data and exchange data.</a:t>
            </a:r>
          </a:p>
          <a:p>
            <a:endParaRPr lang="en-IN" dirty="0"/>
          </a:p>
        </p:txBody>
      </p:sp>
    </p:spTree>
    <p:extLst>
      <p:ext uri="{BB962C8B-B14F-4D97-AF65-F5344CB8AC3E}">
        <p14:creationId xmlns:p14="http://schemas.microsoft.com/office/powerpoint/2010/main" val="24653851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FC43-CDE3-04A3-E41D-B946CB2C3262}"/>
              </a:ext>
            </a:extLst>
          </p:cNvPr>
          <p:cNvSpPr>
            <a:spLocks noGrp="1"/>
          </p:cNvSpPr>
          <p:nvPr>
            <p:ph type="title"/>
          </p:nvPr>
        </p:nvSpPr>
        <p:spPr/>
        <p:txBody>
          <a:bodyPr/>
          <a:lstStyle/>
          <a:p>
            <a:r>
              <a:rPr lang="en-IN" sz="4400"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br>
              <a:rPr lang="en-IN" sz="44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C0DFE3-0158-03C4-3EF9-532444A24972}"/>
              </a:ext>
            </a:extLst>
          </p:cNvPr>
          <p:cNvSpPr>
            <a:spLocks noGrp="1"/>
          </p:cNvSpPr>
          <p:nvPr>
            <p:ph idx="1"/>
          </p:nvPr>
        </p:nvSpPr>
        <p:spPr/>
        <p:txBody>
          <a:bodyPr/>
          <a:lstStyle/>
          <a:p>
            <a:pPr algn="just">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There are various disadvantages of the distributed file system. Some of the disadvantages are as follows:</a:t>
            </a:r>
          </a:p>
          <a:p>
            <a:pPr marL="342900" lvl="0" indent="-342900" algn="just">
              <a:lnSpc>
                <a:spcPct val="107000"/>
              </a:lnSpc>
              <a:spcAft>
                <a:spcPts val="800"/>
              </a:spcAft>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In a DFS, the database connection is complicated.</a:t>
            </a:r>
          </a:p>
          <a:p>
            <a:pPr marL="342900" lvl="0" indent="-342900" algn="just">
              <a:lnSpc>
                <a:spcPct val="107000"/>
              </a:lnSpc>
              <a:spcAft>
                <a:spcPts val="800"/>
              </a:spcAft>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In a DFS, database handling is also more complex than in a single-user system.</a:t>
            </a:r>
          </a:p>
          <a:p>
            <a:pPr marL="342900" lvl="0" indent="-342900" algn="just">
              <a:lnSpc>
                <a:spcPct val="107000"/>
              </a:lnSpc>
              <a:spcAft>
                <a:spcPts val="800"/>
              </a:spcAft>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If all nodes try to transfer data simultaneously, there is a chance that overloading will happen.</a:t>
            </a:r>
          </a:p>
          <a:p>
            <a:pPr marL="342900" lvl="0" indent="-342900" algn="just">
              <a:lnSpc>
                <a:spcPct val="107000"/>
              </a:lnSpc>
              <a:spcAft>
                <a:spcPts val="800"/>
              </a:spcAft>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There is a possibility that messages and data would be missed in the network while moving from one node to another.</a:t>
            </a:r>
          </a:p>
          <a:p>
            <a:endParaRPr lang="en-IN" dirty="0"/>
          </a:p>
        </p:txBody>
      </p:sp>
    </p:spTree>
    <p:extLst>
      <p:ext uri="{BB962C8B-B14F-4D97-AF65-F5344CB8AC3E}">
        <p14:creationId xmlns:p14="http://schemas.microsoft.com/office/powerpoint/2010/main" val="528744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0112-C0DA-48D4-3F8A-DE4FA8F0D829}"/>
              </a:ext>
            </a:extLst>
          </p:cNvPr>
          <p:cNvSpPr>
            <a:spLocks noGrp="1"/>
          </p:cNvSpPr>
          <p:nvPr>
            <p:ph type="title"/>
          </p:nvPr>
        </p:nvSpPr>
        <p:spPr/>
        <p:txBody>
          <a:bodyPr/>
          <a:lstStyle/>
          <a:p>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APACHE SPARK</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4DF979A-3D20-8A81-2DAD-6521FCDDF43C}"/>
              </a:ext>
            </a:extLst>
          </p:cNvPr>
          <p:cNvSpPr>
            <a:spLocks noGrp="1"/>
          </p:cNvSpPr>
          <p:nvPr>
            <p:ph idx="1"/>
          </p:nvPr>
        </p:nvSpPr>
        <p:spPr/>
        <p:txBody>
          <a:bodyPr/>
          <a:lstStyle/>
          <a:p>
            <a:pPr algn="just"/>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Apache Spark is an open-source, distributed processing system used for big data workloads. It utilizes in-memory caching, and optimized query execution for fast analytic queries against data of any size. </a:t>
            </a:r>
          </a:p>
          <a:p>
            <a:pPr algn="just"/>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 provides development APIs in Java, Scala, Python and R, and supports code reuse across multiple workloads—batch processing, interactive queries, real-time analytics, </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machine learning</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and graph processing. </a:t>
            </a:r>
          </a:p>
          <a:p>
            <a:pPr algn="just"/>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You’ll find it used by organizations from any industry, including at FINRA, Yelp, Zillow,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DataXu</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Urban Institute, and CrowdStrike.</a:t>
            </a:r>
          </a:p>
          <a:p>
            <a:endParaRPr lang="en-IN" dirty="0"/>
          </a:p>
        </p:txBody>
      </p:sp>
    </p:spTree>
    <p:extLst>
      <p:ext uri="{BB962C8B-B14F-4D97-AF65-F5344CB8AC3E}">
        <p14:creationId xmlns:p14="http://schemas.microsoft.com/office/powerpoint/2010/main" val="1539406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24F6-2515-AE7A-DEEB-D6E6A022591B}"/>
              </a:ext>
            </a:extLst>
          </p:cNvPr>
          <p:cNvSpPr>
            <a:spLocks noGrp="1"/>
          </p:cNvSpPr>
          <p:nvPr>
            <p:ph type="title"/>
          </p:nvPr>
        </p:nvSpPr>
        <p:spPr>
          <a:xfrm>
            <a:off x="838200" y="365126"/>
            <a:ext cx="9948863" cy="863600"/>
          </a:xfrm>
        </p:spPr>
        <p:txBody>
          <a:bodyPr>
            <a:normAutofit/>
          </a:bodyPr>
          <a:lstStyle/>
          <a:p>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How does Apache Spark work?</a:t>
            </a:r>
            <a:b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4214F0-0288-04B6-A2BA-E5BFA1FD56EF}"/>
              </a:ext>
            </a:extLst>
          </p:cNvPr>
          <p:cNvSpPr>
            <a:spLocks noGrp="1"/>
          </p:cNvSpPr>
          <p:nvPr>
            <p:ph idx="1"/>
          </p:nvPr>
        </p:nvSpPr>
        <p:spPr>
          <a:xfrm>
            <a:off x="371475" y="1000125"/>
            <a:ext cx="11344275" cy="5600700"/>
          </a:xfrm>
        </p:spPr>
        <p:txBody>
          <a:bodyPr>
            <a:normAutofit fontScale="92500" lnSpcReduction="10000"/>
          </a:bodyPr>
          <a:lstStyle/>
          <a:p>
            <a:pPr algn="just"/>
            <a:r>
              <a:rPr lang="en-IN" sz="2400" kern="100" dirty="0">
                <a:latin typeface="Times New Roman" panose="02020603050405020304" pitchFamily="18" charset="0"/>
                <a:ea typeface="Calibri" panose="020F0502020204030204" pitchFamily="34" charset="0"/>
                <a:cs typeface="Times New Roman" panose="02020603050405020304" pitchFamily="18" charset="0"/>
              </a:rPr>
              <a:t>Hadoop MapReduce is a programming model for processing big data sets with a parallel, distributed algorithm. Developers can write massively parallelized operators, without having to worry about work distribution, and fault tolerance. </a:t>
            </a:r>
          </a:p>
          <a:p>
            <a:pPr algn="just"/>
            <a:r>
              <a:rPr lang="en-IN" sz="2400" kern="100" dirty="0">
                <a:latin typeface="Times New Roman" panose="02020603050405020304" pitchFamily="18" charset="0"/>
                <a:ea typeface="Calibri" panose="020F0502020204030204" pitchFamily="34" charset="0"/>
                <a:cs typeface="Times New Roman" panose="02020603050405020304" pitchFamily="18" charset="0"/>
              </a:rPr>
              <a:t>However, a challenge to MapReduce is the sequential multi-step process it takes to run a job. With each step, MapReduce reads data from the cluster, performs operations, and writes the results back to HDFS. Because each step requires a disk read, and write, MapReduce jobs are slower due to the latency of disk I/O.</a:t>
            </a:r>
          </a:p>
          <a:p>
            <a:pPr algn="just"/>
            <a:r>
              <a:rPr lang="en-IN" sz="2400" kern="100" dirty="0">
                <a:latin typeface="Times New Roman" panose="02020603050405020304" pitchFamily="18" charset="0"/>
                <a:ea typeface="Calibri" panose="020F0502020204030204" pitchFamily="34" charset="0"/>
                <a:cs typeface="Times New Roman" panose="02020603050405020304" pitchFamily="18" charset="0"/>
              </a:rPr>
              <a:t>Spark was created to address the limitations to MapReduce, by doing processing in-memory, reducing the number of steps in a job, and by reusing data across multiple parallel operations. With Spark, only one-step is needed where data is read into memory, operations performed, and the results written back—resulting in a much faster execution. </a:t>
            </a:r>
          </a:p>
          <a:p>
            <a:pPr algn="just"/>
            <a:r>
              <a:rPr lang="en-IN" sz="2400" kern="100" dirty="0">
                <a:latin typeface="Times New Roman" panose="02020603050405020304" pitchFamily="18" charset="0"/>
                <a:ea typeface="Calibri" panose="020F0502020204030204" pitchFamily="34" charset="0"/>
                <a:cs typeface="Times New Roman" panose="02020603050405020304" pitchFamily="18" charset="0"/>
              </a:rPr>
              <a:t>Spark also reuses data by using an in-memory cache to greatly speed up machine learning algorithms that repeatedly call a function on the same dataset. </a:t>
            </a:r>
          </a:p>
          <a:p>
            <a:pPr algn="just"/>
            <a:r>
              <a:rPr lang="en-IN" sz="2400" kern="100" dirty="0">
                <a:latin typeface="Times New Roman" panose="02020603050405020304" pitchFamily="18" charset="0"/>
                <a:ea typeface="Calibri" panose="020F0502020204030204" pitchFamily="34" charset="0"/>
                <a:cs typeface="Times New Roman" panose="02020603050405020304" pitchFamily="18" charset="0"/>
              </a:rPr>
              <a:t>Data re-use is accomplished through the creation of </a:t>
            </a:r>
            <a:r>
              <a:rPr lang="en-IN" sz="2400" kern="100" dirty="0" err="1">
                <a:latin typeface="Times New Roman" panose="02020603050405020304" pitchFamily="18" charset="0"/>
                <a:ea typeface="Calibri" panose="020F0502020204030204" pitchFamily="34" charset="0"/>
                <a:cs typeface="Times New Roman" panose="02020603050405020304" pitchFamily="18" charset="0"/>
              </a:rPr>
              <a:t>DataFrames</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 an abstraction over Resilient Distributed Dataset (RDD), which is a collection of objects that is cached in memory, and reused in multiple Spark operations. This dramatically lowers the latency making Spark multiple times faster than MapReduce, especially when doing machine learning, and interactive analytics.</a:t>
            </a:r>
          </a:p>
          <a:p>
            <a:endParaRPr lang="en-IN" dirty="0"/>
          </a:p>
        </p:txBody>
      </p:sp>
    </p:spTree>
    <p:extLst>
      <p:ext uri="{BB962C8B-B14F-4D97-AF65-F5344CB8AC3E}">
        <p14:creationId xmlns:p14="http://schemas.microsoft.com/office/powerpoint/2010/main" val="383828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014C-B47E-EB3E-F6BF-7EF6209C7BF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F709353-0C33-CD3F-AD6E-DCE136C0D673}"/>
              </a:ext>
            </a:extLst>
          </p:cNvPr>
          <p:cNvPicPr>
            <a:picLocks noGrp="1" noChangeAspect="1"/>
          </p:cNvPicPr>
          <p:nvPr>
            <p:ph idx="1"/>
          </p:nvPr>
        </p:nvPicPr>
        <p:blipFill>
          <a:blip r:embed="rId2"/>
          <a:stretch>
            <a:fillRect/>
          </a:stretch>
        </p:blipFill>
        <p:spPr>
          <a:xfrm>
            <a:off x="961744" y="2011193"/>
            <a:ext cx="10515600" cy="4241452"/>
          </a:xfrm>
        </p:spPr>
      </p:pic>
    </p:spTree>
    <p:extLst>
      <p:ext uri="{BB962C8B-B14F-4D97-AF65-F5344CB8AC3E}">
        <p14:creationId xmlns:p14="http://schemas.microsoft.com/office/powerpoint/2010/main" val="38659038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1807-25D0-E113-99FA-44C39A465A26}"/>
              </a:ext>
            </a:extLst>
          </p:cNvPr>
          <p:cNvSpPr>
            <a:spLocks noGrp="1"/>
          </p:cNvSpPr>
          <p:nvPr>
            <p:ph type="title"/>
          </p:nvPr>
        </p:nvSpPr>
        <p:spPr/>
        <p:txBody>
          <a:bodyPr/>
          <a:lstStyle/>
          <a:p>
            <a:r>
              <a:rPr lang="en-IN" dirty="0"/>
              <a:t>Difference between Hadoop and spark</a:t>
            </a:r>
          </a:p>
        </p:txBody>
      </p:sp>
      <p:graphicFrame>
        <p:nvGraphicFramePr>
          <p:cNvPr id="4" name="Content Placeholder 3">
            <a:extLst>
              <a:ext uri="{FF2B5EF4-FFF2-40B4-BE49-F238E27FC236}">
                <a16:creationId xmlns:a16="http://schemas.microsoft.com/office/drawing/2014/main" id="{B1DD764D-BF5A-5AC7-8FCC-7C94FD4B8628}"/>
              </a:ext>
            </a:extLst>
          </p:cNvPr>
          <p:cNvGraphicFramePr>
            <a:graphicFrameLocks noGrp="1"/>
          </p:cNvGraphicFramePr>
          <p:nvPr>
            <p:ph idx="1"/>
          </p:nvPr>
        </p:nvGraphicFramePr>
        <p:xfrm>
          <a:off x="1284424" y="1825625"/>
          <a:ext cx="9623151" cy="4351337"/>
        </p:xfrm>
        <a:graphic>
          <a:graphicData uri="http://schemas.openxmlformats.org/drawingml/2006/table">
            <a:tbl>
              <a:tblPr/>
              <a:tblGrid>
                <a:gridCol w="3207717">
                  <a:extLst>
                    <a:ext uri="{9D8B030D-6E8A-4147-A177-3AD203B41FA5}">
                      <a16:colId xmlns:a16="http://schemas.microsoft.com/office/drawing/2014/main" val="2741418905"/>
                    </a:ext>
                  </a:extLst>
                </a:gridCol>
                <a:gridCol w="3207717">
                  <a:extLst>
                    <a:ext uri="{9D8B030D-6E8A-4147-A177-3AD203B41FA5}">
                      <a16:colId xmlns:a16="http://schemas.microsoft.com/office/drawing/2014/main" val="1096989384"/>
                    </a:ext>
                  </a:extLst>
                </a:gridCol>
                <a:gridCol w="3207717">
                  <a:extLst>
                    <a:ext uri="{9D8B030D-6E8A-4147-A177-3AD203B41FA5}">
                      <a16:colId xmlns:a16="http://schemas.microsoft.com/office/drawing/2014/main" val="793917211"/>
                    </a:ext>
                  </a:extLst>
                </a:gridCol>
              </a:tblGrid>
              <a:tr h="334718">
                <a:tc>
                  <a:txBody>
                    <a:bodyPr/>
                    <a:lstStyle/>
                    <a:p>
                      <a:r>
                        <a:rPr lang="en-IN" sz="1600">
                          <a:effectLst/>
                        </a:rPr>
                        <a:t> </a:t>
                      </a:r>
                    </a:p>
                  </a:txBody>
                  <a:tcPr marL="83680" marR="83680" marT="41840" marB="41840" anchor="ctr">
                    <a:lnL>
                      <a:noFill/>
                    </a:lnL>
                    <a:lnR>
                      <a:noFill/>
                    </a:lnR>
                    <a:lnT>
                      <a:noFill/>
                    </a:lnT>
                    <a:lnB>
                      <a:noFill/>
                    </a:lnB>
                    <a:solidFill>
                      <a:srgbClr val="FBFBFB"/>
                    </a:solidFill>
                  </a:tcPr>
                </a:tc>
                <a:tc>
                  <a:txBody>
                    <a:bodyPr/>
                    <a:lstStyle/>
                    <a:p>
                      <a:r>
                        <a:rPr lang="en-IN" sz="1600" b="0">
                          <a:effectLst/>
                          <a:latin typeface="AmazonEmberBold"/>
                        </a:rPr>
                        <a:t>Hadoop</a:t>
                      </a:r>
                      <a:endParaRPr lang="en-IN" sz="1600">
                        <a:effectLst/>
                      </a:endParaRPr>
                    </a:p>
                  </a:txBody>
                  <a:tcPr marL="83680" marR="83680" marT="41840" marB="41840" anchor="ctr">
                    <a:lnL>
                      <a:noFill/>
                    </a:lnL>
                    <a:lnR>
                      <a:noFill/>
                    </a:lnR>
                    <a:lnT>
                      <a:noFill/>
                    </a:lnT>
                    <a:lnB>
                      <a:noFill/>
                    </a:lnB>
                    <a:solidFill>
                      <a:srgbClr val="FBFBFB"/>
                    </a:solidFill>
                  </a:tcPr>
                </a:tc>
                <a:tc>
                  <a:txBody>
                    <a:bodyPr/>
                    <a:lstStyle/>
                    <a:p>
                      <a:r>
                        <a:rPr lang="en-IN" sz="1600" b="0">
                          <a:effectLst/>
                          <a:latin typeface="AmazonEmberBold"/>
                        </a:rPr>
                        <a:t>Spark</a:t>
                      </a:r>
                      <a:endParaRPr lang="en-IN" sz="1600">
                        <a:effectLst/>
                      </a:endParaRPr>
                    </a:p>
                  </a:txBody>
                  <a:tcPr marL="83680" marR="83680" marT="41840" marB="41840" anchor="ctr">
                    <a:lnL>
                      <a:noFill/>
                    </a:lnL>
                    <a:lnR>
                      <a:noFill/>
                    </a:lnR>
                    <a:lnT>
                      <a:noFill/>
                    </a:lnT>
                    <a:lnB>
                      <a:noFill/>
                    </a:lnB>
                    <a:solidFill>
                      <a:srgbClr val="FBFBFB"/>
                    </a:solidFill>
                  </a:tcPr>
                </a:tc>
                <a:extLst>
                  <a:ext uri="{0D108BD9-81ED-4DB2-BD59-A6C34878D82A}">
                    <a16:rowId xmlns:a16="http://schemas.microsoft.com/office/drawing/2014/main" val="2155537082"/>
                  </a:ext>
                </a:extLst>
              </a:tr>
              <a:tr h="585757">
                <a:tc>
                  <a:txBody>
                    <a:bodyPr/>
                    <a:lstStyle/>
                    <a:p>
                      <a:r>
                        <a:rPr lang="en-IN" sz="1600" b="0">
                          <a:effectLst/>
                          <a:latin typeface="AmazonEmberBold"/>
                        </a:rPr>
                        <a:t>Architecture</a:t>
                      </a:r>
                      <a:endParaRPr lang="en-IN" sz="1600">
                        <a:effectLst/>
                      </a:endParaRPr>
                    </a:p>
                  </a:txBody>
                  <a:tcPr marL="83680" marR="83680" marT="41840" marB="41840" anchor="ctr">
                    <a:lnL>
                      <a:noFill/>
                    </a:lnL>
                    <a:lnR>
                      <a:noFill/>
                    </a:lnR>
                    <a:lnT>
                      <a:noFill/>
                    </a:lnT>
                    <a:lnB>
                      <a:noFill/>
                    </a:lnB>
                    <a:solidFill>
                      <a:srgbClr val="FBFBFB"/>
                    </a:solidFill>
                  </a:tcPr>
                </a:tc>
                <a:tc>
                  <a:txBody>
                    <a:bodyPr/>
                    <a:lstStyle/>
                    <a:p>
                      <a:r>
                        <a:rPr lang="en-US" sz="1600">
                          <a:effectLst/>
                        </a:rPr>
                        <a:t>Hadoop stores and processes data on external storage.</a:t>
                      </a:r>
                    </a:p>
                  </a:txBody>
                  <a:tcPr marL="83680" marR="83680" marT="41840" marB="41840" anchor="ctr">
                    <a:lnL>
                      <a:noFill/>
                    </a:lnL>
                    <a:lnR>
                      <a:noFill/>
                    </a:lnR>
                    <a:lnT>
                      <a:noFill/>
                    </a:lnT>
                    <a:lnB>
                      <a:noFill/>
                    </a:lnB>
                    <a:solidFill>
                      <a:srgbClr val="FBFBFB"/>
                    </a:solidFill>
                  </a:tcPr>
                </a:tc>
                <a:tc>
                  <a:txBody>
                    <a:bodyPr/>
                    <a:lstStyle/>
                    <a:p>
                      <a:r>
                        <a:rPr lang="en-US" sz="1600">
                          <a:effectLst/>
                        </a:rPr>
                        <a:t>Spark stores and process data on internal memory.</a:t>
                      </a:r>
                    </a:p>
                  </a:txBody>
                  <a:tcPr marL="83680" marR="83680" marT="41840" marB="41840" anchor="ctr">
                    <a:lnL>
                      <a:noFill/>
                    </a:lnL>
                    <a:lnR>
                      <a:noFill/>
                    </a:lnR>
                    <a:lnT>
                      <a:noFill/>
                    </a:lnT>
                    <a:lnB>
                      <a:noFill/>
                    </a:lnB>
                    <a:solidFill>
                      <a:srgbClr val="FBFBFB"/>
                    </a:solidFill>
                  </a:tcPr>
                </a:tc>
                <a:extLst>
                  <a:ext uri="{0D108BD9-81ED-4DB2-BD59-A6C34878D82A}">
                    <a16:rowId xmlns:a16="http://schemas.microsoft.com/office/drawing/2014/main" val="2286672056"/>
                  </a:ext>
                </a:extLst>
              </a:tr>
              <a:tr h="334718">
                <a:tc>
                  <a:txBody>
                    <a:bodyPr/>
                    <a:lstStyle/>
                    <a:p>
                      <a:r>
                        <a:rPr lang="en-IN" sz="1600" b="0">
                          <a:effectLst/>
                          <a:latin typeface="AmazonEmberBold"/>
                        </a:rPr>
                        <a:t>Performance</a:t>
                      </a:r>
                      <a:endParaRPr lang="en-IN" sz="1600">
                        <a:effectLst/>
                      </a:endParaRPr>
                    </a:p>
                  </a:txBody>
                  <a:tcPr marL="83680" marR="83680" marT="41840" marB="41840" anchor="ctr">
                    <a:lnL>
                      <a:noFill/>
                    </a:lnL>
                    <a:lnR>
                      <a:noFill/>
                    </a:lnR>
                    <a:lnT>
                      <a:noFill/>
                    </a:lnT>
                    <a:lnB>
                      <a:noFill/>
                    </a:lnB>
                    <a:solidFill>
                      <a:srgbClr val="FBFBFB"/>
                    </a:solidFill>
                  </a:tcPr>
                </a:tc>
                <a:tc>
                  <a:txBody>
                    <a:bodyPr/>
                    <a:lstStyle/>
                    <a:p>
                      <a:r>
                        <a:rPr lang="en-IN" sz="1600">
                          <a:effectLst/>
                        </a:rPr>
                        <a:t>Hadoop processes data in batches.</a:t>
                      </a:r>
                    </a:p>
                  </a:txBody>
                  <a:tcPr marL="83680" marR="83680" marT="41840" marB="41840" anchor="ctr">
                    <a:lnL>
                      <a:noFill/>
                    </a:lnL>
                    <a:lnR>
                      <a:noFill/>
                    </a:lnR>
                    <a:lnT>
                      <a:noFill/>
                    </a:lnT>
                    <a:lnB>
                      <a:noFill/>
                    </a:lnB>
                    <a:solidFill>
                      <a:srgbClr val="FBFBFB"/>
                    </a:solidFill>
                  </a:tcPr>
                </a:tc>
                <a:tc>
                  <a:txBody>
                    <a:bodyPr/>
                    <a:lstStyle/>
                    <a:p>
                      <a:r>
                        <a:rPr lang="en-US" sz="1600">
                          <a:effectLst/>
                        </a:rPr>
                        <a:t>Spark processes data in real time.</a:t>
                      </a:r>
                    </a:p>
                  </a:txBody>
                  <a:tcPr marL="83680" marR="83680" marT="41840" marB="41840" anchor="ctr">
                    <a:lnL>
                      <a:noFill/>
                    </a:lnL>
                    <a:lnR>
                      <a:noFill/>
                    </a:lnR>
                    <a:lnT>
                      <a:noFill/>
                    </a:lnT>
                    <a:lnB>
                      <a:noFill/>
                    </a:lnB>
                    <a:solidFill>
                      <a:srgbClr val="FBFBFB"/>
                    </a:solidFill>
                  </a:tcPr>
                </a:tc>
                <a:extLst>
                  <a:ext uri="{0D108BD9-81ED-4DB2-BD59-A6C34878D82A}">
                    <a16:rowId xmlns:a16="http://schemas.microsoft.com/office/drawing/2014/main" val="2371091605"/>
                  </a:ext>
                </a:extLst>
              </a:tr>
              <a:tr h="585757">
                <a:tc>
                  <a:txBody>
                    <a:bodyPr/>
                    <a:lstStyle/>
                    <a:p>
                      <a:r>
                        <a:rPr lang="en-IN" sz="1600" b="0">
                          <a:effectLst/>
                          <a:latin typeface="AmazonEmberBold"/>
                        </a:rPr>
                        <a:t>Cost</a:t>
                      </a:r>
                      <a:endParaRPr lang="en-IN" sz="1600">
                        <a:effectLst/>
                      </a:endParaRPr>
                    </a:p>
                  </a:txBody>
                  <a:tcPr marL="83680" marR="83680" marT="41840" marB="41840" anchor="ctr">
                    <a:lnL>
                      <a:noFill/>
                    </a:lnL>
                    <a:lnR>
                      <a:noFill/>
                    </a:lnR>
                    <a:lnT>
                      <a:noFill/>
                    </a:lnT>
                    <a:lnB>
                      <a:noFill/>
                    </a:lnB>
                    <a:solidFill>
                      <a:srgbClr val="FBFBFB"/>
                    </a:solidFill>
                  </a:tcPr>
                </a:tc>
                <a:tc>
                  <a:txBody>
                    <a:bodyPr/>
                    <a:lstStyle/>
                    <a:p>
                      <a:r>
                        <a:rPr lang="en-IN" sz="1600">
                          <a:effectLst/>
                        </a:rPr>
                        <a:t>Hadoop is affordable.</a:t>
                      </a:r>
                    </a:p>
                  </a:txBody>
                  <a:tcPr marL="83680" marR="83680" marT="41840" marB="41840" anchor="ctr">
                    <a:lnL>
                      <a:noFill/>
                    </a:lnL>
                    <a:lnR>
                      <a:noFill/>
                    </a:lnR>
                    <a:lnT>
                      <a:noFill/>
                    </a:lnT>
                    <a:lnB>
                      <a:noFill/>
                    </a:lnB>
                    <a:solidFill>
                      <a:srgbClr val="FBFBFB"/>
                    </a:solidFill>
                  </a:tcPr>
                </a:tc>
                <a:tc>
                  <a:txBody>
                    <a:bodyPr/>
                    <a:lstStyle/>
                    <a:p>
                      <a:r>
                        <a:rPr lang="en-US" sz="1600">
                          <a:effectLst/>
                        </a:rPr>
                        <a:t>Spark is comparatively more expensive. </a:t>
                      </a:r>
                    </a:p>
                  </a:txBody>
                  <a:tcPr marL="83680" marR="83680" marT="41840" marB="41840" anchor="ctr">
                    <a:lnL>
                      <a:noFill/>
                    </a:lnL>
                    <a:lnR>
                      <a:noFill/>
                    </a:lnR>
                    <a:lnT>
                      <a:noFill/>
                    </a:lnT>
                    <a:lnB>
                      <a:noFill/>
                    </a:lnB>
                    <a:solidFill>
                      <a:srgbClr val="FBFBFB"/>
                    </a:solidFill>
                  </a:tcPr>
                </a:tc>
                <a:extLst>
                  <a:ext uri="{0D108BD9-81ED-4DB2-BD59-A6C34878D82A}">
                    <a16:rowId xmlns:a16="http://schemas.microsoft.com/office/drawing/2014/main" val="3607633812"/>
                  </a:ext>
                </a:extLst>
              </a:tr>
              <a:tr h="585757">
                <a:tc>
                  <a:txBody>
                    <a:bodyPr/>
                    <a:lstStyle/>
                    <a:p>
                      <a:r>
                        <a:rPr lang="en-IN" sz="1600" b="0">
                          <a:effectLst/>
                          <a:latin typeface="AmazonEmberBold"/>
                        </a:rPr>
                        <a:t>Scalability</a:t>
                      </a:r>
                      <a:endParaRPr lang="en-IN" sz="1600">
                        <a:effectLst/>
                      </a:endParaRPr>
                    </a:p>
                  </a:txBody>
                  <a:tcPr marL="83680" marR="83680" marT="41840" marB="41840" anchor="ctr">
                    <a:lnL>
                      <a:noFill/>
                    </a:lnL>
                    <a:lnR>
                      <a:noFill/>
                    </a:lnR>
                    <a:lnT>
                      <a:noFill/>
                    </a:lnT>
                    <a:lnB>
                      <a:noFill/>
                    </a:lnB>
                    <a:solidFill>
                      <a:srgbClr val="FBFBFB"/>
                    </a:solidFill>
                  </a:tcPr>
                </a:tc>
                <a:tc>
                  <a:txBody>
                    <a:bodyPr/>
                    <a:lstStyle/>
                    <a:p>
                      <a:r>
                        <a:rPr lang="en-US" sz="1600">
                          <a:effectLst/>
                        </a:rPr>
                        <a:t>Hadoop is easily scalable by adding more nodes.</a:t>
                      </a:r>
                    </a:p>
                  </a:txBody>
                  <a:tcPr marL="83680" marR="83680" marT="41840" marB="41840" anchor="ctr">
                    <a:lnL>
                      <a:noFill/>
                    </a:lnL>
                    <a:lnR>
                      <a:noFill/>
                    </a:lnR>
                    <a:lnT>
                      <a:noFill/>
                    </a:lnT>
                    <a:lnB>
                      <a:noFill/>
                    </a:lnB>
                    <a:solidFill>
                      <a:srgbClr val="FBFBFB"/>
                    </a:solidFill>
                  </a:tcPr>
                </a:tc>
                <a:tc>
                  <a:txBody>
                    <a:bodyPr/>
                    <a:lstStyle/>
                    <a:p>
                      <a:r>
                        <a:rPr lang="en-US" sz="1600">
                          <a:effectLst/>
                        </a:rPr>
                        <a:t>Spark is comparatively more challenging.</a:t>
                      </a:r>
                    </a:p>
                  </a:txBody>
                  <a:tcPr marL="83680" marR="83680" marT="41840" marB="41840" anchor="ctr">
                    <a:lnL>
                      <a:noFill/>
                    </a:lnL>
                    <a:lnR>
                      <a:noFill/>
                    </a:lnR>
                    <a:lnT>
                      <a:noFill/>
                    </a:lnT>
                    <a:lnB>
                      <a:noFill/>
                    </a:lnB>
                    <a:solidFill>
                      <a:srgbClr val="FBFBFB"/>
                    </a:solidFill>
                  </a:tcPr>
                </a:tc>
                <a:extLst>
                  <a:ext uri="{0D108BD9-81ED-4DB2-BD59-A6C34878D82A}">
                    <a16:rowId xmlns:a16="http://schemas.microsoft.com/office/drawing/2014/main" val="3198168487"/>
                  </a:ext>
                </a:extLst>
              </a:tr>
              <a:tr h="836796">
                <a:tc>
                  <a:txBody>
                    <a:bodyPr/>
                    <a:lstStyle/>
                    <a:p>
                      <a:r>
                        <a:rPr lang="en-IN" sz="1600" b="0">
                          <a:effectLst/>
                          <a:latin typeface="AmazonEmberBold"/>
                        </a:rPr>
                        <a:t>Machine learning</a:t>
                      </a:r>
                      <a:endParaRPr lang="en-IN" sz="1600">
                        <a:effectLst/>
                      </a:endParaRPr>
                    </a:p>
                  </a:txBody>
                  <a:tcPr marL="83680" marR="83680" marT="41840" marB="41840" anchor="ctr">
                    <a:lnL>
                      <a:noFill/>
                    </a:lnL>
                    <a:lnR>
                      <a:noFill/>
                    </a:lnR>
                    <a:lnT>
                      <a:noFill/>
                    </a:lnT>
                    <a:lnB>
                      <a:noFill/>
                    </a:lnB>
                    <a:solidFill>
                      <a:srgbClr val="FBFBFB"/>
                    </a:solidFill>
                  </a:tcPr>
                </a:tc>
                <a:tc>
                  <a:txBody>
                    <a:bodyPr/>
                    <a:lstStyle/>
                    <a:p>
                      <a:r>
                        <a:rPr lang="en-US" sz="1600">
                          <a:effectLst/>
                        </a:rPr>
                        <a:t>Hadoop integrates with external libraries to provide machine learning capabilities. </a:t>
                      </a:r>
                    </a:p>
                  </a:txBody>
                  <a:tcPr marL="83680" marR="83680" marT="41840" marB="41840" anchor="ctr">
                    <a:lnL>
                      <a:noFill/>
                    </a:lnL>
                    <a:lnR>
                      <a:noFill/>
                    </a:lnR>
                    <a:lnT>
                      <a:noFill/>
                    </a:lnT>
                    <a:lnB>
                      <a:noFill/>
                    </a:lnB>
                    <a:solidFill>
                      <a:srgbClr val="FBFBFB"/>
                    </a:solidFill>
                  </a:tcPr>
                </a:tc>
                <a:tc>
                  <a:txBody>
                    <a:bodyPr/>
                    <a:lstStyle/>
                    <a:p>
                      <a:r>
                        <a:rPr lang="en-US" sz="1600">
                          <a:effectLst/>
                        </a:rPr>
                        <a:t>Spark has built-in machine learning libraries.</a:t>
                      </a:r>
                    </a:p>
                  </a:txBody>
                  <a:tcPr marL="83680" marR="83680" marT="41840" marB="41840" anchor="ctr">
                    <a:lnL>
                      <a:noFill/>
                    </a:lnL>
                    <a:lnR>
                      <a:noFill/>
                    </a:lnR>
                    <a:lnT>
                      <a:noFill/>
                    </a:lnT>
                    <a:lnB>
                      <a:noFill/>
                    </a:lnB>
                    <a:solidFill>
                      <a:srgbClr val="FBFBFB"/>
                    </a:solidFill>
                  </a:tcPr>
                </a:tc>
                <a:extLst>
                  <a:ext uri="{0D108BD9-81ED-4DB2-BD59-A6C34878D82A}">
                    <a16:rowId xmlns:a16="http://schemas.microsoft.com/office/drawing/2014/main" val="1760415093"/>
                  </a:ext>
                </a:extLst>
              </a:tr>
              <a:tr h="1087834">
                <a:tc>
                  <a:txBody>
                    <a:bodyPr/>
                    <a:lstStyle/>
                    <a:p>
                      <a:r>
                        <a:rPr lang="en-IN" sz="1600" b="0">
                          <a:effectLst/>
                          <a:latin typeface="AmazonEmberBold"/>
                        </a:rPr>
                        <a:t>Security</a:t>
                      </a:r>
                      <a:endParaRPr lang="en-IN" sz="1600">
                        <a:effectLst/>
                      </a:endParaRPr>
                    </a:p>
                  </a:txBody>
                  <a:tcPr marL="83680" marR="83680" marT="41840" marB="41840" anchor="ctr">
                    <a:lnL>
                      <a:noFill/>
                    </a:lnL>
                    <a:lnR>
                      <a:noFill/>
                    </a:lnR>
                    <a:lnT>
                      <a:noFill/>
                    </a:lnT>
                    <a:lnB>
                      <a:noFill/>
                    </a:lnB>
                    <a:solidFill>
                      <a:srgbClr val="FBFBFB"/>
                    </a:solidFill>
                  </a:tcPr>
                </a:tc>
                <a:tc>
                  <a:txBody>
                    <a:bodyPr/>
                    <a:lstStyle/>
                    <a:p>
                      <a:r>
                        <a:rPr lang="en-US" sz="1600">
                          <a:effectLst/>
                        </a:rPr>
                        <a:t>Hadoop has strong security features, storage encryption, and access control.</a:t>
                      </a:r>
                    </a:p>
                  </a:txBody>
                  <a:tcPr marL="83680" marR="83680" marT="41840" marB="41840" anchor="ctr">
                    <a:lnL>
                      <a:noFill/>
                    </a:lnL>
                    <a:lnR>
                      <a:noFill/>
                    </a:lnR>
                    <a:lnT>
                      <a:noFill/>
                    </a:lnT>
                    <a:lnB>
                      <a:noFill/>
                    </a:lnB>
                    <a:solidFill>
                      <a:srgbClr val="FBFBFB"/>
                    </a:solidFill>
                  </a:tcPr>
                </a:tc>
                <a:tc>
                  <a:txBody>
                    <a:bodyPr/>
                    <a:lstStyle/>
                    <a:p>
                      <a:r>
                        <a:rPr lang="en-US" sz="1600" dirty="0">
                          <a:effectLst/>
                        </a:rPr>
                        <a:t>Spark has basic security. IT relies on you setting up a secure operating environment for the Spark deployment. </a:t>
                      </a:r>
                    </a:p>
                  </a:txBody>
                  <a:tcPr marL="83680" marR="83680" marT="41840" marB="41840" anchor="ctr">
                    <a:lnL>
                      <a:noFill/>
                    </a:lnL>
                    <a:lnR>
                      <a:noFill/>
                    </a:lnR>
                    <a:lnT>
                      <a:noFill/>
                    </a:lnT>
                    <a:lnB>
                      <a:noFill/>
                    </a:lnB>
                    <a:solidFill>
                      <a:srgbClr val="FBFBFB"/>
                    </a:solidFill>
                  </a:tcPr>
                </a:tc>
                <a:extLst>
                  <a:ext uri="{0D108BD9-81ED-4DB2-BD59-A6C34878D82A}">
                    <a16:rowId xmlns:a16="http://schemas.microsoft.com/office/drawing/2014/main" val="2409033660"/>
                  </a:ext>
                </a:extLst>
              </a:tr>
            </a:tbl>
          </a:graphicData>
        </a:graphic>
      </p:graphicFrame>
    </p:spTree>
    <p:extLst>
      <p:ext uri="{BB962C8B-B14F-4D97-AF65-F5344CB8AC3E}">
        <p14:creationId xmlns:p14="http://schemas.microsoft.com/office/powerpoint/2010/main" val="36223068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B5260B-9EE7-A21C-616B-040C99848C1A}"/>
              </a:ext>
            </a:extLst>
          </p:cNvPr>
          <p:cNvSpPr>
            <a:spLocks noGrp="1"/>
          </p:cNvSpPr>
          <p:nvPr>
            <p:ph type="title"/>
          </p:nvPr>
        </p:nvSpPr>
        <p:spPr/>
        <p:txBody>
          <a:bodyPr/>
          <a:lstStyle/>
          <a:p>
            <a:r>
              <a:rPr lang="en-IN" sz="4400" kern="100" dirty="0">
                <a:effectLst/>
                <a:latin typeface="Calibri" panose="020F0502020204030204" pitchFamily="34" charset="0"/>
                <a:ea typeface="Calibri" panose="020F0502020204030204" pitchFamily="34" charset="0"/>
                <a:cs typeface="Times New Roman" panose="02020603050405020304" pitchFamily="18" charset="0"/>
              </a:rPr>
              <a:t>What are Apache Spark Workloads?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7DBAAB9-8EC6-70F5-4E50-1A7817B303AE}"/>
              </a:ext>
            </a:extLst>
          </p:cNvPr>
          <p:cNvSpPr>
            <a:spLocks noGrp="1"/>
          </p:cNvSpPr>
          <p:nvPr>
            <p:ph sz="half" idx="1"/>
          </p:nvPr>
        </p:nvSpPr>
        <p:spPr/>
        <p:txBody>
          <a:bodyPr>
            <a:normAutofit lnSpcReduction="10000"/>
          </a:bodyPr>
          <a:lstStyle/>
          <a:p>
            <a:pPr marL="0" indent="0" algn="just">
              <a:lnSpc>
                <a:spcPct val="107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Spark framework includes: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Spark Core as the foundation for the platform</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Spark SQL for interactive queries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Spark Streaming for real-time analytics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Spark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MLlib</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for machine learning</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Spark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GraphX</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for graph processing</a:t>
            </a:r>
          </a:p>
          <a:p>
            <a:endParaRPr lang="en-IN" dirty="0"/>
          </a:p>
        </p:txBody>
      </p:sp>
      <p:pic>
        <p:nvPicPr>
          <p:cNvPr id="6" name="Content Placeholder 5">
            <a:extLst>
              <a:ext uri="{FF2B5EF4-FFF2-40B4-BE49-F238E27FC236}">
                <a16:creationId xmlns:a16="http://schemas.microsoft.com/office/drawing/2014/main" id="{76248232-D4C9-D183-A364-A1EFEB7A1E1D}"/>
              </a:ext>
            </a:extLst>
          </p:cNvPr>
          <p:cNvPicPr>
            <a:picLocks noGrp="1" noChangeAspect="1"/>
          </p:cNvPicPr>
          <p:nvPr>
            <p:ph sz="half" idx="2"/>
          </p:nvPr>
        </p:nvPicPr>
        <p:blipFill>
          <a:blip r:embed="rId2"/>
          <a:stretch>
            <a:fillRect/>
          </a:stretch>
        </p:blipFill>
        <p:spPr>
          <a:xfrm>
            <a:off x="6172200" y="2772042"/>
            <a:ext cx="5181600" cy="2458504"/>
          </a:xfrm>
          <a:prstGeom prst="rect">
            <a:avLst/>
          </a:prstGeom>
        </p:spPr>
      </p:pic>
    </p:spTree>
    <p:extLst>
      <p:ext uri="{BB962C8B-B14F-4D97-AF65-F5344CB8AC3E}">
        <p14:creationId xmlns:p14="http://schemas.microsoft.com/office/powerpoint/2010/main" val="37073933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BD3EFDA-5048-75B1-20CA-20F0515DA2D8}"/>
              </a:ext>
            </a:extLst>
          </p:cNvPr>
          <p:cNvSpPr>
            <a:spLocks noGrp="1"/>
          </p:cNvSpPr>
          <p:nvPr>
            <p:ph idx="1"/>
          </p:nvPr>
        </p:nvSpPr>
        <p:spPr>
          <a:xfrm>
            <a:off x="485775" y="385763"/>
            <a:ext cx="11244263" cy="5791200"/>
          </a:xfrm>
        </p:spPr>
        <p:txBody>
          <a:bodyPr>
            <a:normAutofit fontScale="92500" lnSpcReduction="20000"/>
          </a:bodyPr>
          <a:lstStyle/>
          <a:p>
            <a:pPr marL="0" indent="0" algn="just">
              <a:lnSpc>
                <a:spcPct val="117000"/>
              </a:lnSpc>
              <a:spcAft>
                <a:spcPts val="800"/>
              </a:spcAft>
              <a:buNone/>
            </a:pPr>
            <a:r>
              <a:rPr lang="en-IN" sz="2400" b="1" kern="100" dirty="0">
                <a:latin typeface="Times New Roman" panose="02020603050405020304" pitchFamily="18" charset="0"/>
                <a:ea typeface="Calibri" panose="020F0502020204030204" pitchFamily="34" charset="0"/>
                <a:cs typeface="Times New Roman" panose="02020603050405020304" pitchFamily="18" charset="0"/>
              </a:rPr>
              <a:t>Spark Core</a:t>
            </a:r>
          </a:p>
          <a:p>
            <a:pPr algn="just">
              <a:lnSpc>
                <a:spcPct val="117000"/>
              </a:lnSpc>
              <a:spcAft>
                <a:spcPts val="800"/>
              </a:spcAft>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Spark Core is the foundation of the platform. It is responsible for memory management, fault recovery, scheduling, distributing &amp; monitoring jobs, and interacting with storage systems. Spark Core is exposed through an application programming interface (APIs) built for Java, Scala, Python and R. These APIs hide the complexity of distributed processing behind simple, high-level operators.</a:t>
            </a:r>
          </a:p>
          <a:p>
            <a:pPr marL="0" indent="0" algn="just">
              <a:lnSpc>
                <a:spcPct val="117000"/>
              </a:lnSpc>
              <a:spcAft>
                <a:spcPts val="800"/>
              </a:spcAft>
              <a:buNone/>
            </a:pPr>
            <a:r>
              <a:rPr lang="en-IN" sz="2400" b="1" kern="100" dirty="0" err="1">
                <a:latin typeface="Times New Roman" panose="02020603050405020304" pitchFamily="18" charset="0"/>
                <a:ea typeface="Calibri" panose="020F0502020204030204" pitchFamily="34" charset="0"/>
                <a:cs typeface="Times New Roman" panose="02020603050405020304" pitchFamily="18" charset="0"/>
              </a:rPr>
              <a:t>MLlib</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7000"/>
              </a:lnSpc>
              <a:spcAft>
                <a:spcPts val="800"/>
              </a:spcAft>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Machine Learning</a:t>
            </a:r>
          </a:p>
          <a:p>
            <a:pPr algn="just">
              <a:lnSpc>
                <a:spcPct val="117000"/>
              </a:lnSpc>
              <a:spcAft>
                <a:spcPts val="800"/>
              </a:spcAft>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Spark includes </a:t>
            </a:r>
            <a:r>
              <a:rPr lang="en-IN" sz="2400" kern="100" dirty="0" err="1">
                <a:latin typeface="Times New Roman" panose="02020603050405020304" pitchFamily="18" charset="0"/>
                <a:ea typeface="Calibri" panose="020F0502020204030204" pitchFamily="34" charset="0"/>
                <a:cs typeface="Times New Roman" panose="02020603050405020304" pitchFamily="18" charset="0"/>
              </a:rPr>
              <a:t>MLlib</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 a library of algorithms to do machine learning on data at scale. Machine Learning models can be trained by data scientists with R or Python on any Hadoop data source, saved using </a:t>
            </a:r>
            <a:r>
              <a:rPr lang="en-IN" sz="2400" kern="100" dirty="0" err="1">
                <a:latin typeface="Times New Roman" panose="02020603050405020304" pitchFamily="18" charset="0"/>
                <a:ea typeface="Calibri" panose="020F0502020204030204" pitchFamily="34" charset="0"/>
                <a:cs typeface="Times New Roman" panose="02020603050405020304" pitchFamily="18" charset="0"/>
              </a:rPr>
              <a:t>MLlib</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 and imported into a Java or Scala-based pipeline. Spark was designed for fast, interactive computation that runs in memory, enabling machine learning to run quickly. The algorithms include the ability to do classification, regression, clustering, collaborative filtering, and pattern mining.</a:t>
            </a:r>
          </a:p>
          <a:p>
            <a:endParaRPr lang="en-IN" dirty="0"/>
          </a:p>
        </p:txBody>
      </p:sp>
    </p:spTree>
    <p:extLst>
      <p:ext uri="{BB962C8B-B14F-4D97-AF65-F5344CB8AC3E}">
        <p14:creationId xmlns:p14="http://schemas.microsoft.com/office/powerpoint/2010/main" val="24443553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26410-40E0-241D-E933-255B894AFE42}"/>
              </a:ext>
            </a:extLst>
          </p:cNvPr>
          <p:cNvSpPr>
            <a:spLocks noGrp="1"/>
          </p:cNvSpPr>
          <p:nvPr>
            <p:ph idx="1"/>
          </p:nvPr>
        </p:nvSpPr>
        <p:spPr>
          <a:xfrm>
            <a:off x="414338" y="300038"/>
            <a:ext cx="11315700" cy="5876925"/>
          </a:xfrm>
        </p:spPr>
        <p:txBody>
          <a:bodyPr>
            <a:normAutofit fontScale="85000" lnSpcReduction="20000"/>
          </a:bodyPr>
          <a:lstStyle/>
          <a:p>
            <a:pPr marL="0" indent="0">
              <a:lnSpc>
                <a:spcPct val="107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Spark Streaming</a:t>
            </a:r>
          </a:p>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Real-time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Spark Streaming is a real-time solution that leverages Spark Core’s fast scheduling capability to do streaming analytics. It ingests data in mini-batches, and enables analytics on that data with the same application code written for batch analytics. This improves developer productivity, because they can use the same code for batch processing, and for real-time streaming applications. Spark Streaming supports data from Twitter, Kafka, Flume, HDFS, and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ZeroMQ</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and many others found from the Spark Packages ecosystem.</a:t>
            </a:r>
          </a:p>
          <a:p>
            <a:pPr marL="0" indent="0">
              <a:lnSpc>
                <a:spcPct val="107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Spark SQL</a:t>
            </a:r>
          </a:p>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Interactive Queries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Spark SQL is a distributed query engine that provides low-latency, interactive queries up to 100x faster than MapReduce. It includes a cost-based optimizer, columnar storage, and</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 code generation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for fast queries, while scaling to thousands of nodes. Business analysts can use standard SQL or the Hive Query Language for querying data. Developers can use APIs, available in Scala, Java, Python, and R. It supports various data sources out-of-the-box including JDBC, ODBC, JSON, HDFS, Hive, ORC, and Parquet. Other popular stores—Amazon Redshift, Amazon S3, Couchbase, Cassandra, MongoDB, Salesforce.com, Elasticsearch, and many others can be found from the </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Spark Packages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ecosystem.</a:t>
            </a:r>
          </a:p>
          <a:p>
            <a:endParaRPr lang="en-IN" dirty="0"/>
          </a:p>
        </p:txBody>
      </p:sp>
    </p:spTree>
    <p:extLst>
      <p:ext uri="{BB962C8B-B14F-4D97-AF65-F5344CB8AC3E}">
        <p14:creationId xmlns:p14="http://schemas.microsoft.com/office/powerpoint/2010/main" val="22585734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B767-4794-2E9C-A53C-79257FA560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F3ECDA-6FF3-BE46-B9A5-EED797B8F7BD}"/>
              </a:ext>
            </a:extLst>
          </p:cNvPr>
          <p:cNvSpPr>
            <a:spLocks noGrp="1"/>
          </p:cNvSpPr>
          <p:nvPr>
            <p:ph idx="1"/>
          </p:nvPr>
        </p:nvSpPr>
        <p:spPr/>
        <p:txBody>
          <a:bodyPr/>
          <a:lstStyle/>
          <a:p>
            <a:pPr marL="0" indent="0" algn="just">
              <a:lnSpc>
                <a:spcPct val="107000"/>
              </a:lnSpc>
              <a:spcAft>
                <a:spcPts val="800"/>
              </a:spcAft>
              <a:buNone/>
            </a:pPr>
            <a:r>
              <a:rPr lang="en-IN" sz="2400" b="1" kern="100" dirty="0" err="1">
                <a:effectLst/>
                <a:latin typeface="Times New Roman" panose="02020603050405020304" pitchFamily="18" charset="0"/>
                <a:ea typeface="Calibri" panose="020F0502020204030204" pitchFamily="34" charset="0"/>
                <a:cs typeface="Times New Roman" panose="02020603050405020304" pitchFamily="18" charset="0"/>
              </a:rPr>
              <a:t>GraphX</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Graph Processing</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Spark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GraphX</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is a distributed graph processing framework built on top of Spark.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GraphX</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provides ETL, exploratory analysis, and iterative graph computation to enable users to interactively build, and transform a graph data structure at scale. It comes with a highly flexible API, and a selection of distributed Graph algorithms.</a:t>
            </a:r>
          </a:p>
          <a:p>
            <a:endParaRPr lang="en-IN" dirty="0"/>
          </a:p>
        </p:txBody>
      </p:sp>
    </p:spTree>
    <p:extLst>
      <p:ext uri="{BB962C8B-B14F-4D97-AF65-F5344CB8AC3E}">
        <p14:creationId xmlns:p14="http://schemas.microsoft.com/office/powerpoint/2010/main" val="27458276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A44E-24FC-C16D-0697-68B8021DFF64}"/>
              </a:ext>
            </a:extLst>
          </p:cNvPr>
          <p:cNvSpPr>
            <a:spLocks noGrp="1"/>
          </p:cNvSpPr>
          <p:nvPr>
            <p:ph type="title"/>
          </p:nvPr>
        </p:nvSpPr>
        <p:spPr>
          <a:xfrm>
            <a:off x="838200" y="365126"/>
            <a:ext cx="10515600" cy="749300"/>
          </a:xfrm>
        </p:spPr>
        <p:txBody>
          <a:bodyPr/>
          <a:lstStyle/>
          <a:p>
            <a:r>
              <a:rPr lang="en-IN"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88F06FBB-F601-51B2-2CFA-5736B8FA25F6}"/>
              </a:ext>
            </a:extLst>
          </p:cNvPr>
          <p:cNvSpPr>
            <a:spLocks noGrp="1"/>
          </p:cNvSpPr>
          <p:nvPr>
            <p:ph idx="1"/>
          </p:nvPr>
        </p:nvSpPr>
        <p:spPr>
          <a:xfrm>
            <a:off x="838200" y="1000124"/>
            <a:ext cx="10515600" cy="5629275"/>
          </a:xfrm>
        </p:spPr>
        <p:txBody>
          <a:bodyPr>
            <a:normAutofit fontScale="92500" lnSpcReduction="10000"/>
          </a:bodyPr>
          <a:lstStyle/>
          <a:p>
            <a:pPr marL="0" indent="0">
              <a:lnSpc>
                <a:spcPct val="107000"/>
              </a:lnSpc>
              <a:spcAft>
                <a:spcPts val="800"/>
              </a:spcAft>
              <a:buNone/>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Financial Services</a:t>
            </a:r>
          </a:p>
          <a:p>
            <a:pPr>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Spark is used in banking to predict customer churn, and recommend new financial products. In investment banking, Spark is used to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stock prices to predict future trends.</a:t>
            </a:r>
          </a:p>
          <a:p>
            <a:pPr marL="0" indent="0">
              <a:lnSpc>
                <a:spcPct val="107000"/>
              </a:lnSpc>
              <a:spcAft>
                <a:spcPts val="800"/>
              </a:spcAft>
              <a:buNone/>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Healthcare</a:t>
            </a:r>
          </a:p>
          <a:p>
            <a:pPr>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Spark is used to build comprehensive patient care, by making data available to front-line health workers for every patient interaction. Spark can also be used to predict/recommend patient treatment.</a:t>
            </a:r>
          </a:p>
          <a:p>
            <a:pPr marL="0" indent="0">
              <a:lnSpc>
                <a:spcPct val="107000"/>
              </a:lnSpc>
              <a:spcAft>
                <a:spcPts val="800"/>
              </a:spcAft>
              <a:buNone/>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Manufacturing</a:t>
            </a:r>
          </a:p>
          <a:p>
            <a:pPr>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Spark is used to eliminate downtime of internet-connected equipment, by recommending when to do preventive maintenance.</a:t>
            </a:r>
          </a:p>
          <a:p>
            <a:pPr marL="0" indent="0">
              <a:lnSpc>
                <a:spcPct val="107000"/>
              </a:lnSpc>
              <a:spcAft>
                <a:spcPts val="800"/>
              </a:spcAft>
              <a:buNone/>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Retail</a:t>
            </a:r>
          </a:p>
          <a:p>
            <a:pPr>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Spark is used to attract, and keep customers through personalized services and offers.</a:t>
            </a:r>
          </a:p>
          <a:p>
            <a:endParaRPr lang="en-IN" dirty="0"/>
          </a:p>
        </p:txBody>
      </p:sp>
    </p:spTree>
    <p:extLst>
      <p:ext uri="{BB962C8B-B14F-4D97-AF65-F5344CB8AC3E}">
        <p14:creationId xmlns:p14="http://schemas.microsoft.com/office/powerpoint/2010/main" val="3270224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9BBD9-C22E-F619-CA68-B871F9382C0A}"/>
              </a:ext>
            </a:extLst>
          </p:cNvPr>
          <p:cNvSpPr>
            <a:spLocks noGrp="1"/>
          </p:cNvSpPr>
          <p:nvPr>
            <p:ph type="title"/>
          </p:nvPr>
        </p:nvSpPr>
        <p:spPr/>
        <p:txBody>
          <a:bodyPr>
            <a:normAutofit fontScale="90000"/>
          </a:bodyPr>
          <a:lstStyle/>
          <a:p>
            <a:pPr>
              <a:lnSpc>
                <a:spcPct val="107000"/>
              </a:lnSpc>
              <a:spcAft>
                <a:spcPts val="800"/>
              </a:spcAft>
            </a:pPr>
            <a:r>
              <a:rPr lang="en-IN" sz="4900" b="1" kern="100" dirty="0">
                <a:effectLst/>
                <a:latin typeface="Times New Roman" panose="02020603050405020304" pitchFamily="18" charset="0"/>
                <a:ea typeface="Calibri" panose="020F0502020204030204" pitchFamily="34" charset="0"/>
                <a:cs typeface="Times New Roman" panose="02020603050405020304" pitchFamily="18" charset="0"/>
              </a:rPr>
              <a:t>Apache Spark - RDD</a:t>
            </a:r>
            <a:br>
              <a:rPr lang="en-IN" sz="49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4900" kern="100" dirty="0">
                <a:effectLst/>
                <a:latin typeface="Times New Roman" panose="02020603050405020304" pitchFamily="18" charset="0"/>
                <a:ea typeface="Calibri" panose="020F0502020204030204" pitchFamily="34" charset="0"/>
                <a:cs typeface="Times New Roman" panose="02020603050405020304" pitchFamily="18" charset="0"/>
              </a:rPr>
              <a:t>Resilient Distributed Datasets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7C8CFEA-CE38-F110-4860-53788435C827}"/>
              </a:ext>
            </a:extLst>
          </p:cNvPr>
          <p:cNvSpPr>
            <a:spLocks noGrp="1"/>
          </p:cNvSpPr>
          <p:nvPr>
            <p:ph idx="1"/>
          </p:nvPr>
        </p:nvSpPr>
        <p:spPr/>
        <p:txBody>
          <a:bodyPr>
            <a:normAutofit/>
          </a:bodyPr>
          <a:lstStyle/>
          <a:p>
            <a:pPr algn="just"/>
            <a:r>
              <a:rPr lang="en-US" sz="2400" b="1" i="0" dirty="0">
                <a:solidFill>
                  <a:srgbClr val="22282A"/>
                </a:solidFill>
                <a:effectLst/>
                <a:latin typeface="Times New Roman" panose="02020603050405020304" pitchFamily="18" charset="0"/>
                <a:cs typeface="Times New Roman" panose="02020603050405020304" pitchFamily="18" charset="0"/>
              </a:rPr>
              <a:t>Resilient Distributed Datasets</a:t>
            </a:r>
            <a:r>
              <a:rPr lang="en-US" sz="2400" b="0" i="0" dirty="0">
                <a:solidFill>
                  <a:srgbClr val="22282A"/>
                </a:solidFill>
                <a:effectLst/>
                <a:latin typeface="Times New Roman" panose="02020603050405020304" pitchFamily="18" charset="0"/>
                <a:cs typeface="Times New Roman" panose="02020603050405020304" pitchFamily="18" charset="0"/>
              </a:rPr>
              <a:t> (RDDs) are the primary </a:t>
            </a:r>
            <a:r>
              <a:rPr lang="en-US" sz="2400" b="1" i="0" dirty="0">
                <a:solidFill>
                  <a:srgbClr val="0A1D33"/>
                </a:solidFill>
                <a:effectLst/>
                <a:latin typeface="Times New Roman" panose="02020603050405020304" pitchFamily="18" charset="0"/>
                <a:cs typeface="Times New Roman" panose="02020603050405020304" pitchFamily="18" charset="0"/>
              </a:rPr>
              <a:t>data structure</a:t>
            </a:r>
            <a:r>
              <a:rPr lang="en-US" sz="2400" b="0" i="0" dirty="0">
                <a:solidFill>
                  <a:srgbClr val="22282A"/>
                </a:solidFill>
                <a:effectLst/>
                <a:latin typeface="Times New Roman" panose="02020603050405020304" pitchFamily="18" charset="0"/>
                <a:cs typeface="Times New Roman" panose="02020603050405020304" pitchFamily="18" charset="0"/>
              </a:rPr>
              <a:t> in Spark. RDDs are reliable and memory-efficient when it comes to parallel processing. By storing and processing data in RDDs, Spark speeds up </a:t>
            </a:r>
            <a:r>
              <a:rPr lang="en-US" sz="2400" b="1" i="0" dirty="0">
                <a:solidFill>
                  <a:srgbClr val="0A1D33"/>
                </a:solidFill>
                <a:effectLst/>
                <a:latin typeface="Times New Roman" panose="02020603050405020304" pitchFamily="18" charset="0"/>
                <a:cs typeface="Times New Roman" panose="02020603050405020304" pitchFamily="18" charset="0"/>
              </a:rPr>
              <a:t>MapReduce</a:t>
            </a:r>
            <a:r>
              <a:rPr lang="en-US" sz="2400" b="0" i="0" dirty="0">
                <a:solidFill>
                  <a:srgbClr val="22282A"/>
                </a:solidFill>
                <a:effectLst/>
                <a:latin typeface="Times New Roman" panose="02020603050405020304" pitchFamily="18" charset="0"/>
                <a:cs typeface="Times New Roman" panose="02020603050405020304" pitchFamily="18" charset="0"/>
              </a:rPr>
              <a:t> processes.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161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B0A8-4C21-1A12-14DA-A69E46F4AD55}"/>
              </a:ext>
            </a:extLst>
          </p:cNvPr>
          <p:cNvSpPr>
            <a:spLocks noGrp="1"/>
          </p:cNvSpPr>
          <p:nvPr>
            <p:ph type="title"/>
          </p:nvPr>
        </p:nvSpPr>
        <p:spPr/>
        <p:txBody>
          <a:bodyPr/>
          <a:lstStyle/>
          <a:p>
            <a:r>
              <a:rPr lang="en-US" b="1" i="0" dirty="0">
                <a:solidFill>
                  <a:srgbClr val="000000"/>
                </a:solidFill>
                <a:effectLst/>
                <a:latin typeface="Poppins" panose="00000500000000000000" pitchFamily="2" charset="0"/>
              </a:rPr>
              <a:t>Why Do We Need RDDs in Spark?</a:t>
            </a:r>
            <a:br>
              <a:rPr lang="en-US" b="1" i="0" dirty="0">
                <a:solidFill>
                  <a:srgbClr val="000000"/>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E1699FC7-2E40-9E40-D0DB-906CB6D7F5F9}"/>
              </a:ext>
            </a:extLst>
          </p:cNvPr>
          <p:cNvSpPr>
            <a:spLocks noGrp="1"/>
          </p:cNvSpPr>
          <p:nvPr>
            <p:ph sz="half" idx="1"/>
          </p:nvPr>
        </p:nvSpPr>
        <p:spPr/>
        <p:txBody>
          <a:bodyPr>
            <a:normAutofit fontScale="55000" lnSpcReduction="20000"/>
          </a:bodyPr>
          <a:lstStyle/>
          <a:p>
            <a:pPr algn="just">
              <a:lnSpc>
                <a:spcPts val="1875"/>
              </a:lnSpc>
              <a:spcAft>
                <a:spcPts val="1200"/>
              </a:spcAft>
            </a:pPr>
            <a:r>
              <a:rPr lang="en-US" sz="2400" b="0" i="0" dirty="0">
                <a:solidFill>
                  <a:srgbClr val="22282A"/>
                </a:solidFill>
                <a:effectLst/>
                <a:latin typeface="Times New Roman" panose="02020603050405020304" pitchFamily="18" charset="0"/>
                <a:cs typeface="Times New Roman" panose="02020603050405020304" pitchFamily="18" charset="0"/>
              </a:rPr>
              <a:t>RDDs address MapReduce's shortcomings in data sharing. When reusing data for computations, MapReduce requires writing to external storage (</a:t>
            </a:r>
            <a:r>
              <a:rPr lang="en-US" sz="2400" b="1" i="0" dirty="0">
                <a:solidFill>
                  <a:srgbClr val="0A1D33"/>
                </a:solidFill>
                <a:effectLst/>
                <a:latin typeface="Times New Roman" panose="02020603050405020304" pitchFamily="18" charset="0"/>
                <a:cs typeface="Times New Roman" panose="02020603050405020304" pitchFamily="18" charset="0"/>
              </a:rPr>
              <a:t>HDFS</a:t>
            </a:r>
            <a:r>
              <a:rPr lang="en-US" sz="2400" b="0" i="0" dirty="0">
                <a:solidFill>
                  <a:srgbClr val="22282A"/>
                </a:solidFill>
                <a:effectLst/>
                <a:latin typeface="Times New Roman" panose="02020603050405020304" pitchFamily="18" charset="0"/>
                <a:cs typeface="Times New Roman" panose="02020603050405020304" pitchFamily="18" charset="0"/>
              </a:rPr>
              <a:t>, Cassandra, HBase, etc.). The read and write processes between jobs consume a significant amount of memory.</a:t>
            </a:r>
          </a:p>
          <a:p>
            <a:pPr algn="just">
              <a:lnSpc>
                <a:spcPts val="1875"/>
              </a:lnSpc>
              <a:spcAft>
                <a:spcPts val="1200"/>
              </a:spcAft>
            </a:pPr>
            <a:r>
              <a:rPr lang="en-US" sz="2400" b="0" i="0" dirty="0">
                <a:solidFill>
                  <a:srgbClr val="22282A"/>
                </a:solidFill>
                <a:effectLst/>
                <a:latin typeface="Times New Roman" panose="02020603050405020304" pitchFamily="18" charset="0"/>
                <a:cs typeface="Times New Roman" panose="02020603050405020304" pitchFamily="18" charset="0"/>
              </a:rPr>
              <a:t>Furthermore, data sharing between tasks is slow due to replication, serialization, and increased disk usage.</a:t>
            </a:r>
          </a:p>
          <a:p>
            <a:pPr algn="just">
              <a:lnSpc>
                <a:spcPts val="1875"/>
              </a:lnSpc>
              <a:spcAft>
                <a:spcPts val="1200"/>
              </a:spcAft>
            </a:pPr>
            <a:r>
              <a:rPr lang="en-US" sz="2400" b="0" i="0" dirty="0">
                <a:solidFill>
                  <a:srgbClr val="22282A"/>
                </a:solidFill>
                <a:effectLst/>
                <a:latin typeface="Times New Roman" panose="02020603050405020304" pitchFamily="18" charset="0"/>
                <a:cs typeface="Times New Roman" panose="02020603050405020304" pitchFamily="18" charset="0"/>
              </a:rPr>
              <a:t>RDDs aim to reduce the usage of external storage systems by leveraging </a:t>
            </a:r>
            <a:r>
              <a:rPr lang="en-US" sz="2400" b="1" i="0" dirty="0">
                <a:solidFill>
                  <a:srgbClr val="22282A"/>
                </a:solidFill>
                <a:effectLst/>
                <a:latin typeface="Times New Roman" panose="02020603050405020304" pitchFamily="18" charset="0"/>
                <a:cs typeface="Times New Roman" panose="02020603050405020304" pitchFamily="18" charset="0"/>
              </a:rPr>
              <a:t>in-memory compute operation storage.</a:t>
            </a:r>
            <a:r>
              <a:rPr lang="en-US" sz="2400" b="0" i="0" dirty="0">
                <a:solidFill>
                  <a:srgbClr val="22282A"/>
                </a:solidFill>
                <a:effectLst/>
                <a:latin typeface="Times New Roman" panose="02020603050405020304" pitchFamily="18" charset="0"/>
                <a:cs typeface="Times New Roman" panose="02020603050405020304" pitchFamily="18" charset="0"/>
              </a:rPr>
              <a:t> This approach improves data exchange speeds between tasks by 10 to 100 times.</a:t>
            </a:r>
          </a:p>
          <a:p>
            <a:pPr algn="just">
              <a:lnSpc>
                <a:spcPts val="1875"/>
              </a:lnSpc>
              <a:spcAft>
                <a:spcPts val="1200"/>
              </a:spcAft>
            </a:pPr>
            <a:r>
              <a:rPr lang="en-US" sz="2400" b="0" i="0" dirty="0">
                <a:solidFill>
                  <a:srgbClr val="22282A"/>
                </a:solidFill>
                <a:effectLst/>
                <a:latin typeface="Times New Roman" panose="02020603050405020304" pitchFamily="18" charset="0"/>
                <a:cs typeface="Times New Roman" panose="02020603050405020304" pitchFamily="18" charset="0"/>
              </a:rPr>
              <a:t>Speed is critical when working with large data volumes. Spark RDDs make it easier to train </a:t>
            </a:r>
            <a:r>
              <a:rPr lang="en-US" sz="2400" b="1" i="0" dirty="0">
                <a:solidFill>
                  <a:srgbClr val="0A1D33"/>
                </a:solidFill>
                <a:effectLst/>
                <a:latin typeface="Times New Roman" panose="02020603050405020304" pitchFamily="18" charset="0"/>
                <a:cs typeface="Times New Roman" panose="02020603050405020304" pitchFamily="18" charset="0"/>
              </a:rPr>
              <a:t>machine learning algorithms</a:t>
            </a:r>
            <a:r>
              <a:rPr lang="en-US" sz="2400" b="0" i="0" dirty="0">
                <a:solidFill>
                  <a:srgbClr val="22282A"/>
                </a:solidFill>
                <a:effectLst/>
                <a:latin typeface="Times New Roman" panose="02020603050405020304" pitchFamily="18" charset="0"/>
                <a:cs typeface="Times New Roman" panose="02020603050405020304" pitchFamily="18" charset="0"/>
              </a:rPr>
              <a:t> and handle large amounts of data for analytics.</a:t>
            </a:r>
          </a:p>
          <a:p>
            <a:endParaRPr lang="en-IN" dirty="0"/>
          </a:p>
        </p:txBody>
      </p:sp>
      <p:pic>
        <p:nvPicPr>
          <p:cNvPr id="5" name="Content Placeholder 4">
            <a:extLst>
              <a:ext uri="{FF2B5EF4-FFF2-40B4-BE49-F238E27FC236}">
                <a16:creationId xmlns:a16="http://schemas.microsoft.com/office/drawing/2014/main" id="{BC842156-408A-67F4-B08E-061A5458054F}"/>
              </a:ext>
            </a:extLst>
          </p:cNvPr>
          <p:cNvPicPr>
            <a:picLocks noGrp="1" noChangeAspect="1"/>
          </p:cNvPicPr>
          <p:nvPr>
            <p:ph sz="half" idx="2"/>
          </p:nvPr>
        </p:nvPicPr>
        <p:blipFill>
          <a:blip r:embed="rId2"/>
          <a:stretch>
            <a:fillRect/>
          </a:stretch>
        </p:blipFill>
        <p:spPr>
          <a:xfrm>
            <a:off x="6172200" y="2835434"/>
            <a:ext cx="5181600" cy="2331720"/>
          </a:xfrm>
          <a:prstGeom prst="rect">
            <a:avLst/>
          </a:prstGeom>
        </p:spPr>
      </p:pic>
    </p:spTree>
    <p:extLst>
      <p:ext uri="{BB962C8B-B14F-4D97-AF65-F5344CB8AC3E}">
        <p14:creationId xmlns:p14="http://schemas.microsoft.com/office/powerpoint/2010/main" val="6469009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B9986A-4E67-4940-080A-0DA0F7837238}"/>
              </a:ext>
            </a:extLst>
          </p:cNvPr>
          <p:cNvSpPr>
            <a:spLocks noGrp="1"/>
          </p:cNvSpPr>
          <p:nvPr>
            <p:ph type="title"/>
          </p:nvPr>
        </p:nvSpPr>
        <p:spPr/>
        <p:txBody>
          <a:bodyPr/>
          <a:lstStyle/>
          <a:p>
            <a:r>
              <a:rPr lang="en-US" b="1" i="0" dirty="0">
                <a:solidFill>
                  <a:srgbClr val="000000"/>
                </a:solidFill>
                <a:effectLst/>
                <a:latin typeface="Poppins" panose="00000500000000000000" pitchFamily="2" charset="0"/>
              </a:rPr>
              <a:t>How Does RDD Store Data?</a:t>
            </a:r>
            <a:br>
              <a:rPr lang="en-US" b="1" i="0" dirty="0">
                <a:solidFill>
                  <a:srgbClr val="000000"/>
                </a:solidFill>
                <a:effectLst/>
                <a:latin typeface="Poppins" panose="00000500000000000000" pitchFamily="2" charset="0"/>
              </a:rPr>
            </a:br>
            <a:endParaRPr lang="en-IN" dirty="0"/>
          </a:p>
        </p:txBody>
      </p:sp>
      <p:sp>
        <p:nvSpPr>
          <p:cNvPr id="6" name="Content Placeholder 5">
            <a:extLst>
              <a:ext uri="{FF2B5EF4-FFF2-40B4-BE49-F238E27FC236}">
                <a16:creationId xmlns:a16="http://schemas.microsoft.com/office/drawing/2014/main" id="{7841EBEE-260D-41B7-A98E-F15F9A691AAC}"/>
              </a:ext>
            </a:extLst>
          </p:cNvPr>
          <p:cNvSpPr>
            <a:spLocks noGrp="1"/>
          </p:cNvSpPr>
          <p:nvPr>
            <p:ph idx="1"/>
          </p:nvPr>
        </p:nvSpPr>
        <p:spPr>
          <a:xfrm>
            <a:off x="838200" y="1027906"/>
            <a:ext cx="10515600" cy="4351338"/>
          </a:xfrm>
        </p:spPr>
        <p:txBody>
          <a:bodyPr>
            <a:noAutofit/>
          </a:bodyPr>
          <a:lstStyle/>
          <a:p>
            <a:pPr algn="just">
              <a:lnSpc>
                <a:spcPts val="1875"/>
              </a:lnSpc>
              <a:spcAft>
                <a:spcPts val="1200"/>
              </a:spcAft>
            </a:pPr>
            <a:r>
              <a:rPr lang="en-US" sz="2400" b="0" i="0" dirty="0">
                <a:solidFill>
                  <a:srgbClr val="22282A"/>
                </a:solidFill>
                <a:effectLst/>
                <a:latin typeface="Times New Roman" panose="02020603050405020304" pitchFamily="18" charset="0"/>
                <a:cs typeface="Times New Roman" panose="02020603050405020304" pitchFamily="18" charset="0"/>
              </a:rPr>
              <a:t>An RDD stores data in read-only mode, making it immutable. Performing operations on existing RDDs creates new objects without manipulating existing data.</a:t>
            </a:r>
          </a:p>
          <a:p>
            <a:pPr algn="just">
              <a:lnSpc>
                <a:spcPts val="1875"/>
              </a:lnSpc>
              <a:spcAft>
                <a:spcPts val="1200"/>
              </a:spcAft>
            </a:pPr>
            <a:r>
              <a:rPr lang="en-US" sz="2400" b="0" i="0" dirty="0">
                <a:solidFill>
                  <a:srgbClr val="22282A"/>
                </a:solidFill>
                <a:effectLst/>
                <a:latin typeface="Times New Roman" panose="02020603050405020304" pitchFamily="18" charset="0"/>
                <a:cs typeface="Times New Roman" panose="02020603050405020304" pitchFamily="18" charset="0"/>
              </a:rPr>
              <a:t>RDDs reside in RAM through a caching process. Data that does not fit is either recalculated to reduce the size or stored on a permanent storage. Caching allows retrieving data without reading from disk, reducing disk overhead.</a:t>
            </a:r>
          </a:p>
          <a:p>
            <a:pPr algn="just">
              <a:lnSpc>
                <a:spcPts val="1875"/>
              </a:lnSpc>
              <a:spcAft>
                <a:spcPts val="1200"/>
              </a:spcAft>
            </a:pPr>
            <a:r>
              <a:rPr lang="en-US" sz="2400" b="0" i="0" dirty="0">
                <a:solidFill>
                  <a:srgbClr val="22282A"/>
                </a:solidFill>
                <a:effectLst/>
                <a:latin typeface="Times New Roman" panose="02020603050405020304" pitchFamily="18" charset="0"/>
                <a:cs typeface="Times New Roman" panose="02020603050405020304" pitchFamily="18" charset="0"/>
              </a:rPr>
              <a:t>RDDs further distribute the data storage across multiple partitions. Partitioning allows data recovery in case a node fails and ensures the data is available at all times.</a:t>
            </a:r>
          </a:p>
          <a:p>
            <a:pPr algn="just"/>
            <a:r>
              <a:rPr lang="en-US" sz="2400" dirty="0">
                <a:latin typeface="Times New Roman" panose="02020603050405020304" pitchFamily="18" charset="0"/>
                <a:cs typeface="Times New Roman" panose="02020603050405020304" pitchFamily="18" charset="0"/>
              </a:rPr>
              <a:t>Spark's RDD uses a persistence optimization technique to save computation results. Two methods help achieve RDD persistence:</a:t>
            </a:r>
          </a:p>
          <a:p>
            <a:pPr algn="just"/>
            <a:r>
              <a:rPr lang="en-US" sz="2400" dirty="0">
                <a:latin typeface="Times New Roman" panose="02020603050405020304" pitchFamily="18" charset="0"/>
                <a:cs typeface="Times New Roman" panose="02020603050405020304" pitchFamily="18" charset="0"/>
              </a:rPr>
              <a:t>cache()</a:t>
            </a:r>
          </a:p>
          <a:p>
            <a:pPr algn="just"/>
            <a:r>
              <a:rPr lang="en-US" sz="2400" dirty="0">
                <a:latin typeface="Times New Roman" panose="02020603050405020304" pitchFamily="18" charset="0"/>
                <a:cs typeface="Times New Roman" panose="02020603050405020304" pitchFamily="18" charset="0"/>
              </a:rPr>
              <a:t>persist()</a:t>
            </a:r>
          </a:p>
          <a:p>
            <a:pPr algn="just"/>
            <a:r>
              <a:rPr lang="en-US" sz="2400" dirty="0">
                <a:latin typeface="Times New Roman" panose="02020603050405020304" pitchFamily="18" charset="0"/>
                <a:cs typeface="Times New Roman" panose="02020603050405020304" pitchFamily="18" charset="0"/>
              </a:rPr>
              <a:t>These methods provide an interactive storage mechanism by choosing different storage levels. The cached memory is fault-tolerant, allowing the recreation of lost RDD partitions through the initial creation operations.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5117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8534-8953-2CA7-2A9F-F6633F23A63D}"/>
              </a:ext>
            </a:extLst>
          </p:cNvPr>
          <p:cNvSpPr>
            <a:spLocks noGrp="1"/>
          </p:cNvSpPr>
          <p:nvPr>
            <p:ph type="title"/>
          </p:nvPr>
        </p:nvSpPr>
        <p:spPr/>
        <p:txBody>
          <a:bodyPr/>
          <a:lstStyle/>
          <a:p>
            <a:endParaRPr lang="en-IN"/>
          </a:p>
        </p:txBody>
      </p:sp>
      <p:pic>
        <p:nvPicPr>
          <p:cNvPr id="2050" name="Picture 2" descr="RDD Partitioning">
            <a:extLst>
              <a:ext uri="{FF2B5EF4-FFF2-40B4-BE49-F238E27FC236}">
                <a16:creationId xmlns:a16="http://schemas.microsoft.com/office/drawing/2014/main" id="{6AC526FC-9AF9-6EC9-0DD1-DE584681F6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096294"/>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17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8F2E-0102-D87D-BC20-FC304F7CF921}"/>
              </a:ext>
            </a:extLst>
          </p:cNvPr>
          <p:cNvSpPr>
            <a:spLocks noGrp="1"/>
          </p:cNvSpPr>
          <p:nvPr>
            <p:ph type="title"/>
          </p:nvPr>
        </p:nvSpPr>
        <p:spPr>
          <a:xfrm>
            <a:off x="838200" y="365126"/>
            <a:ext cx="10515600" cy="577850"/>
          </a:xfrm>
        </p:spPr>
        <p:txBody>
          <a:bodyPr>
            <a:normAutofit fontScale="90000"/>
          </a:bodyPr>
          <a:lstStyle/>
          <a:p>
            <a:r>
              <a:rPr lang="en-IN" dirty="0"/>
              <a:t>How Does Hadoop Work?</a:t>
            </a:r>
          </a:p>
        </p:txBody>
      </p:sp>
      <p:sp>
        <p:nvSpPr>
          <p:cNvPr id="3" name="Content Placeholder 2">
            <a:extLst>
              <a:ext uri="{FF2B5EF4-FFF2-40B4-BE49-F238E27FC236}">
                <a16:creationId xmlns:a16="http://schemas.microsoft.com/office/drawing/2014/main" id="{4440705A-394F-ED02-67D0-F1E93B68BFD3}"/>
              </a:ext>
            </a:extLst>
          </p:cNvPr>
          <p:cNvSpPr>
            <a:spLocks noGrp="1"/>
          </p:cNvSpPr>
          <p:nvPr>
            <p:ph idx="1"/>
          </p:nvPr>
        </p:nvSpPr>
        <p:spPr>
          <a:xfrm>
            <a:off x="838200" y="942976"/>
            <a:ext cx="10515600" cy="5915024"/>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It is quite expensive to build bigger servers with heavy configurations that handle large scale processing, but as an alternative, you can tie together many commodity computers with single CPU, as a single functional distributed system and practically, the clustered machines can read the dataset in parallel and provide a much higher throughput. </a:t>
            </a:r>
          </a:p>
          <a:p>
            <a:pPr algn="just"/>
            <a:r>
              <a:rPr lang="en-US" sz="2400" dirty="0">
                <a:latin typeface="Times New Roman" panose="02020603050405020304" pitchFamily="18" charset="0"/>
                <a:cs typeface="Times New Roman" panose="02020603050405020304" pitchFamily="18" charset="0"/>
              </a:rPr>
              <a:t>Moreover, it is cheaper than one high-end server.</a:t>
            </a:r>
          </a:p>
          <a:p>
            <a:pPr algn="just"/>
            <a:r>
              <a:rPr lang="en-US" sz="2400" dirty="0">
                <a:latin typeface="Times New Roman" panose="02020603050405020304" pitchFamily="18" charset="0"/>
                <a:cs typeface="Times New Roman" panose="02020603050405020304" pitchFamily="18" charset="0"/>
              </a:rPr>
              <a:t>Hadoop runs code across a cluster of computers. This process includes the following core tasks that Hadoop performs: </a:t>
            </a:r>
          </a:p>
          <a:p>
            <a:pPr algn="just"/>
            <a:r>
              <a:rPr lang="en-US" sz="2400" b="1" dirty="0">
                <a:latin typeface="Times New Roman" panose="02020603050405020304" pitchFamily="18" charset="0"/>
                <a:cs typeface="Times New Roman" panose="02020603050405020304" pitchFamily="18" charset="0"/>
              </a:rPr>
              <a:t>• Data is initially divided into directories and files. Files are divided into uniform sized blocks of 128M and 64M (preferably 128M). </a:t>
            </a:r>
          </a:p>
          <a:p>
            <a:r>
              <a:rPr lang="en-US" sz="2400" b="1" dirty="0">
                <a:latin typeface="Times New Roman" panose="02020603050405020304" pitchFamily="18" charset="0"/>
                <a:cs typeface="Times New Roman" panose="02020603050405020304" pitchFamily="18" charset="0"/>
              </a:rPr>
              <a:t>• These files are then distributed across various cluster nodes for further processing.</a:t>
            </a:r>
          </a:p>
          <a:p>
            <a:r>
              <a:rPr lang="en-US" sz="2400" b="1" dirty="0">
                <a:latin typeface="Times New Roman" panose="02020603050405020304" pitchFamily="18" charset="0"/>
                <a:cs typeface="Times New Roman" panose="02020603050405020304" pitchFamily="18" charset="0"/>
              </a:rPr>
              <a:t> • HDFS, being on top of the local file system, supervises the processing.</a:t>
            </a:r>
          </a:p>
          <a:p>
            <a:r>
              <a:rPr lang="en-US" sz="2400" b="1" dirty="0">
                <a:latin typeface="Times New Roman" panose="02020603050405020304" pitchFamily="18" charset="0"/>
                <a:cs typeface="Times New Roman" panose="02020603050405020304" pitchFamily="18" charset="0"/>
              </a:rPr>
              <a:t> • Blocks are replicated for handling hardware failure. </a:t>
            </a:r>
          </a:p>
          <a:p>
            <a:r>
              <a:rPr lang="en-US" sz="2400" b="1" dirty="0">
                <a:latin typeface="Times New Roman" panose="02020603050405020304" pitchFamily="18" charset="0"/>
                <a:cs typeface="Times New Roman" panose="02020603050405020304" pitchFamily="18" charset="0"/>
              </a:rPr>
              <a:t>• Checking that the code was executed successfully.</a:t>
            </a:r>
          </a:p>
          <a:p>
            <a:r>
              <a:rPr lang="en-US" sz="2400" b="1" dirty="0">
                <a:latin typeface="Times New Roman" panose="02020603050405020304" pitchFamily="18" charset="0"/>
                <a:cs typeface="Times New Roman" panose="02020603050405020304" pitchFamily="18" charset="0"/>
              </a:rPr>
              <a:t> • Performing the sort that takes place between the map and reduce stages. </a:t>
            </a:r>
          </a:p>
          <a:p>
            <a:r>
              <a:rPr lang="en-US" sz="2400" b="1" dirty="0">
                <a:latin typeface="Times New Roman" panose="02020603050405020304" pitchFamily="18" charset="0"/>
                <a:cs typeface="Times New Roman" panose="02020603050405020304" pitchFamily="18" charset="0"/>
              </a:rPr>
              <a:t>• Sending the sorted data to a certain computer. </a:t>
            </a:r>
          </a:p>
          <a:p>
            <a:r>
              <a:rPr lang="en-US" sz="2400" b="1" dirty="0">
                <a:latin typeface="Times New Roman" panose="02020603050405020304" pitchFamily="18" charset="0"/>
                <a:cs typeface="Times New Roman" panose="02020603050405020304" pitchFamily="18" charset="0"/>
              </a:rPr>
              <a:t>• Writing the debugging logs for each job</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1065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32EC30-C2D3-9C3A-2714-39538608F9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C0D7A5-FAC0-3579-A5D1-CD521B4DA083}"/>
              </a:ext>
            </a:extLst>
          </p:cNvPr>
          <p:cNvSpPr>
            <a:spLocks noGrp="1"/>
          </p:cNvSpPr>
          <p:nvPr>
            <p:ph sz="half" idx="1"/>
          </p:nvPr>
        </p:nvSpPr>
        <p:spPr/>
        <p:txBody>
          <a:bodyPr>
            <a:normAutofit fontScale="70000" lnSpcReduction="20000"/>
          </a:bodyPr>
          <a:lstStyle/>
          <a:p>
            <a:pPr algn="l">
              <a:lnSpc>
                <a:spcPts val="2700"/>
              </a:lnSpc>
              <a:spcAft>
                <a:spcPts val="900"/>
              </a:spcAft>
            </a:pPr>
            <a:r>
              <a:rPr lang="en-US" b="1" i="0" dirty="0">
                <a:solidFill>
                  <a:srgbClr val="000000"/>
                </a:solidFill>
                <a:effectLst/>
                <a:latin typeface="Poppins" panose="00000500000000000000" pitchFamily="2" charset="0"/>
              </a:rPr>
              <a:t>Spark RDD Operations</a:t>
            </a:r>
          </a:p>
          <a:p>
            <a:pPr marL="0" indent="0" algn="just">
              <a:lnSpc>
                <a:spcPts val="1875"/>
              </a:lnSpc>
              <a:spcAft>
                <a:spcPts val="1200"/>
              </a:spcAft>
              <a:buNone/>
            </a:pPr>
            <a:r>
              <a:rPr lang="en-US" b="0" i="0" dirty="0">
                <a:solidFill>
                  <a:srgbClr val="22282A"/>
                </a:solidFill>
                <a:effectLst/>
                <a:latin typeface="Times New Roman" panose="02020603050405020304" pitchFamily="18" charset="0"/>
                <a:cs typeface="Times New Roman" panose="02020603050405020304" pitchFamily="18" charset="0"/>
              </a:rPr>
              <a:t>RDDs offer two operation types:</a:t>
            </a:r>
          </a:p>
          <a:p>
            <a:pPr algn="just">
              <a:lnSpc>
                <a:spcPts val="1875"/>
              </a:lnSpc>
              <a:spcAft>
                <a:spcPts val="1200"/>
              </a:spcAft>
            </a:pPr>
            <a:r>
              <a:rPr lang="en-US" b="0" i="0" dirty="0">
                <a:solidFill>
                  <a:srgbClr val="22282A"/>
                </a:solidFill>
                <a:effectLst/>
                <a:latin typeface="Times New Roman" panose="02020603050405020304" pitchFamily="18" charset="0"/>
                <a:cs typeface="Times New Roman" panose="02020603050405020304" pitchFamily="18" charset="0"/>
              </a:rPr>
              <a:t>1. </a:t>
            </a:r>
            <a:r>
              <a:rPr lang="en-US" b="1" i="0" dirty="0">
                <a:solidFill>
                  <a:srgbClr val="22282A"/>
                </a:solidFill>
                <a:effectLst/>
                <a:latin typeface="Times New Roman" panose="02020603050405020304" pitchFamily="18" charset="0"/>
                <a:cs typeface="Times New Roman" panose="02020603050405020304" pitchFamily="18" charset="0"/>
              </a:rPr>
              <a:t>Transformations</a:t>
            </a:r>
            <a:r>
              <a:rPr lang="en-US" b="0" i="0" dirty="0">
                <a:solidFill>
                  <a:srgbClr val="22282A"/>
                </a:solidFill>
                <a:effectLst/>
                <a:latin typeface="Times New Roman" panose="02020603050405020304" pitchFamily="18" charset="0"/>
                <a:cs typeface="Times New Roman" panose="02020603050405020304" pitchFamily="18" charset="0"/>
              </a:rPr>
              <a:t> are operations on RDDs that result in RDD creation.</a:t>
            </a:r>
          </a:p>
          <a:p>
            <a:pPr algn="just">
              <a:lnSpc>
                <a:spcPts val="1875"/>
              </a:lnSpc>
              <a:spcAft>
                <a:spcPts val="1200"/>
              </a:spcAft>
            </a:pPr>
            <a:r>
              <a:rPr lang="en-US" b="0" i="0" dirty="0">
                <a:solidFill>
                  <a:srgbClr val="22282A"/>
                </a:solidFill>
                <a:effectLst/>
                <a:latin typeface="Times New Roman" panose="02020603050405020304" pitchFamily="18" charset="0"/>
                <a:cs typeface="Times New Roman" panose="02020603050405020304" pitchFamily="18" charset="0"/>
              </a:rPr>
              <a:t>2. </a:t>
            </a:r>
            <a:r>
              <a:rPr lang="en-US" b="1" i="0" dirty="0">
                <a:solidFill>
                  <a:srgbClr val="22282A"/>
                </a:solidFill>
                <a:effectLst/>
                <a:latin typeface="Times New Roman" panose="02020603050405020304" pitchFamily="18" charset="0"/>
                <a:cs typeface="Times New Roman" panose="02020603050405020304" pitchFamily="18" charset="0"/>
              </a:rPr>
              <a:t>Actions</a:t>
            </a:r>
            <a:r>
              <a:rPr lang="en-US" b="0" i="0" dirty="0">
                <a:solidFill>
                  <a:srgbClr val="22282A"/>
                </a:solidFill>
                <a:effectLst/>
                <a:latin typeface="Times New Roman" panose="02020603050405020304" pitchFamily="18" charset="0"/>
                <a:cs typeface="Times New Roman" panose="02020603050405020304" pitchFamily="18" charset="0"/>
              </a:rPr>
              <a:t> are operations that do not result in RDD creation and provide some other value.</a:t>
            </a:r>
          </a:p>
          <a:p>
            <a:pPr algn="just"/>
            <a:r>
              <a:rPr lang="en-US" b="0" i="0" dirty="0">
                <a:solidFill>
                  <a:srgbClr val="22282A"/>
                </a:solidFill>
                <a:effectLst/>
                <a:latin typeface="Times New Roman" panose="02020603050405020304" pitchFamily="18" charset="0"/>
                <a:cs typeface="Times New Roman" panose="02020603050405020304" pitchFamily="18" charset="0"/>
              </a:rPr>
              <a:t>Transformations perform various operations and create new RDDs as a result. Actions come as a final step after completed modifications and return a non-RDD result (such as the total count) from the data stored in the Spark Driver.</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F686A62-9BDD-9A28-1128-67244BBDE362}"/>
              </a:ext>
            </a:extLst>
          </p:cNvPr>
          <p:cNvPicPr>
            <a:picLocks noGrp="1" noChangeAspect="1"/>
          </p:cNvPicPr>
          <p:nvPr>
            <p:ph sz="half" idx="2"/>
          </p:nvPr>
        </p:nvPicPr>
        <p:blipFill>
          <a:blip r:embed="rId2"/>
          <a:stretch>
            <a:fillRect/>
          </a:stretch>
        </p:blipFill>
        <p:spPr>
          <a:xfrm>
            <a:off x="6172200" y="2705894"/>
            <a:ext cx="5181600" cy="2590800"/>
          </a:xfrm>
          <a:prstGeom prst="rect">
            <a:avLst/>
          </a:prstGeom>
        </p:spPr>
      </p:pic>
    </p:spTree>
    <p:extLst>
      <p:ext uri="{BB962C8B-B14F-4D97-AF65-F5344CB8AC3E}">
        <p14:creationId xmlns:p14="http://schemas.microsoft.com/office/powerpoint/2010/main" val="2504942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E9E70-0577-F843-FDE7-BD43473F7284}"/>
              </a:ext>
            </a:extLst>
          </p:cNvPr>
          <p:cNvSpPr>
            <a:spLocks noGrp="1"/>
          </p:cNvSpPr>
          <p:nvPr>
            <p:ph type="title"/>
          </p:nvPr>
        </p:nvSpPr>
        <p:spPr/>
        <p:txBody>
          <a:bodyPr>
            <a:normAutofit fontScale="90000"/>
          </a:bodyPr>
          <a:lstStyle/>
          <a:p>
            <a:r>
              <a:rPr lang="en-US" b="1" i="0" dirty="0">
                <a:solidFill>
                  <a:srgbClr val="000000"/>
                </a:solidFill>
                <a:effectLst/>
                <a:latin typeface="Poppins" panose="00000500000000000000" pitchFamily="2" charset="0"/>
              </a:rPr>
              <a:t>Advantages and Disadvantages of RDDs</a:t>
            </a:r>
            <a:br>
              <a:rPr lang="en-US" b="1" i="0" dirty="0">
                <a:solidFill>
                  <a:srgbClr val="000000"/>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E4DA6342-375C-4765-A7A3-47F673B3A1CA}"/>
              </a:ext>
            </a:extLst>
          </p:cNvPr>
          <p:cNvSpPr>
            <a:spLocks noGrp="1"/>
          </p:cNvSpPr>
          <p:nvPr>
            <p:ph idx="1"/>
          </p:nvPr>
        </p:nvSpPr>
        <p:spPr/>
        <p:txBody>
          <a:bodyPr>
            <a:normAutofit/>
          </a:bodyPr>
          <a:lstStyle/>
          <a:p>
            <a:pPr marL="0" indent="0" algn="just">
              <a:lnSpc>
                <a:spcPts val="1875"/>
              </a:lnSpc>
              <a:spcAft>
                <a:spcPts val="1200"/>
              </a:spcAft>
              <a:buNone/>
            </a:pPr>
            <a:r>
              <a:rPr lang="en-US" sz="2200" b="0" i="0" dirty="0">
                <a:solidFill>
                  <a:srgbClr val="22282A"/>
                </a:solidFill>
                <a:effectLst/>
                <a:latin typeface="Times New Roman" panose="02020603050405020304" pitchFamily="18" charset="0"/>
                <a:cs typeface="Times New Roman" panose="02020603050405020304" pitchFamily="18" charset="0"/>
              </a:rPr>
              <a:t>The advantages of using RDDs are:</a:t>
            </a:r>
          </a:p>
          <a:p>
            <a:pPr algn="just">
              <a:buFont typeface="Arial" panose="020B0604020202020204" pitchFamily="34" charset="0"/>
              <a:buChar char="•"/>
            </a:pPr>
            <a:r>
              <a:rPr lang="en-US" sz="2200" b="1" i="0" dirty="0">
                <a:solidFill>
                  <a:srgbClr val="0A1D33"/>
                </a:solidFill>
                <a:effectLst/>
                <a:latin typeface="Times New Roman" panose="02020603050405020304" pitchFamily="18" charset="0"/>
                <a:cs typeface="Times New Roman" panose="02020603050405020304" pitchFamily="18" charset="0"/>
              </a:rPr>
              <a:t>Data resilience</a:t>
            </a:r>
            <a:r>
              <a:rPr lang="en-US" sz="2200" b="0" i="0" dirty="0">
                <a:solidFill>
                  <a:srgbClr val="000000"/>
                </a:solidFill>
                <a:effectLst/>
                <a:latin typeface="Times New Roman" panose="02020603050405020304" pitchFamily="18" charset="0"/>
                <a:cs typeface="Times New Roman" panose="02020603050405020304" pitchFamily="18" charset="0"/>
              </a:rPr>
              <a:t>. The self-recovery mechanism ensures data is never lost, regardless of whether a machine fails.</a:t>
            </a: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Data consistency</a:t>
            </a:r>
            <a:r>
              <a:rPr lang="en-US" sz="2200" b="0" i="0" dirty="0">
                <a:solidFill>
                  <a:srgbClr val="000000"/>
                </a:solidFill>
                <a:effectLst/>
                <a:latin typeface="Times New Roman" panose="02020603050405020304" pitchFamily="18" charset="0"/>
                <a:cs typeface="Times New Roman" panose="02020603050405020304" pitchFamily="18" charset="0"/>
              </a:rPr>
              <a:t>. Since RDDs do not change over time and are only available for reading, data consistency maintains throughout various operations.</a:t>
            </a:r>
          </a:p>
          <a:p>
            <a:pPr algn="just">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Performance speeds</a:t>
            </a:r>
            <a:r>
              <a:rPr lang="en-US" sz="2200" b="0" i="0" dirty="0">
                <a:solidFill>
                  <a:srgbClr val="000000"/>
                </a:solidFill>
                <a:effectLst/>
                <a:latin typeface="Times New Roman" panose="02020603050405020304" pitchFamily="18" charset="0"/>
                <a:cs typeface="Times New Roman" panose="02020603050405020304" pitchFamily="18" charset="0"/>
              </a:rPr>
              <a:t>. Storing data in RAM whenever possible instead of on disk. However, RDDs maintain the possibility of on-disk storage to provide a massive performance and flexibility boost.</a:t>
            </a:r>
          </a:p>
          <a:p>
            <a:endParaRPr lang="en-IN" dirty="0"/>
          </a:p>
        </p:txBody>
      </p:sp>
    </p:spTree>
    <p:extLst>
      <p:ext uri="{BB962C8B-B14F-4D97-AF65-F5344CB8AC3E}">
        <p14:creationId xmlns:p14="http://schemas.microsoft.com/office/powerpoint/2010/main" val="10394320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62E8-8DB5-ED2D-A383-8713C34B99ED}"/>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8B1C69AA-1E35-8798-A022-F8BA54FA1A83}"/>
              </a:ext>
            </a:extLst>
          </p:cNvPr>
          <p:cNvSpPr>
            <a:spLocks noGrp="1"/>
          </p:cNvSpPr>
          <p:nvPr>
            <p:ph idx="1"/>
          </p:nvPr>
        </p:nvSpPr>
        <p:spPr>
          <a:xfrm>
            <a:off x="838200" y="1825625"/>
            <a:ext cx="10515600" cy="4351338"/>
          </a:xfrm>
        </p:spPr>
        <p:txBody>
          <a:bodyPr>
            <a:normAutofit fontScale="47500" lnSpcReduction="20000"/>
          </a:bodyPr>
          <a:lstStyle/>
          <a:p>
            <a:pPr algn="just">
              <a:lnSpc>
                <a:spcPct val="100000"/>
              </a:lnSpc>
              <a:spcAft>
                <a:spcPts val="1200"/>
              </a:spcAft>
            </a:pPr>
            <a:r>
              <a:rPr lang="en-US" sz="4500" dirty="0">
                <a:solidFill>
                  <a:srgbClr val="22282A"/>
                </a:solidFill>
                <a:latin typeface="Times New Roman" panose="02020603050405020304" pitchFamily="18" charset="0"/>
                <a:cs typeface="Times New Roman" panose="02020603050405020304" pitchFamily="18" charset="0"/>
              </a:rPr>
              <a:t>The disadvantages when working with Resilient Distributed Datasets include:</a:t>
            </a:r>
          </a:p>
          <a:p>
            <a:pPr algn="just">
              <a:lnSpc>
                <a:spcPct val="100000"/>
              </a:lnSpc>
              <a:buFont typeface="Arial" panose="020B0604020202020204" pitchFamily="34" charset="0"/>
              <a:buChar char="•"/>
            </a:pPr>
            <a:r>
              <a:rPr lang="en-US" sz="4500" dirty="0">
                <a:solidFill>
                  <a:srgbClr val="22282A"/>
                </a:solidFill>
                <a:latin typeface="Times New Roman" panose="02020603050405020304" pitchFamily="18" charset="0"/>
                <a:cs typeface="Times New Roman" panose="02020603050405020304" pitchFamily="18" charset="0"/>
              </a:rPr>
              <a:t>No schematic view of data. RDDs have a hard time dealing with structured data. A better option for handling structured data is through the DataFrames and Datasets APIs, which fully integrate with RDDs in Spark.</a:t>
            </a:r>
          </a:p>
          <a:p>
            <a:pPr algn="just">
              <a:lnSpc>
                <a:spcPct val="100000"/>
              </a:lnSpc>
              <a:buFont typeface="Arial" panose="020B0604020202020204" pitchFamily="34" charset="0"/>
              <a:buChar char="•"/>
            </a:pPr>
            <a:r>
              <a:rPr lang="en-US" sz="4500" dirty="0">
                <a:solidFill>
                  <a:srgbClr val="22282A"/>
                </a:solidFill>
                <a:latin typeface="Times New Roman" panose="02020603050405020304" pitchFamily="18" charset="0"/>
                <a:cs typeface="Times New Roman" panose="02020603050405020304" pitchFamily="18" charset="0"/>
              </a:rPr>
              <a:t>Garbage collection. Since RDDs are in-memory objects, they rely heavily on Java's memory management and serialization. This causes performance limitations as data grows.</a:t>
            </a:r>
          </a:p>
          <a:p>
            <a:pPr algn="just">
              <a:lnSpc>
                <a:spcPct val="100000"/>
              </a:lnSpc>
              <a:buFont typeface="Arial" panose="020B0604020202020204" pitchFamily="34" charset="0"/>
              <a:buChar char="•"/>
            </a:pPr>
            <a:r>
              <a:rPr lang="en-US" sz="4500" dirty="0">
                <a:solidFill>
                  <a:srgbClr val="22282A"/>
                </a:solidFill>
                <a:latin typeface="Times New Roman" panose="02020603050405020304" pitchFamily="18" charset="0"/>
                <a:cs typeface="Times New Roman" panose="02020603050405020304" pitchFamily="18" charset="0"/>
              </a:rPr>
              <a:t>Overflow issues. When RDDs run out of RAM, the information resides on a disk, requiring additional RAM and disk space to overcome overflow issues.</a:t>
            </a:r>
          </a:p>
          <a:p>
            <a:pPr algn="just">
              <a:lnSpc>
                <a:spcPct val="100000"/>
              </a:lnSpc>
              <a:buFont typeface="Arial" panose="020B0604020202020204" pitchFamily="34" charset="0"/>
              <a:buChar char="•"/>
            </a:pPr>
            <a:r>
              <a:rPr lang="en-US" sz="4500" dirty="0">
                <a:solidFill>
                  <a:srgbClr val="22282A"/>
                </a:solidFill>
                <a:latin typeface="Times New Roman" panose="02020603050405020304" pitchFamily="18" charset="0"/>
                <a:cs typeface="Times New Roman" panose="02020603050405020304" pitchFamily="18" charset="0"/>
              </a:rPr>
              <a:t>No automated optimization. An RDD does not have functions for automatic input optimization. While other Spark objects, such as DataFrames and Datasets, use the Catalyst optimizer, for RDDs, optimization happens manually.</a:t>
            </a:r>
          </a:p>
          <a:p>
            <a:endParaRPr lang="en-IN" dirty="0"/>
          </a:p>
        </p:txBody>
      </p:sp>
    </p:spTree>
    <p:extLst>
      <p:ext uri="{BB962C8B-B14F-4D97-AF65-F5344CB8AC3E}">
        <p14:creationId xmlns:p14="http://schemas.microsoft.com/office/powerpoint/2010/main" val="195717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C67D-FF3E-6A77-9827-E0523098D88B}"/>
              </a:ext>
            </a:extLst>
          </p:cNvPr>
          <p:cNvSpPr>
            <a:spLocks noGrp="1"/>
          </p:cNvSpPr>
          <p:nvPr>
            <p:ph type="title"/>
          </p:nvPr>
        </p:nvSpPr>
        <p:spPr/>
        <p:txBody>
          <a:bodyPr/>
          <a:lstStyle/>
          <a:p>
            <a:r>
              <a:rPr lang="en-US" dirty="0"/>
              <a:t>Why is Hadoop Important?</a:t>
            </a:r>
            <a:endParaRPr lang="en-IN" dirty="0"/>
          </a:p>
        </p:txBody>
      </p:sp>
      <p:sp>
        <p:nvSpPr>
          <p:cNvPr id="3" name="Content Placeholder 2">
            <a:extLst>
              <a:ext uri="{FF2B5EF4-FFF2-40B4-BE49-F238E27FC236}">
                <a16:creationId xmlns:a16="http://schemas.microsoft.com/office/drawing/2014/main" id="{613EDAA0-406B-ED50-96A4-633F4CF21012}"/>
              </a:ext>
            </a:extLst>
          </p:cNvPr>
          <p:cNvSpPr>
            <a:spLocks noGrp="1"/>
          </p:cNvSpPr>
          <p:nvPr>
            <p:ph idx="1"/>
          </p:nvPr>
        </p:nvSpPr>
        <p:spPr>
          <a:xfrm>
            <a:off x="838200" y="1385888"/>
            <a:ext cx="10515600" cy="4791075"/>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Ability to store and process huge amounts of any kind of data, quickly. With data volumes and varieties constantly increasing, especially from social media and the Internet of Things (IoT), that's a key consideration. </a:t>
            </a:r>
          </a:p>
          <a:p>
            <a:pPr marL="0" indent="0" algn="just">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Computing Power :</a:t>
            </a:r>
            <a:r>
              <a:rPr lang="en-US" dirty="0">
                <a:latin typeface="Times New Roman" panose="02020603050405020304" pitchFamily="18" charset="0"/>
                <a:cs typeface="Times New Roman" panose="02020603050405020304" pitchFamily="18" charset="0"/>
              </a:rPr>
              <a:t>Hadoop's distributed computing model processes big data fast. The more computing nodes you use, the more processing power you have. </a:t>
            </a:r>
          </a:p>
          <a:p>
            <a:pPr marL="0" indent="0" algn="just">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Fault Tolerance:</a:t>
            </a:r>
            <a:r>
              <a:rPr lang="en-US" dirty="0">
                <a:latin typeface="Times New Roman" panose="02020603050405020304" pitchFamily="18" charset="0"/>
                <a:cs typeface="Times New Roman" panose="02020603050405020304" pitchFamily="18" charset="0"/>
              </a:rPr>
              <a:t> Data and application processing are protected against hardware failure. If a node goes down, jobs are automatically redirected to other nodes to make sure the distributed computing does not fail. Multiple copies of all data are stored automatically. </a:t>
            </a:r>
          </a:p>
          <a:p>
            <a:pPr marL="0" indent="0" algn="just">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Flexibility:</a:t>
            </a:r>
            <a:r>
              <a:rPr lang="en-US" dirty="0">
                <a:latin typeface="Times New Roman" panose="02020603050405020304" pitchFamily="18" charset="0"/>
                <a:cs typeface="Times New Roman" panose="02020603050405020304" pitchFamily="18" charset="0"/>
              </a:rPr>
              <a:t> Unlike traditional relational databases, you don’t have to preprocess data before storing it. You can store as much data as you want and decide how to use it later. That includes unstructured data like text, images and videos. </a:t>
            </a:r>
          </a:p>
          <a:p>
            <a:pPr marL="0" indent="0" algn="just">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Low Cost: The</a:t>
            </a:r>
            <a:r>
              <a:rPr lang="en-US" dirty="0">
                <a:latin typeface="Times New Roman" panose="02020603050405020304" pitchFamily="18" charset="0"/>
                <a:cs typeface="Times New Roman" panose="02020603050405020304" pitchFamily="18" charset="0"/>
              </a:rPr>
              <a:t> open-source framework is free and uses commodity hardware to store large quantities of data.</a:t>
            </a:r>
          </a:p>
          <a:p>
            <a:pPr marL="0" indent="0" algn="just">
              <a:buNone/>
            </a:pP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You can easily grow your system to handle more data simply by adding nodes. Little administration is required.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183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31D08-2E65-DCE0-2CFF-C31761B228E1}"/>
              </a:ext>
            </a:extLst>
          </p:cNvPr>
          <p:cNvSpPr>
            <a:spLocks noGrp="1"/>
          </p:cNvSpPr>
          <p:nvPr>
            <p:ph type="title"/>
          </p:nvPr>
        </p:nvSpPr>
        <p:spPr>
          <a:xfrm>
            <a:off x="238125" y="140493"/>
            <a:ext cx="10515600" cy="792163"/>
          </a:xfrm>
        </p:spPr>
        <p:txBody>
          <a:bodyPr>
            <a:normAutofit/>
          </a:bodyPr>
          <a:lstStyle/>
          <a:p>
            <a:r>
              <a:rPr lang="en-US" sz="2400" b="1" dirty="0">
                <a:latin typeface="Times New Roman" panose="02020603050405020304" pitchFamily="18" charset="0"/>
                <a:cs typeface="Times New Roman" panose="02020603050405020304" pitchFamily="18" charset="0"/>
              </a:rPr>
              <a:t>What are the Challenges of Using Hadoop?</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9A242F-3207-7F81-4FBA-ADDE768F106D}"/>
              </a:ext>
            </a:extLst>
          </p:cNvPr>
          <p:cNvSpPr>
            <a:spLocks noGrp="1"/>
          </p:cNvSpPr>
          <p:nvPr>
            <p:ph idx="1"/>
          </p:nvPr>
        </p:nvSpPr>
        <p:spPr>
          <a:xfrm>
            <a:off x="838200" y="761206"/>
            <a:ext cx="10515600" cy="5335587"/>
          </a:xfrm>
        </p:spPr>
        <p:txBody>
          <a:bodyPr>
            <a:noAutofit/>
          </a:bodyPr>
          <a:lstStyle/>
          <a:p>
            <a:pPr algn="just"/>
            <a:r>
              <a:rPr lang="en-US" sz="2400" dirty="0">
                <a:latin typeface="Times New Roman" panose="02020603050405020304" pitchFamily="18" charset="0"/>
                <a:cs typeface="Times New Roman" panose="02020603050405020304" pitchFamily="18" charset="0"/>
              </a:rPr>
              <a:t>• MapReduce programming is not a good match for all problems. It’s good for simple information requests and problems that can be divided into independent units, but it's not efficient for iterative and interactive analytic tasks. MapReduce is file-intensive. Because the nodes don’t intercommunicate except through sorts and shuffles, iterative algorithms require multiple map-shuffle/sort-reduce phases to complete. This creates multiple files between MapReduce phases and is inefficient for advanced analytic computing. </a:t>
            </a:r>
          </a:p>
          <a:p>
            <a:pPr algn="just"/>
            <a:r>
              <a:rPr lang="en-US" sz="2400" dirty="0">
                <a:latin typeface="Times New Roman" panose="02020603050405020304" pitchFamily="18" charset="0"/>
                <a:cs typeface="Times New Roman" panose="02020603050405020304" pitchFamily="18" charset="0"/>
              </a:rPr>
              <a:t>• There’s a widely acknowledged talent gap. It can be difficult to find entry-level programmers who have sufficient Java skills to be productive with MapReduce. That's one reason distribution providers are racing to put relational (SQL) technology on top of Hadoop. It is much easier to find programmers with SQL skills than MapReduce skills and, Hadoop administration seems part art and part science, requiring low-level knowledge of operating systems, hardware and Hadoop kernel settings. </a:t>
            </a:r>
          </a:p>
          <a:p>
            <a:pPr algn="just"/>
            <a:r>
              <a:rPr lang="en-US" sz="2400" dirty="0">
                <a:latin typeface="Times New Roman" panose="02020603050405020304" pitchFamily="18" charset="0"/>
                <a:cs typeface="Times New Roman" panose="02020603050405020304" pitchFamily="18" charset="0"/>
              </a:rPr>
              <a:t>• Data security. Another challenge centers around fragmented data security issues, though new tools and technologies are surfacing. The Kerberos authentication protocol is a great step toward making Hadoop environments secure. </a:t>
            </a:r>
          </a:p>
          <a:p>
            <a:pPr algn="just"/>
            <a:r>
              <a:rPr lang="en-US" sz="2400" dirty="0">
                <a:latin typeface="Times New Roman" panose="02020603050405020304" pitchFamily="18" charset="0"/>
                <a:cs typeface="Times New Roman" panose="02020603050405020304" pitchFamily="18" charset="0"/>
              </a:rPr>
              <a:t>• Full-fledged data management and governance. Hadoop does not have easy-to-use, </a:t>
            </a:r>
            <a:r>
              <a:rPr lang="en-US" sz="2400" dirty="0" err="1">
                <a:latin typeface="Times New Roman" panose="02020603050405020304" pitchFamily="18" charset="0"/>
                <a:cs typeface="Times New Roman" panose="02020603050405020304" pitchFamily="18" charset="0"/>
              </a:rPr>
              <a:t>fullfeature</a:t>
            </a:r>
            <a:r>
              <a:rPr lang="en-US" sz="2400" dirty="0">
                <a:latin typeface="Times New Roman" panose="02020603050405020304" pitchFamily="18" charset="0"/>
                <a:cs typeface="Times New Roman" panose="02020603050405020304" pitchFamily="18" charset="0"/>
              </a:rPr>
              <a:t> tools for data management, data cleansing, governance and metadata. Especially lacking are tools for data quality and standardization.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900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7945</Words>
  <Application>Microsoft Office PowerPoint</Application>
  <PresentationFormat>Widescreen</PresentationFormat>
  <Paragraphs>416</Paragraphs>
  <Slides>72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AmazonEmberBold</vt:lpstr>
      <vt:lpstr>Arial</vt:lpstr>
      <vt:lpstr>Calibri</vt:lpstr>
      <vt:lpstr>Calibri Light</vt:lpstr>
      <vt:lpstr>Courier New</vt:lpstr>
      <vt:lpstr>Poppins</vt:lpstr>
      <vt:lpstr>Symbol</vt:lpstr>
      <vt:lpstr>Times New Roman</vt:lpstr>
      <vt:lpstr>Titillium</vt:lpstr>
      <vt:lpstr>Office Theme</vt:lpstr>
      <vt:lpstr>Hadoop Architecture and Ecosystem</vt:lpstr>
      <vt:lpstr>Introduction</vt:lpstr>
      <vt:lpstr>PowerPoint Presentation</vt:lpstr>
      <vt:lpstr>PowerPoint Presentation</vt:lpstr>
      <vt:lpstr>PowerPoint Presentation</vt:lpstr>
      <vt:lpstr>PowerPoint Presentation</vt:lpstr>
      <vt:lpstr>How Does Hadoop Work?</vt:lpstr>
      <vt:lpstr>Why is Hadoop Important?</vt:lpstr>
      <vt:lpstr>What are the Challenges of Using Hadoop?</vt:lpstr>
      <vt:lpstr> Benefits of Hadoop for Big Data</vt:lpstr>
      <vt:lpstr>The Hadoop Ecosystem Supplementary Components</vt:lpstr>
      <vt:lpstr>PowerPoint Presentation</vt:lpstr>
      <vt:lpstr>PowerPoint Presentation</vt:lpstr>
      <vt:lpstr>PowerPoint Presentation</vt:lpstr>
      <vt:lpstr>PowerPoint Presentation</vt:lpstr>
      <vt:lpstr>PowerPoint Presentation</vt:lpstr>
      <vt:lpstr>PowerPoint Presentation</vt:lpstr>
      <vt:lpstr>Hadoop Cluster</vt:lpstr>
      <vt:lpstr>Hadoop Cluster Architecture </vt:lpstr>
      <vt:lpstr>PowerPoint Presentation</vt:lpstr>
      <vt:lpstr>PowerPoint Presentation</vt:lpstr>
      <vt:lpstr>Advantages of a Hadoop Cluster </vt:lpstr>
      <vt:lpstr>Hadoop Daemons</vt:lpstr>
      <vt:lpstr>PowerPoint Presentation</vt:lpstr>
      <vt:lpstr>Hadoop Architecture</vt:lpstr>
      <vt:lpstr>1. HDFS </vt:lpstr>
      <vt:lpstr>PowerPoint Presentation</vt:lpstr>
      <vt:lpstr>PowerPoint Presentation</vt:lpstr>
      <vt:lpstr>2. MapReduce </vt:lpstr>
      <vt:lpstr>PowerPoint Presentation</vt:lpstr>
      <vt:lpstr>PowerPoint Presentation</vt:lpstr>
      <vt:lpstr>PowerPoint Presentation</vt:lpstr>
      <vt:lpstr>PowerPoint Presentation</vt:lpstr>
      <vt:lpstr>PowerPoint Presentation</vt:lpstr>
      <vt:lpstr>PowerPoint Presentation</vt:lpstr>
      <vt:lpstr>Example of Map reduce-word count problem</vt:lpstr>
      <vt:lpstr>PowerPoint Presentation</vt:lpstr>
      <vt:lpstr>PowerPoint Presentation</vt:lpstr>
      <vt:lpstr>PowerPoint Presentation</vt:lpstr>
      <vt:lpstr>PowerPoint Presentation</vt:lpstr>
      <vt:lpstr>Storing and Querying Data. </vt:lpstr>
      <vt:lpstr>PowerPoint Presentation</vt:lpstr>
      <vt:lpstr>PowerPoint Presentation</vt:lpstr>
      <vt:lpstr>PowerPoint Presentation</vt:lpstr>
      <vt:lpstr>PowerPoint Presentation</vt:lpstr>
      <vt:lpstr>PowerPoint Presentation</vt:lpstr>
      <vt:lpstr>What is Distributed File System? </vt:lpstr>
      <vt:lpstr>History of Distributed File System </vt:lpstr>
      <vt:lpstr>Features</vt:lpstr>
      <vt:lpstr>Distributed File System Replication </vt:lpstr>
      <vt:lpstr>PowerPoint Presentation</vt:lpstr>
      <vt:lpstr>PowerPoint Presentation</vt:lpstr>
      <vt:lpstr>PowerPoint Presentation</vt:lpstr>
      <vt:lpstr>Working of Distributed File System </vt:lpstr>
      <vt:lpstr>Applications</vt:lpstr>
      <vt:lpstr>Advantages </vt:lpstr>
      <vt:lpstr>Disadvantages </vt:lpstr>
      <vt:lpstr>APACHE SPARK </vt:lpstr>
      <vt:lpstr>How does Apache Spark work? </vt:lpstr>
      <vt:lpstr>Difference between Hadoop and spark</vt:lpstr>
      <vt:lpstr>What are Apache Spark Workloads? </vt:lpstr>
      <vt:lpstr>PowerPoint Presentation</vt:lpstr>
      <vt:lpstr>PowerPoint Presentation</vt:lpstr>
      <vt:lpstr>PowerPoint Presentation</vt:lpstr>
      <vt:lpstr>Applications</vt:lpstr>
      <vt:lpstr>Apache Spark - RDD Resilient Distributed Datasets </vt:lpstr>
      <vt:lpstr>Why Do We Need RDDs in Spark? </vt:lpstr>
      <vt:lpstr>How Does RDD Store Data? </vt:lpstr>
      <vt:lpstr>PowerPoint Presentation</vt:lpstr>
      <vt:lpstr>PowerPoint Presentation</vt:lpstr>
      <vt:lpstr>Advantages and Disadvantages of RDDs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Sukumar Thamilmani</dc:creator>
  <cp:lastModifiedBy>Sukumar Thamilmani</cp:lastModifiedBy>
  <cp:revision>58</cp:revision>
  <dcterms:created xsi:type="dcterms:W3CDTF">2025-02-02T15:01:43Z</dcterms:created>
  <dcterms:modified xsi:type="dcterms:W3CDTF">2025-02-15T18:27:50Z</dcterms:modified>
</cp:coreProperties>
</file>