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5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8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7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6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CC41-AF7F-42FF-BD62-ED2D805E6F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AE1B-D6D6-45A7-8220-9B361C0F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875-6A16-DE30-4BCF-11822DE2D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PRINCIPLE SOURCES OF OPTIMIZATION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D7CF-5879-8CA5-ED1F-26B2F2A7F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CSD 3202 COMPILER DESIGN</a:t>
            </a:r>
          </a:p>
          <a:p>
            <a:r>
              <a:rPr lang="en-US" sz="2800" dirty="0"/>
              <a:t>SEMINAR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6338D-5EE4-8A1B-4159-0D87916C6635}"/>
              </a:ext>
            </a:extLst>
          </p:cNvPr>
          <p:cNvSpPr/>
          <p:nvPr/>
        </p:nvSpPr>
        <p:spPr>
          <a:xfrm>
            <a:off x="1523998" y="1734532"/>
            <a:ext cx="9144001" cy="169446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F8D56-7EA6-14CC-AC10-039DC9466E59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BC6A-C0C2-87C3-72F9-01C867AEC279}"/>
              </a:ext>
            </a:extLst>
          </p:cNvPr>
          <p:cNvSpPr txBox="1"/>
          <p:nvPr/>
        </p:nvSpPr>
        <p:spPr>
          <a:xfrm>
            <a:off x="9580265" y="5486735"/>
            <a:ext cx="217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SARAVANAKUMAR M</a:t>
            </a:r>
          </a:p>
          <a:p>
            <a:pPr algn="ctr"/>
            <a:r>
              <a:rPr lang="en-US" dirty="0"/>
              <a:t>220071601224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8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0989F-03F2-1A47-DC89-F2FD47842D9C}"/>
              </a:ext>
            </a:extLst>
          </p:cNvPr>
          <p:cNvSpPr txBox="1"/>
          <p:nvPr/>
        </p:nvSpPr>
        <p:spPr>
          <a:xfrm>
            <a:off x="487926" y="1413063"/>
            <a:ext cx="112161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Dead Code Elimination:</a:t>
            </a:r>
          </a:p>
          <a:p>
            <a:endParaRPr lang="en-IN" sz="3200" dirty="0"/>
          </a:p>
          <a:p>
            <a:r>
              <a:rPr lang="pt-BR" sz="3200" dirty="0"/>
              <a:t>					a = 5;</a:t>
            </a:r>
          </a:p>
          <a:p>
            <a:r>
              <a:rPr lang="pt-BR" sz="3200" dirty="0"/>
              <a:t>					b = 10;				-&gt;	</a:t>
            </a:r>
          </a:p>
          <a:p>
            <a:r>
              <a:rPr lang="pt-BR" sz="3200" dirty="0"/>
              <a:t>					c = a + b;</a:t>
            </a:r>
          </a:p>
          <a:p>
            <a:r>
              <a:rPr lang="pt-BR" sz="3200" dirty="0"/>
              <a:t>					d = 15; </a:t>
            </a:r>
            <a:endParaRPr lang="en-IN" sz="3200" dirty="0"/>
          </a:p>
          <a:p>
            <a:endParaRPr lang="en-IN" sz="3200" dirty="0"/>
          </a:p>
          <a:p>
            <a:r>
              <a:rPr lang="en-US" sz="3200" dirty="0"/>
              <a:t>Variable d is assigned but never used, so we can safely removed it.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A7837-15E3-DA1A-6D9A-35C31DC4616E}"/>
              </a:ext>
            </a:extLst>
          </p:cNvPr>
          <p:cNvSpPr txBox="1"/>
          <p:nvPr/>
        </p:nvSpPr>
        <p:spPr>
          <a:xfrm>
            <a:off x="7663992" y="2422689"/>
            <a:ext cx="1664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 = 5;</a:t>
            </a:r>
          </a:p>
          <a:p>
            <a:r>
              <a:rPr lang="pt-BR" sz="3200" dirty="0"/>
              <a:t>b = 10;</a:t>
            </a:r>
          </a:p>
          <a:p>
            <a:r>
              <a:rPr lang="pt-BR" sz="3200" dirty="0"/>
              <a:t>c = a + b;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21875-5DE8-A864-F881-10AB230F4362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0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83A90-C27F-D527-3557-1465741F40BA}"/>
              </a:ext>
            </a:extLst>
          </p:cNvPr>
          <p:cNvSpPr txBox="1"/>
          <p:nvPr/>
        </p:nvSpPr>
        <p:spPr>
          <a:xfrm>
            <a:off x="747228" y="1659285"/>
            <a:ext cx="106975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Constant Folding:</a:t>
            </a:r>
          </a:p>
          <a:p>
            <a:endParaRPr lang="en-IN" sz="3200" dirty="0"/>
          </a:p>
          <a:p>
            <a:r>
              <a:rPr lang="es-ES" sz="3200" dirty="0"/>
              <a:t>			x = 3 + 4;				-&gt;				x = 7;</a:t>
            </a:r>
          </a:p>
          <a:p>
            <a:r>
              <a:rPr lang="es-ES" sz="3200" dirty="0"/>
              <a:t>			y = x * 2;								y = x * 2;</a:t>
            </a:r>
            <a:endParaRPr lang="en-IN" sz="3200" dirty="0"/>
          </a:p>
          <a:p>
            <a:endParaRPr lang="en-IN" sz="3200" dirty="0"/>
          </a:p>
          <a:p>
            <a:r>
              <a:rPr lang="en-US" sz="3200" dirty="0"/>
              <a:t>The compiler calculates 3+4=7 during compile time instead of </a:t>
            </a:r>
          </a:p>
          <a:p>
            <a:r>
              <a:rPr lang="en-US" sz="3200" dirty="0"/>
              <a:t>waiting until runtime.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D5D90-B687-97CC-85E6-5D030504B168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1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A70E4-6AD0-3CC7-786B-7D30A8C34180}"/>
              </a:ext>
            </a:extLst>
          </p:cNvPr>
          <p:cNvSpPr txBox="1"/>
          <p:nvPr/>
        </p:nvSpPr>
        <p:spPr>
          <a:xfrm>
            <a:off x="3290263" y="2059394"/>
            <a:ext cx="561147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/>
              <a:t>Loop Optimizations:</a:t>
            </a:r>
          </a:p>
          <a:p>
            <a:endParaRPr lang="en-IN" sz="3200" dirty="0"/>
          </a:p>
          <a:p>
            <a:r>
              <a:rPr lang="en-IN" sz="3200" dirty="0"/>
              <a:t>1.Code Motion</a:t>
            </a:r>
          </a:p>
          <a:p>
            <a:r>
              <a:rPr lang="en-IN" sz="3200" dirty="0"/>
              <a:t>2. Induction Variable Elimination</a:t>
            </a:r>
          </a:p>
          <a:p>
            <a:r>
              <a:rPr lang="en-IN" sz="3200" dirty="0"/>
              <a:t>3.Strength Reduction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EE535-D8A5-49C5-B158-FEFD2621068E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8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78D1F-84C0-8336-4645-6E71297164B7}"/>
              </a:ext>
            </a:extLst>
          </p:cNvPr>
          <p:cNvSpPr txBox="1"/>
          <p:nvPr/>
        </p:nvSpPr>
        <p:spPr>
          <a:xfrm>
            <a:off x="745021" y="920621"/>
            <a:ext cx="10945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Code Motion:</a:t>
            </a:r>
          </a:p>
          <a:p>
            <a:endParaRPr lang="en-IN" sz="3200" dirty="0"/>
          </a:p>
          <a:p>
            <a:r>
              <a:rPr lang="en-IN" sz="3200" dirty="0"/>
              <a:t>for (</a:t>
            </a:r>
            <a:r>
              <a:rPr lang="en-IN" sz="3200" dirty="0" err="1"/>
              <a:t>i</a:t>
            </a:r>
            <a:r>
              <a:rPr lang="en-IN" sz="3200" dirty="0"/>
              <a:t> = 0; </a:t>
            </a:r>
            <a:r>
              <a:rPr lang="en-IN" sz="3200" dirty="0" err="1"/>
              <a:t>i</a:t>
            </a:r>
            <a:r>
              <a:rPr lang="en-IN" sz="3200" dirty="0"/>
              <a:t> &lt; n; </a:t>
            </a:r>
            <a:r>
              <a:rPr lang="en-IN" sz="3200" dirty="0" err="1"/>
              <a:t>i</a:t>
            </a:r>
            <a:r>
              <a:rPr lang="en-IN" sz="3200" dirty="0"/>
              <a:t>++) {</a:t>
            </a:r>
          </a:p>
          <a:p>
            <a:r>
              <a:rPr lang="en-IN" sz="3200" dirty="0"/>
              <a:t>    limit = a - 2;					-&gt;</a:t>
            </a:r>
          </a:p>
          <a:p>
            <a:r>
              <a:rPr lang="en-IN" sz="3200" dirty="0"/>
              <a:t>    if (</a:t>
            </a:r>
            <a:r>
              <a:rPr lang="en-IN" sz="3200" dirty="0" err="1"/>
              <a:t>i</a:t>
            </a:r>
            <a:r>
              <a:rPr lang="en-IN" sz="3200" dirty="0"/>
              <a:t> &lt; limit) {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  <a:p>
            <a:r>
              <a:rPr lang="en-US" sz="3200" dirty="0"/>
              <a:t>The value of limit doesn't change inside the loop, so we compute it once outside.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6539F-E539-1AF0-F1F2-B042293B1BDC}"/>
              </a:ext>
            </a:extLst>
          </p:cNvPr>
          <p:cNvSpPr txBox="1"/>
          <p:nvPr/>
        </p:nvSpPr>
        <p:spPr>
          <a:xfrm>
            <a:off x="7650614" y="1769806"/>
            <a:ext cx="35373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limit = a - 2;</a:t>
            </a:r>
          </a:p>
          <a:p>
            <a:r>
              <a:rPr lang="en-IN" sz="3200" dirty="0"/>
              <a:t>for (</a:t>
            </a:r>
            <a:r>
              <a:rPr lang="en-IN" sz="3200" dirty="0" err="1"/>
              <a:t>i</a:t>
            </a:r>
            <a:r>
              <a:rPr lang="en-IN" sz="3200" dirty="0"/>
              <a:t> = 0; </a:t>
            </a:r>
            <a:r>
              <a:rPr lang="en-IN" sz="3200" dirty="0" err="1"/>
              <a:t>i</a:t>
            </a:r>
            <a:r>
              <a:rPr lang="en-IN" sz="3200" dirty="0"/>
              <a:t> &lt; n; </a:t>
            </a:r>
            <a:r>
              <a:rPr lang="en-IN" sz="3200" dirty="0" err="1"/>
              <a:t>i</a:t>
            </a:r>
            <a:r>
              <a:rPr lang="en-IN" sz="3200" dirty="0"/>
              <a:t>++) {</a:t>
            </a:r>
          </a:p>
          <a:p>
            <a:r>
              <a:rPr lang="en-IN" sz="3200" dirty="0"/>
              <a:t>    if (</a:t>
            </a:r>
            <a:r>
              <a:rPr lang="en-IN" sz="3200" dirty="0" err="1"/>
              <a:t>i</a:t>
            </a:r>
            <a:r>
              <a:rPr lang="en-IN" sz="3200" dirty="0"/>
              <a:t> &lt; limit) {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8747B-6F1A-3820-E944-0A396E2C63E1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7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B8428-0289-B7E2-0BBA-EFC72BFC8E48}"/>
              </a:ext>
            </a:extLst>
          </p:cNvPr>
          <p:cNvSpPr txBox="1"/>
          <p:nvPr/>
        </p:nvSpPr>
        <p:spPr>
          <a:xfrm>
            <a:off x="377680" y="920621"/>
            <a:ext cx="11436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Induction Variable Elimination:</a:t>
            </a:r>
          </a:p>
          <a:p>
            <a:endParaRPr lang="en-IN" sz="3200" dirty="0"/>
          </a:p>
          <a:p>
            <a:r>
              <a:rPr lang="nn-NO" sz="3200" dirty="0"/>
              <a:t>for (i = 0; i &lt; n; i++) {</a:t>
            </a:r>
          </a:p>
          <a:p>
            <a:r>
              <a:rPr lang="nn-NO" sz="3200" dirty="0"/>
              <a:t>    j = 4 * i;							-&gt;</a:t>
            </a:r>
          </a:p>
          <a:p>
            <a:r>
              <a:rPr lang="nn-NO" sz="3200" dirty="0"/>
              <a:t>    a[j] = i;</a:t>
            </a:r>
          </a:p>
          <a:p>
            <a:r>
              <a:rPr lang="nn-NO" sz="3200" dirty="0"/>
              <a:t>}</a:t>
            </a:r>
            <a:endParaRPr lang="en-IN" sz="3200" dirty="0"/>
          </a:p>
          <a:p>
            <a:endParaRPr lang="en-IN" sz="3200" dirty="0"/>
          </a:p>
          <a:p>
            <a:r>
              <a:rPr lang="en-US" sz="3200" dirty="0"/>
              <a:t>We eliminate the redundant calculation of 4*</a:t>
            </a:r>
            <a:r>
              <a:rPr lang="en-US" sz="3200" dirty="0" err="1"/>
              <a:t>i</a:t>
            </a:r>
            <a:r>
              <a:rPr lang="en-US" sz="3200" dirty="0"/>
              <a:t> in every loop iteration.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0C6A5-060C-2F1A-C06B-6BB2F99EE107}"/>
              </a:ext>
            </a:extLst>
          </p:cNvPr>
          <p:cNvSpPr txBox="1"/>
          <p:nvPr/>
        </p:nvSpPr>
        <p:spPr>
          <a:xfrm>
            <a:off x="7522590" y="1611984"/>
            <a:ext cx="35373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3200" dirty="0"/>
              <a:t>t = 0;</a:t>
            </a:r>
          </a:p>
          <a:p>
            <a:r>
              <a:rPr lang="nn-NO" sz="3200" dirty="0"/>
              <a:t>for (i = 0; i &lt; n; i++) {</a:t>
            </a:r>
          </a:p>
          <a:p>
            <a:r>
              <a:rPr lang="nn-NO" sz="3200" dirty="0"/>
              <a:t>    a[t] = i;</a:t>
            </a:r>
          </a:p>
          <a:p>
            <a:r>
              <a:rPr lang="nn-NO" sz="3200" dirty="0"/>
              <a:t>    t = t + 4;</a:t>
            </a:r>
          </a:p>
          <a:p>
            <a:r>
              <a:rPr lang="nn-NO" sz="3200" dirty="0"/>
              <a:t>}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8B3CB-C2BB-F045-072D-B2F875F06D02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A3F93-D0D0-5E58-FF14-11C35A56CA16}"/>
              </a:ext>
            </a:extLst>
          </p:cNvPr>
          <p:cNvSpPr txBox="1"/>
          <p:nvPr/>
        </p:nvSpPr>
        <p:spPr>
          <a:xfrm>
            <a:off x="433075" y="1166842"/>
            <a:ext cx="1132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Strength Reduction:</a:t>
            </a:r>
          </a:p>
          <a:p>
            <a:endParaRPr lang="en-IN" sz="3200" dirty="0"/>
          </a:p>
          <a:p>
            <a:r>
              <a:rPr lang="nn-NO" sz="3200" dirty="0"/>
              <a:t>for (i = 0; i &lt; n; i++) {</a:t>
            </a:r>
          </a:p>
          <a:p>
            <a:r>
              <a:rPr lang="nn-NO" sz="3200" dirty="0"/>
              <a:t>    t = 4 * i;						-&gt;</a:t>
            </a:r>
          </a:p>
          <a:p>
            <a:r>
              <a:rPr lang="nn-NO" sz="3200" dirty="0"/>
              <a:t>    a[t] = i;</a:t>
            </a:r>
          </a:p>
          <a:p>
            <a:r>
              <a:rPr lang="nn-NO" sz="3200" dirty="0"/>
              <a:t>}</a:t>
            </a:r>
            <a:endParaRPr lang="en-IN" sz="3200" dirty="0"/>
          </a:p>
          <a:p>
            <a:endParaRPr lang="en-IN" sz="3200" dirty="0"/>
          </a:p>
          <a:p>
            <a:r>
              <a:rPr lang="en-US" sz="3200" dirty="0"/>
              <a:t>We replaced a multiplication with an addition, which is faster and lighter for the CPU.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3C779-99DC-3704-0465-49160BEFBDCD}"/>
              </a:ext>
            </a:extLst>
          </p:cNvPr>
          <p:cNvSpPr txBox="1"/>
          <p:nvPr/>
        </p:nvSpPr>
        <p:spPr>
          <a:xfrm>
            <a:off x="6843250" y="1799303"/>
            <a:ext cx="35373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 = 0;</a:t>
            </a:r>
          </a:p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n;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    a[t] =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r>
              <a:rPr lang="en-US" sz="3200" dirty="0"/>
              <a:t>    t = t + 4;</a:t>
            </a:r>
          </a:p>
          <a:p>
            <a:r>
              <a:rPr lang="en-US" sz="3200" dirty="0"/>
              <a:t>}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E6711-F924-C094-0340-32011F125203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6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23C79-3246-2EA6-DC27-6063A1AD64D0}"/>
              </a:ext>
            </a:extLst>
          </p:cNvPr>
          <p:cNvSpPr txBox="1"/>
          <p:nvPr/>
        </p:nvSpPr>
        <p:spPr>
          <a:xfrm>
            <a:off x="2107664" y="351234"/>
            <a:ext cx="7976671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IN" sz="4000" dirty="0"/>
              <a:t>Summary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000" dirty="0"/>
              <a:t>Optimization requires Transformation: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000" dirty="0"/>
              <a:t>Transformation:</a:t>
            </a:r>
          </a:p>
          <a:p>
            <a:pPr>
              <a:buNone/>
            </a:pPr>
            <a:r>
              <a:rPr lang="en-IN" dirty="0"/>
              <a:t>1.Local</a:t>
            </a:r>
          </a:p>
          <a:p>
            <a:pPr>
              <a:buNone/>
            </a:pPr>
            <a:r>
              <a:rPr lang="en-IN" dirty="0"/>
              <a:t>2.Global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000" dirty="0"/>
              <a:t>Function-Preserving Transformations help make code cleaner and faster:</a:t>
            </a:r>
          </a:p>
          <a:p>
            <a:r>
              <a:rPr lang="en-IN" dirty="0"/>
              <a:t>1.Common Subexpression Elimination avoids recalculations.</a:t>
            </a:r>
          </a:p>
          <a:p>
            <a:r>
              <a:rPr lang="en-IN" dirty="0"/>
              <a:t>2.Copy Propagation replaces redundant variables.</a:t>
            </a:r>
          </a:p>
          <a:p>
            <a:r>
              <a:rPr lang="en-IN" dirty="0"/>
              <a:t>3.Dead Code Elimination removes unused computations.</a:t>
            </a:r>
          </a:p>
          <a:p>
            <a:r>
              <a:rPr lang="en-IN" dirty="0"/>
              <a:t>4.Constant Folding computes known values at compile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sz="2000" dirty="0"/>
              <a:t>Loop Optimizations boost performance in repeated structures:</a:t>
            </a:r>
          </a:p>
          <a:p>
            <a:r>
              <a:rPr lang="en-IN" dirty="0"/>
              <a:t>1.Code Motion moves invariant code outside loops.</a:t>
            </a:r>
          </a:p>
          <a:p>
            <a:r>
              <a:rPr lang="en-IN" dirty="0"/>
              <a:t>2.Induction Variable Elimination simplifies loop variables.</a:t>
            </a:r>
          </a:p>
          <a:p>
            <a:r>
              <a:rPr lang="en-IN" dirty="0"/>
              <a:t>3.Strength Reduction replaces expensive operations with simpler ones.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14D62A-2042-80A1-8C4C-CF77E0E1DAA0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1DD9D-BA60-62F1-B117-3C1B58EFF3AA}"/>
              </a:ext>
            </a:extLst>
          </p:cNvPr>
          <p:cNvSpPr txBox="1"/>
          <p:nvPr/>
        </p:nvSpPr>
        <p:spPr>
          <a:xfrm>
            <a:off x="522006" y="2274838"/>
            <a:ext cx="11147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 is optimization?</a:t>
            </a:r>
          </a:p>
          <a:p>
            <a:r>
              <a:rPr lang="en-US" sz="3200" dirty="0"/>
              <a:t>To improve a program without changing the function it computes.</a:t>
            </a:r>
          </a:p>
          <a:p>
            <a:endParaRPr lang="en-US" sz="3200" dirty="0"/>
          </a:p>
          <a:p>
            <a:r>
              <a:rPr lang="en-US" sz="3200" dirty="0"/>
              <a:t>To achieve optimization we “Transform” the program.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AE8C7-FF1F-2462-C1D2-B429AF7D7229}"/>
              </a:ext>
            </a:extLst>
          </p:cNvPr>
          <p:cNvSpPr/>
          <p:nvPr/>
        </p:nvSpPr>
        <p:spPr>
          <a:xfrm>
            <a:off x="103694" y="117835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3BD21-C9D7-11D6-15B1-9CFFBD6EEA82}"/>
              </a:ext>
            </a:extLst>
          </p:cNvPr>
          <p:cNvSpPr txBox="1"/>
          <p:nvPr/>
        </p:nvSpPr>
        <p:spPr>
          <a:xfrm>
            <a:off x="1019995" y="1705451"/>
            <a:ext cx="1015201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transformation?</a:t>
            </a:r>
          </a:p>
          <a:p>
            <a:r>
              <a:rPr lang="en-US" sz="3200" dirty="0"/>
              <a:t>It refers to change the structure of the source code without </a:t>
            </a:r>
          </a:p>
          <a:p>
            <a:r>
              <a:rPr lang="en-US" sz="3200" dirty="0"/>
              <a:t>changing the function it computes.</a:t>
            </a:r>
          </a:p>
          <a:p>
            <a:endParaRPr lang="en-US" dirty="0"/>
          </a:p>
          <a:p>
            <a:r>
              <a:rPr lang="en-US" sz="3200" dirty="0"/>
              <a:t>Types of transformation:</a:t>
            </a:r>
          </a:p>
          <a:p>
            <a:r>
              <a:rPr lang="en-US" sz="3200" dirty="0"/>
              <a:t>1.Local transformation</a:t>
            </a:r>
          </a:p>
          <a:p>
            <a:r>
              <a:rPr lang="en-US" sz="3200" dirty="0"/>
              <a:t>2.Global transformation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39337-1980-DE77-3F7F-09B6283FBE78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35D76-17C0-1515-6F34-B992A470D223}"/>
              </a:ext>
            </a:extLst>
          </p:cNvPr>
          <p:cNvSpPr txBox="1"/>
          <p:nvPr/>
        </p:nvSpPr>
        <p:spPr>
          <a:xfrm>
            <a:off x="2460750" y="1843950"/>
            <a:ext cx="7270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Local Transformation:</a:t>
            </a:r>
          </a:p>
          <a:p>
            <a:r>
              <a:rPr lang="en-US" sz="2800" dirty="0"/>
              <a:t>The change of statements within the basic block.</a:t>
            </a:r>
          </a:p>
          <a:p>
            <a:endParaRPr lang="en-US" dirty="0"/>
          </a:p>
          <a:p>
            <a:r>
              <a:rPr lang="en-US" sz="4000" dirty="0"/>
              <a:t>Global Transformation:</a:t>
            </a:r>
          </a:p>
          <a:p>
            <a:r>
              <a:rPr lang="en-US" sz="2800" dirty="0"/>
              <a:t>The change of statements between the blocks.</a:t>
            </a:r>
          </a:p>
          <a:p>
            <a:endParaRPr lang="en-US" dirty="0"/>
          </a:p>
          <a:p>
            <a:r>
              <a:rPr lang="en-US" sz="2800" dirty="0"/>
              <a:t>Basic block : int x = 3+4;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3AF39-2D55-3F14-E732-976672D77F5F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5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AF55AF-CABC-83D6-DDAF-076C475F263D}"/>
              </a:ext>
            </a:extLst>
          </p:cNvPr>
          <p:cNvSpPr txBox="1"/>
          <p:nvPr/>
        </p:nvSpPr>
        <p:spPr>
          <a:xfrm>
            <a:off x="617064" y="1874728"/>
            <a:ext cx="37872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 a = 3 + 4;</a:t>
            </a:r>
          </a:p>
          <a:p>
            <a:r>
              <a:rPr lang="en-US" sz="2800" dirty="0"/>
              <a:t>Int b = 5;</a:t>
            </a:r>
          </a:p>
          <a:p>
            <a:r>
              <a:rPr lang="en-US" sz="2800" dirty="0"/>
              <a:t>Int c = a * b;</a:t>
            </a:r>
          </a:p>
          <a:p>
            <a:endParaRPr lang="en-IN" sz="2800" dirty="0"/>
          </a:p>
          <a:p>
            <a:r>
              <a:rPr lang="en-IN" sz="2800" dirty="0"/>
              <a:t>For(int </a:t>
            </a:r>
            <a:r>
              <a:rPr lang="en-IN" sz="2800" dirty="0" err="1"/>
              <a:t>i</a:t>
            </a:r>
            <a:r>
              <a:rPr lang="en-IN" sz="2800" dirty="0"/>
              <a:t> = 0; I &lt; 10; </a:t>
            </a:r>
            <a:r>
              <a:rPr lang="en-IN" sz="2800" dirty="0" err="1"/>
              <a:t>i</a:t>
            </a:r>
            <a:r>
              <a:rPr lang="en-IN" sz="2800" dirty="0"/>
              <a:t>++)</a:t>
            </a:r>
          </a:p>
          <a:p>
            <a:r>
              <a:rPr lang="en-IN" sz="2800" dirty="0"/>
              <a:t>	int x = a * b;</a:t>
            </a:r>
          </a:p>
          <a:p>
            <a:r>
              <a:rPr lang="en-IN" sz="2800" dirty="0"/>
              <a:t>	print(x);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ECF02-A3DA-0259-6242-C841EA8BC346}"/>
              </a:ext>
            </a:extLst>
          </p:cNvPr>
          <p:cNvSpPr txBox="1"/>
          <p:nvPr/>
        </p:nvSpPr>
        <p:spPr>
          <a:xfrm>
            <a:off x="7787718" y="1874728"/>
            <a:ext cx="37872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 a = 7;</a:t>
            </a:r>
          </a:p>
          <a:p>
            <a:r>
              <a:rPr lang="en-US" sz="2800" dirty="0"/>
              <a:t>Int b = 5;</a:t>
            </a:r>
          </a:p>
          <a:p>
            <a:r>
              <a:rPr lang="en-US" sz="2800" dirty="0"/>
              <a:t>Int c = a * b;</a:t>
            </a:r>
          </a:p>
          <a:p>
            <a:endParaRPr lang="en-IN" sz="2800" dirty="0"/>
          </a:p>
          <a:p>
            <a:r>
              <a:rPr lang="en-IN" sz="2800" dirty="0"/>
              <a:t>For(int </a:t>
            </a:r>
            <a:r>
              <a:rPr lang="en-IN" sz="2800" dirty="0" err="1"/>
              <a:t>i</a:t>
            </a:r>
            <a:r>
              <a:rPr lang="en-IN" sz="2800" dirty="0"/>
              <a:t> = 0; I &lt; 10; </a:t>
            </a:r>
            <a:r>
              <a:rPr lang="en-IN" sz="2800" dirty="0" err="1"/>
              <a:t>i</a:t>
            </a:r>
            <a:r>
              <a:rPr lang="en-IN" sz="2800" dirty="0"/>
              <a:t>++)</a:t>
            </a:r>
          </a:p>
          <a:p>
            <a:r>
              <a:rPr lang="en-IN" sz="2800" dirty="0"/>
              <a:t>	print(c);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EF519-9C22-E547-37CF-0AD6F0DE9664}"/>
              </a:ext>
            </a:extLst>
          </p:cNvPr>
          <p:cNvSpPr/>
          <p:nvPr/>
        </p:nvSpPr>
        <p:spPr>
          <a:xfrm>
            <a:off x="617064" y="1874728"/>
            <a:ext cx="2041295" cy="1368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D415-33C3-1778-CB6A-0043D44D5694}"/>
              </a:ext>
            </a:extLst>
          </p:cNvPr>
          <p:cNvSpPr/>
          <p:nvPr/>
        </p:nvSpPr>
        <p:spPr>
          <a:xfrm>
            <a:off x="617064" y="3429000"/>
            <a:ext cx="3624998" cy="1554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DDDF3-227F-3AF1-23C5-C668DA60D138}"/>
              </a:ext>
            </a:extLst>
          </p:cNvPr>
          <p:cNvSpPr/>
          <p:nvPr/>
        </p:nvSpPr>
        <p:spPr>
          <a:xfrm>
            <a:off x="7635711" y="1874728"/>
            <a:ext cx="2187019" cy="1368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5E586-84A5-26DB-0A9E-107B79C60C27}"/>
              </a:ext>
            </a:extLst>
          </p:cNvPr>
          <p:cNvSpPr/>
          <p:nvPr/>
        </p:nvSpPr>
        <p:spPr>
          <a:xfrm>
            <a:off x="7635711" y="3429000"/>
            <a:ext cx="3657600" cy="1368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5FAD8A-C21F-004D-1494-BC464E1EADBA}"/>
              </a:ext>
            </a:extLst>
          </p:cNvPr>
          <p:cNvCxnSpPr>
            <a:stCxn id="3" idx="0"/>
            <a:endCxn id="8" idx="0"/>
          </p:cNvCxnSpPr>
          <p:nvPr/>
        </p:nvCxnSpPr>
        <p:spPr>
          <a:xfrm rot="5400000" flipH="1" flipV="1">
            <a:off x="5619947" y="-1234546"/>
            <a:ext cx="12700" cy="62185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6F0389-B61F-5EDF-7AB6-89CA80B40A2F}"/>
              </a:ext>
            </a:extLst>
          </p:cNvPr>
          <p:cNvCxnSpPr>
            <a:stCxn id="6" idx="3"/>
          </p:cNvCxnSpPr>
          <p:nvPr/>
        </p:nvCxnSpPr>
        <p:spPr>
          <a:xfrm>
            <a:off x="2658359" y="2558775"/>
            <a:ext cx="1913641" cy="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9B675C-6205-7A27-67A1-D862AE195CEA}"/>
              </a:ext>
            </a:extLst>
          </p:cNvPr>
          <p:cNvCxnSpPr>
            <a:cxnSpLocks/>
          </p:cNvCxnSpPr>
          <p:nvPr/>
        </p:nvCxnSpPr>
        <p:spPr>
          <a:xfrm>
            <a:off x="4572000" y="2551391"/>
            <a:ext cx="0" cy="165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8903E7-0868-3FD4-968B-C08FEDDD869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42062" y="4204355"/>
            <a:ext cx="2941163" cy="1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8F28C9-94FD-50B4-7442-3DDAB27CAD4A}"/>
              </a:ext>
            </a:extLst>
          </p:cNvPr>
          <p:cNvCxnSpPr/>
          <p:nvPr/>
        </p:nvCxnSpPr>
        <p:spPr>
          <a:xfrm>
            <a:off x="7183224" y="4204355"/>
            <a:ext cx="45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2AB3AF-CA61-0404-E780-2CF48A6525A8}"/>
              </a:ext>
            </a:extLst>
          </p:cNvPr>
          <p:cNvCxnSpPr/>
          <p:nvPr/>
        </p:nvCxnSpPr>
        <p:spPr>
          <a:xfrm flipV="1">
            <a:off x="6872140" y="2724346"/>
            <a:ext cx="0" cy="148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0EB757-4790-DCF7-CB44-CB283BEE6741}"/>
              </a:ext>
            </a:extLst>
          </p:cNvPr>
          <p:cNvCxnSpPr/>
          <p:nvPr/>
        </p:nvCxnSpPr>
        <p:spPr>
          <a:xfrm>
            <a:off x="6872140" y="2724346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D769B6-E0C1-5F2D-A49F-8E20FB6C7E50}"/>
              </a:ext>
            </a:extLst>
          </p:cNvPr>
          <p:cNvSpPr txBox="1"/>
          <p:nvPr/>
        </p:nvSpPr>
        <p:spPr>
          <a:xfrm>
            <a:off x="4489103" y="1003469"/>
            <a:ext cx="244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Transformation</a:t>
            </a:r>
          </a:p>
          <a:p>
            <a:r>
              <a:rPr lang="en-US" dirty="0"/>
              <a:t>Int a = 3 + 4; -&gt; int a = 7;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633228-94EA-E773-3D05-4E009EB26086}"/>
              </a:ext>
            </a:extLst>
          </p:cNvPr>
          <p:cNvSpPr txBox="1"/>
          <p:nvPr/>
        </p:nvSpPr>
        <p:spPr>
          <a:xfrm>
            <a:off x="4468662" y="4188653"/>
            <a:ext cx="2940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Transformation</a:t>
            </a:r>
          </a:p>
          <a:p>
            <a:r>
              <a:rPr lang="en-US" dirty="0"/>
              <a:t>Int c = a * b;         int c = a * b;</a:t>
            </a:r>
          </a:p>
          <a:p>
            <a:r>
              <a:rPr lang="en-US" dirty="0"/>
              <a:t>Int x = a * b;   -&gt;   print(c)</a:t>
            </a:r>
          </a:p>
          <a:p>
            <a:r>
              <a:rPr lang="en-US" dirty="0"/>
              <a:t>print(x)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9A9130-26AA-36DC-E5B2-68D64F764CDF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0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64D49-ADBE-D53F-8F8A-F59CBE296395}"/>
              </a:ext>
            </a:extLst>
          </p:cNvPr>
          <p:cNvSpPr txBox="1"/>
          <p:nvPr/>
        </p:nvSpPr>
        <p:spPr>
          <a:xfrm>
            <a:off x="725715" y="674400"/>
            <a:ext cx="107405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are the methods to perform transformation?</a:t>
            </a:r>
          </a:p>
          <a:p>
            <a:r>
              <a:rPr lang="en-IN" sz="3200" dirty="0"/>
              <a:t>Function-Preserving Transformations</a:t>
            </a:r>
            <a:r>
              <a:rPr lang="en-US" sz="3200" dirty="0"/>
              <a:t> is a collection of </a:t>
            </a:r>
          </a:p>
          <a:p>
            <a:r>
              <a:rPr lang="en-US" sz="3200" dirty="0"/>
              <a:t>Methods to transform the code for better optimization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Methods such as:</a:t>
            </a:r>
          </a:p>
          <a:p>
            <a:r>
              <a:rPr lang="en-US" sz="3200"/>
              <a:t>1.Common Subexpression </a:t>
            </a:r>
            <a:r>
              <a:rPr lang="en-US" sz="3200" dirty="0"/>
              <a:t>elimination</a:t>
            </a:r>
          </a:p>
          <a:p>
            <a:r>
              <a:rPr lang="en-US" sz="3200" dirty="0"/>
              <a:t>2.Global Subexpression elimination</a:t>
            </a:r>
          </a:p>
          <a:p>
            <a:r>
              <a:rPr lang="en-US" sz="3200" dirty="0"/>
              <a:t>3.Copy propagation</a:t>
            </a:r>
          </a:p>
          <a:p>
            <a:r>
              <a:rPr lang="en-US" sz="3200" dirty="0"/>
              <a:t>4.Dead code elimination</a:t>
            </a:r>
          </a:p>
          <a:p>
            <a:r>
              <a:rPr lang="en-US" sz="3200" dirty="0"/>
              <a:t>5.Constant folding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39EB7-2746-B9BE-3491-D0495EEF58BB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3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6B4B9-03BC-F179-F328-C3F06D1251E7}"/>
              </a:ext>
            </a:extLst>
          </p:cNvPr>
          <p:cNvSpPr txBox="1"/>
          <p:nvPr/>
        </p:nvSpPr>
        <p:spPr>
          <a:xfrm>
            <a:off x="351287" y="1720840"/>
            <a:ext cx="114894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Common Subexpression Elimination:</a:t>
            </a:r>
          </a:p>
          <a:p>
            <a:pPr algn="ctr"/>
            <a:endParaRPr lang="en-IN" sz="3600" dirty="0"/>
          </a:p>
          <a:p>
            <a:pPr lvl="6"/>
            <a:r>
              <a:rPr lang="en-IN" sz="3600" dirty="0"/>
              <a:t>a = b + c;    -&gt;      </a:t>
            </a:r>
            <a:r>
              <a:rPr lang="pt-BR" sz="3600" dirty="0"/>
              <a:t>a = b + c;</a:t>
            </a:r>
          </a:p>
          <a:p>
            <a:r>
              <a:rPr lang="en-IN" sz="3600" dirty="0"/>
              <a:t>						d = b + c;             </a:t>
            </a:r>
            <a:r>
              <a:rPr lang="pt-BR" sz="3600" dirty="0"/>
              <a:t>d = a;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r>
              <a:rPr lang="en-US" sz="3600" dirty="0"/>
              <a:t>We reused the result “a” instead of recalculating “</a:t>
            </a:r>
            <a:r>
              <a:rPr lang="en-US" sz="3600" dirty="0" err="1"/>
              <a:t>b+c</a:t>
            </a:r>
            <a:r>
              <a:rPr lang="en-US" sz="3600" dirty="0"/>
              <a:t>” again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16A49-2AE5-FEDF-F78A-5B9DC4DD82C4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D969D-7810-420B-0CAB-572CD1878AAF}"/>
              </a:ext>
            </a:extLst>
          </p:cNvPr>
          <p:cNvSpPr txBox="1"/>
          <p:nvPr/>
        </p:nvSpPr>
        <p:spPr>
          <a:xfrm>
            <a:off x="259594" y="1166842"/>
            <a:ext cx="1167281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</a:t>
            </a:r>
            <a:r>
              <a:rPr lang="en-IN" sz="3200" dirty="0"/>
              <a:t>Subexpression Elimination:</a:t>
            </a:r>
          </a:p>
          <a:p>
            <a:endParaRPr lang="en-IN" sz="3200" dirty="0"/>
          </a:p>
          <a:p>
            <a:r>
              <a:rPr lang="en-IN" sz="3200" dirty="0"/>
              <a:t>				if (x &gt; 0) {</a:t>
            </a:r>
          </a:p>
          <a:p>
            <a:r>
              <a:rPr lang="en-IN" sz="3200" dirty="0"/>
              <a:t>				    y = a + b;      			-&gt;</a:t>
            </a:r>
          </a:p>
          <a:p>
            <a:r>
              <a:rPr lang="en-IN" sz="3200" dirty="0"/>
              <a:t>				} else {</a:t>
            </a:r>
          </a:p>
          <a:p>
            <a:r>
              <a:rPr lang="en-IN" sz="3200" dirty="0"/>
              <a:t>				    z = a + b;</a:t>
            </a:r>
          </a:p>
          <a:p>
            <a:r>
              <a:rPr lang="en-IN" sz="3200" dirty="0"/>
              <a:t>				}</a:t>
            </a:r>
          </a:p>
          <a:p>
            <a:endParaRPr lang="en-IN" sz="3200" dirty="0"/>
          </a:p>
          <a:p>
            <a:r>
              <a:rPr lang="en-US" sz="3200" dirty="0"/>
              <a:t>Even across blocks, if a and b don't change, compute once and reuse.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4E058-68FA-4471-EA6B-FF79F470B303}"/>
              </a:ext>
            </a:extLst>
          </p:cNvPr>
          <p:cNvSpPr txBox="1"/>
          <p:nvPr/>
        </p:nvSpPr>
        <p:spPr>
          <a:xfrm>
            <a:off x="8373029" y="1905505"/>
            <a:ext cx="2034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 = a + b;</a:t>
            </a:r>
          </a:p>
          <a:p>
            <a:r>
              <a:rPr lang="fr-FR" sz="3200" dirty="0"/>
              <a:t>if (x &gt; 0) {</a:t>
            </a:r>
          </a:p>
          <a:p>
            <a:r>
              <a:rPr lang="fr-FR" sz="3200" dirty="0"/>
              <a:t>    y = t;</a:t>
            </a:r>
          </a:p>
          <a:p>
            <a:r>
              <a:rPr lang="fr-FR" sz="3200" dirty="0"/>
              <a:t>} </a:t>
            </a:r>
            <a:r>
              <a:rPr lang="fr-FR" sz="3200" dirty="0" err="1"/>
              <a:t>else</a:t>
            </a:r>
            <a:r>
              <a:rPr lang="fr-FR" sz="3200" dirty="0"/>
              <a:t> {</a:t>
            </a:r>
          </a:p>
          <a:p>
            <a:r>
              <a:rPr lang="fr-FR" sz="3200" dirty="0"/>
              <a:t>    z = t;</a:t>
            </a:r>
          </a:p>
          <a:p>
            <a:r>
              <a:rPr lang="fr-FR" sz="3200" dirty="0"/>
              <a:t>}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D127F-F35D-B578-ECFD-635283786EF1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8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A7534-A41B-D181-4541-58D4B86BBF08}"/>
              </a:ext>
            </a:extLst>
          </p:cNvPr>
          <p:cNvSpPr txBox="1"/>
          <p:nvPr/>
        </p:nvSpPr>
        <p:spPr>
          <a:xfrm>
            <a:off x="2471321" y="1905506"/>
            <a:ext cx="72493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Copy Propagation:</a:t>
            </a:r>
          </a:p>
          <a:p>
            <a:endParaRPr lang="en-IN" sz="3200" dirty="0"/>
          </a:p>
          <a:p>
            <a:r>
              <a:rPr lang="fr-FR" sz="3200" dirty="0"/>
              <a:t>x = t;					-&gt;				y = t + 5;</a:t>
            </a:r>
          </a:p>
          <a:p>
            <a:r>
              <a:rPr lang="fr-FR" sz="3200" dirty="0"/>
              <a:t>y = x + 5;</a:t>
            </a:r>
          </a:p>
          <a:p>
            <a:endParaRPr lang="fr-FR" sz="3200" dirty="0"/>
          </a:p>
          <a:p>
            <a:r>
              <a:rPr lang="en-US" sz="3200" dirty="0"/>
              <a:t>Since x is just a copy of t, we directly use t.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0C6C5-E919-5232-4971-65507D1F0CAE}"/>
              </a:ext>
            </a:extLst>
          </p:cNvPr>
          <p:cNvSpPr/>
          <p:nvPr/>
        </p:nvSpPr>
        <p:spPr>
          <a:xfrm>
            <a:off x="103694" y="108408"/>
            <a:ext cx="11953187" cy="6636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981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PRINCIPLE SOURCES OF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saravanakumar m</dc:creator>
  <cp:lastModifiedBy>saravanakumar m</cp:lastModifiedBy>
  <cp:revision>2</cp:revision>
  <dcterms:created xsi:type="dcterms:W3CDTF">2025-04-21T17:56:53Z</dcterms:created>
  <dcterms:modified xsi:type="dcterms:W3CDTF">2025-04-21T20:08:11Z</dcterms:modified>
</cp:coreProperties>
</file>