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259" r:id="rId6"/>
    <p:sldId id="260" r:id="rId7"/>
    <p:sldId id="261" r:id="rId8"/>
    <p:sldId id="262" r:id="rId9"/>
    <p:sldId id="263" r:id="rId10"/>
    <p:sldId id="264" r:id="rId11"/>
    <p:sldId id="265" r:id="rId12"/>
    <p:sldId id="266" r:id="rId13"/>
    <p:sldId id="293" r:id="rId14"/>
    <p:sldId id="267" r:id="rId15"/>
    <p:sldId id="268" r:id="rId16"/>
    <p:sldId id="269" r:id="rId17"/>
    <p:sldId id="309" r:id="rId18"/>
    <p:sldId id="310"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92" r:id="rId39"/>
    <p:sldId id="290" r:id="rId40"/>
    <p:sldId id="291"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D5E3-2526-0A44-F760-7734CC235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5A0C9D-39DB-F0A1-B881-1CE15BA6F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B3B6B1-6B89-8A37-0D6D-A6FA5C84B637}"/>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7932E1B0-880A-11AF-DA7A-B27DD1195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E9786-0F5C-C7E8-A696-717AB8ABFA56}"/>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285482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BB0C-CE9F-1B9F-0BBC-3258B44212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5171F-34E9-8C74-601A-977E10E87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F347E-2700-4F14-9A00-F89B42535817}"/>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1A05112B-F8D8-2D39-60BF-F9FF69819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2A50D-9025-2F52-EE62-D45DF6671EDB}"/>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328871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F150C8-2FA9-8413-F5FE-F950EE21C3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E1049-6FC2-4957-526E-33F9049B6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5F413-0512-3141-79BD-FA386133EF4E}"/>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A502EADA-F012-848E-2173-A9C4D7BF3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3E404-BFD8-187E-3EE5-55F1675CC0F6}"/>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393338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CD2E-5702-039E-86B9-802C78892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DD8AF5-0004-FC0A-4473-0B46A6D45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1087B-AE6B-5123-DDDE-9DD359FD8D3C}"/>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C01DCC86-01BF-EE80-8010-20DE34C23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D982D-DF82-C5D1-48D5-82E9C52FF29A}"/>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11183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AC58-BD87-644A-0D18-DC20481713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DF7775-1E1B-D809-D219-102A07C2C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CBC76-973F-A107-4E33-1D6607C1CB28}"/>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EDC3EC83-85E3-4F47-A550-57CAA698A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CD0164-4F54-FAE6-7D90-4E7EA30A1CB0}"/>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93931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B15A-A3EF-B95B-EABE-125F771D39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EF3CDD-83E3-3E08-28B0-6B56D30BE5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147768-DF78-2CED-BCCA-4D34EA877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F23970-C4CD-F904-7186-9A12AE9361E6}"/>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6" name="Footer Placeholder 5">
            <a:extLst>
              <a:ext uri="{FF2B5EF4-FFF2-40B4-BE49-F238E27FC236}">
                <a16:creationId xmlns:a16="http://schemas.microsoft.com/office/drawing/2014/main" id="{C8782681-60D8-2805-79C8-B3D34F02D6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EB376-2DD3-13B6-A986-91C6EAC88FA8}"/>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159117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8B49-0F56-BF07-DF07-CB634983B1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1C5820-3D48-4DE5-3D21-CD6922898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E7109-0883-189C-5603-56FA2D2960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09712D-DB55-4D80-CF55-9496C42645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8A2C1E-7CA8-C1AE-BB7B-A94CD73CD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BDBF3C-A62B-60E2-06D1-8F1ADE319276}"/>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8" name="Footer Placeholder 7">
            <a:extLst>
              <a:ext uri="{FF2B5EF4-FFF2-40B4-BE49-F238E27FC236}">
                <a16:creationId xmlns:a16="http://schemas.microsoft.com/office/drawing/2014/main" id="{94875B18-9771-92B0-9106-E1F84A3D01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FF7F72-0B3C-DD78-6AA6-E1AFAF74ECEA}"/>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428290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1EBA-B6A8-7F08-4BC4-7739A62ED5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D3A2F7-C656-7B67-234D-43ED8762ABA9}"/>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4" name="Footer Placeholder 3">
            <a:extLst>
              <a:ext uri="{FF2B5EF4-FFF2-40B4-BE49-F238E27FC236}">
                <a16:creationId xmlns:a16="http://schemas.microsoft.com/office/drawing/2014/main" id="{D4B933C3-5AA7-C3F2-C79E-6DD51AA5B7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C765F8-52A2-018B-2B4B-2E2E019E3AF0}"/>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354102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77681-41B7-B0B3-451B-06C8DCCFB569}"/>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3" name="Footer Placeholder 2">
            <a:extLst>
              <a:ext uri="{FF2B5EF4-FFF2-40B4-BE49-F238E27FC236}">
                <a16:creationId xmlns:a16="http://schemas.microsoft.com/office/drawing/2014/main" id="{0B9BFF06-C9C3-0754-833B-99C874F0E9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BE53C8-5AFC-26D3-D873-661031E3E92D}"/>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216631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A3E-0368-D400-425D-F8643562F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BCCA9A-42AD-273D-D117-FF487371F3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E65485-F528-FA0B-0EEE-52894635B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3871F-1F5B-45DF-4C9C-D1CA3CA15405}"/>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6" name="Footer Placeholder 5">
            <a:extLst>
              <a:ext uri="{FF2B5EF4-FFF2-40B4-BE49-F238E27FC236}">
                <a16:creationId xmlns:a16="http://schemas.microsoft.com/office/drawing/2014/main" id="{C96BDE14-73BE-ACBA-547E-68D1B0167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454869-11A4-9BF5-B63E-9A331C1B7605}"/>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172579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079B-6489-767D-75EF-3F45F7148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975065-3F3E-5950-F51C-1E8DCD97F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4A07A3-FEAA-10E0-EB3E-FBB3AA17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9F10-2D3B-4193-EECA-4B036E8FF985}"/>
              </a:ext>
            </a:extLst>
          </p:cNvPr>
          <p:cNvSpPr>
            <a:spLocks noGrp="1"/>
          </p:cNvSpPr>
          <p:nvPr>
            <p:ph type="dt" sz="half" idx="10"/>
          </p:nvPr>
        </p:nvSpPr>
        <p:spPr/>
        <p:txBody>
          <a:bodyPr/>
          <a:lstStyle/>
          <a:p>
            <a:fld id="{EE8C54B3-6175-4D46-9367-354ED1074B60}" type="datetimeFigureOut">
              <a:rPr lang="en-IN" smtClean="0"/>
              <a:t>05-02-2025</a:t>
            </a:fld>
            <a:endParaRPr lang="en-IN"/>
          </a:p>
        </p:txBody>
      </p:sp>
      <p:sp>
        <p:nvSpPr>
          <p:cNvPr id="6" name="Footer Placeholder 5">
            <a:extLst>
              <a:ext uri="{FF2B5EF4-FFF2-40B4-BE49-F238E27FC236}">
                <a16:creationId xmlns:a16="http://schemas.microsoft.com/office/drawing/2014/main" id="{F4280271-C517-3520-203F-70CC56F61D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2EEB5-D9D4-BCAC-F099-09F4E5E90839}"/>
              </a:ext>
            </a:extLst>
          </p:cNvPr>
          <p:cNvSpPr>
            <a:spLocks noGrp="1"/>
          </p:cNvSpPr>
          <p:nvPr>
            <p:ph type="sldNum" sz="quarter" idx="12"/>
          </p:nvPr>
        </p:nvSpPr>
        <p:spPr/>
        <p:txBody>
          <a:bodyPr/>
          <a:lstStyle/>
          <a:p>
            <a:fld id="{4DAE9EF7-DE06-4DE3-9027-3EB105627A98}" type="slidenum">
              <a:rPr lang="en-IN" smtClean="0"/>
              <a:t>‹#›</a:t>
            </a:fld>
            <a:endParaRPr lang="en-IN"/>
          </a:p>
        </p:txBody>
      </p:sp>
    </p:spTree>
    <p:extLst>
      <p:ext uri="{BB962C8B-B14F-4D97-AF65-F5344CB8AC3E}">
        <p14:creationId xmlns:p14="http://schemas.microsoft.com/office/powerpoint/2010/main" val="165146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54886-0E44-9463-48C2-5F96E70F3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BB99E-A379-2B3B-286C-C712BE23D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C656B-D662-D699-4610-E8B4D6389B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C54B3-6175-4D46-9367-354ED1074B60}" type="datetimeFigureOut">
              <a:rPr lang="en-IN" smtClean="0"/>
              <a:t>05-02-2025</a:t>
            </a:fld>
            <a:endParaRPr lang="en-IN"/>
          </a:p>
        </p:txBody>
      </p:sp>
      <p:sp>
        <p:nvSpPr>
          <p:cNvPr id="5" name="Footer Placeholder 4">
            <a:extLst>
              <a:ext uri="{FF2B5EF4-FFF2-40B4-BE49-F238E27FC236}">
                <a16:creationId xmlns:a16="http://schemas.microsoft.com/office/drawing/2014/main" id="{5CE2F25B-0763-84E3-9DA3-E6E980CF6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57FA0B-5282-7D90-4089-03917FAB2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E9EF7-DE06-4DE3-9027-3EB105627A98}" type="slidenum">
              <a:rPr lang="en-IN" smtClean="0"/>
              <a:t>‹#›</a:t>
            </a:fld>
            <a:endParaRPr lang="en-IN"/>
          </a:p>
        </p:txBody>
      </p:sp>
    </p:spTree>
    <p:extLst>
      <p:ext uri="{BB962C8B-B14F-4D97-AF65-F5344CB8AC3E}">
        <p14:creationId xmlns:p14="http://schemas.microsoft.com/office/powerpoint/2010/main" val="854526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7285-700E-B828-D9C7-685D640CDDAE}"/>
              </a:ext>
            </a:extLst>
          </p:cNvPr>
          <p:cNvSpPr>
            <a:spLocks noGrp="1"/>
          </p:cNvSpPr>
          <p:nvPr>
            <p:ph type="ctrTitle"/>
          </p:nvPr>
        </p:nvSpPr>
        <p:spPr>
          <a:xfrm>
            <a:off x="1523999" y="1122363"/>
            <a:ext cx="9756913" cy="1730167"/>
          </a:xfrm>
        </p:spPr>
        <p:txBody>
          <a:bodyPr>
            <a:normAutofit fontScale="90000"/>
          </a:bodyPr>
          <a:lstStyle/>
          <a:p>
            <a:br>
              <a:rPr lang="en-IN" dirty="0"/>
            </a:br>
            <a:r>
              <a:rPr lang="en-IN" sz="5300" b="1" dirty="0">
                <a:solidFill>
                  <a:srgbClr val="0070C0"/>
                </a:solidFill>
              </a:rPr>
              <a:t>LANGUAGE MODEL: GRAMMAR BASED LANGUAGEMODEL, STATISTICAL LANGUAGE MODEL</a:t>
            </a:r>
          </a:p>
        </p:txBody>
      </p:sp>
      <p:sp>
        <p:nvSpPr>
          <p:cNvPr id="3" name="Subtitle 2">
            <a:extLst>
              <a:ext uri="{FF2B5EF4-FFF2-40B4-BE49-F238E27FC236}">
                <a16:creationId xmlns:a16="http://schemas.microsoft.com/office/drawing/2014/main" id="{399392D0-34F4-29ED-85FF-C3832608A751}"/>
              </a:ext>
            </a:extLst>
          </p:cNvPr>
          <p:cNvSpPr>
            <a:spLocks noGrp="1"/>
          </p:cNvSpPr>
          <p:nvPr>
            <p:ph type="subTitle" idx="1"/>
          </p:nvPr>
        </p:nvSpPr>
        <p:spPr/>
        <p:txBody>
          <a:bodyPr/>
          <a:lstStyle/>
          <a:p>
            <a:r>
              <a:rPr lang="en-IN" dirty="0"/>
              <a:t>By</a:t>
            </a:r>
          </a:p>
          <a:p>
            <a:r>
              <a:rPr lang="en-IN" dirty="0" err="1"/>
              <a:t>H.Faheem</a:t>
            </a:r>
            <a:r>
              <a:rPr lang="en-IN" dirty="0"/>
              <a:t> Nikhat, AP/CSE</a:t>
            </a:r>
          </a:p>
        </p:txBody>
      </p:sp>
    </p:spTree>
    <p:extLst>
      <p:ext uri="{BB962C8B-B14F-4D97-AF65-F5344CB8AC3E}">
        <p14:creationId xmlns:p14="http://schemas.microsoft.com/office/powerpoint/2010/main" val="377309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2D5-75AA-BA9A-D1C0-BA154F4B94FC}"/>
              </a:ext>
            </a:extLst>
          </p:cNvPr>
          <p:cNvSpPr>
            <a:spLocks noGrp="1"/>
          </p:cNvSpPr>
          <p:nvPr>
            <p:ph type="title"/>
          </p:nvPr>
        </p:nvSpPr>
        <p:spPr/>
        <p:txBody>
          <a:bodyPr/>
          <a:lstStyle/>
          <a:p>
            <a:r>
              <a:rPr lang="en-US" dirty="0"/>
              <a:t>The Importance of LMs in NLP Tasks</a:t>
            </a:r>
            <a:endParaRPr lang="en-IN" dirty="0"/>
          </a:p>
        </p:txBody>
      </p:sp>
      <p:sp>
        <p:nvSpPr>
          <p:cNvPr id="3" name="Content Placeholder 2">
            <a:extLst>
              <a:ext uri="{FF2B5EF4-FFF2-40B4-BE49-F238E27FC236}">
                <a16:creationId xmlns:a16="http://schemas.microsoft.com/office/drawing/2014/main" id="{9A79328C-5F22-877A-C727-C87CFC90C256}"/>
              </a:ext>
            </a:extLst>
          </p:cNvPr>
          <p:cNvSpPr>
            <a:spLocks noGrp="1"/>
          </p:cNvSpPr>
          <p:nvPr>
            <p:ph idx="1"/>
          </p:nvPr>
        </p:nvSpPr>
        <p:spPr>
          <a:xfrm>
            <a:off x="838200" y="1480930"/>
            <a:ext cx="10515600" cy="4696033"/>
          </a:xfrm>
        </p:spPr>
        <p:txBody>
          <a:bodyPr/>
          <a:lstStyle/>
          <a:p>
            <a:pPr marL="0" indent="0">
              <a:buNone/>
            </a:pPr>
            <a:r>
              <a:rPr lang="en-US" dirty="0"/>
              <a:t>Language models are crucial in NLP because they:</a:t>
            </a:r>
          </a:p>
          <a:p>
            <a:pPr>
              <a:buFont typeface="+mj-lt"/>
              <a:buAutoNum type="arabicPeriod"/>
            </a:pPr>
            <a:r>
              <a:rPr lang="en-US" dirty="0"/>
              <a:t>Enable machines to understand and generate human language.</a:t>
            </a:r>
          </a:p>
          <a:p>
            <a:pPr>
              <a:buFont typeface="+mj-lt"/>
              <a:buAutoNum type="arabicPeriod"/>
            </a:pPr>
            <a:r>
              <a:rPr lang="en-US" dirty="0"/>
              <a:t>Improve the performance of tasks like translation, summarization, sentiment analysis, and more.</a:t>
            </a:r>
          </a:p>
          <a:p>
            <a:pPr>
              <a:buFont typeface="+mj-lt"/>
              <a:buAutoNum type="arabicPeriod"/>
            </a:pPr>
            <a:r>
              <a:rPr lang="en-US" dirty="0"/>
              <a:t>Enhance user interaction in applications like chatbots and virtual assistants.</a:t>
            </a:r>
          </a:p>
          <a:p>
            <a:endParaRPr lang="en-IN" dirty="0"/>
          </a:p>
        </p:txBody>
      </p:sp>
    </p:spTree>
    <p:extLst>
      <p:ext uri="{BB962C8B-B14F-4D97-AF65-F5344CB8AC3E}">
        <p14:creationId xmlns:p14="http://schemas.microsoft.com/office/powerpoint/2010/main" val="130992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D0F-1995-B0FE-81D7-CF0FDD8D5DC7}"/>
              </a:ext>
            </a:extLst>
          </p:cNvPr>
          <p:cNvSpPr>
            <a:spLocks noGrp="1"/>
          </p:cNvSpPr>
          <p:nvPr>
            <p:ph idx="1"/>
          </p:nvPr>
        </p:nvSpPr>
        <p:spPr>
          <a:xfrm>
            <a:off x="838200" y="655983"/>
            <a:ext cx="10515600" cy="5520980"/>
          </a:xfrm>
        </p:spPr>
        <p:txBody>
          <a:bodyPr/>
          <a:lstStyle/>
          <a:p>
            <a:pPr marL="0" indent="0" algn="ctr">
              <a:buNone/>
            </a:pPr>
            <a:endParaRPr lang="en-IN" dirty="0"/>
          </a:p>
          <a:p>
            <a:pPr marL="0" indent="0" algn="ctr">
              <a:buNone/>
            </a:pPr>
            <a:endParaRPr lang="en-IN" dirty="0"/>
          </a:p>
          <a:p>
            <a:pPr marL="0" indent="0" algn="ctr">
              <a:buNone/>
            </a:pPr>
            <a:r>
              <a:rPr lang="en-IN" b="1" dirty="0">
                <a:solidFill>
                  <a:srgbClr val="FF0000"/>
                </a:solidFill>
              </a:rPr>
              <a:t>Grammar-based Language Models-</a:t>
            </a:r>
          </a:p>
          <a:p>
            <a:pPr marL="0" indent="0" algn="ctr">
              <a:buNone/>
            </a:pPr>
            <a:endParaRPr lang="en-IN" b="1" dirty="0">
              <a:solidFill>
                <a:srgbClr val="FF0000"/>
              </a:solidFill>
            </a:endParaRPr>
          </a:p>
          <a:p>
            <a:pPr marL="0" indent="0" algn="ctr">
              <a:buNone/>
            </a:pPr>
            <a:r>
              <a:rPr lang="en-IN" b="1" dirty="0">
                <a:solidFill>
                  <a:srgbClr val="FF0000"/>
                </a:solidFill>
              </a:rPr>
              <a:t> </a:t>
            </a:r>
            <a:r>
              <a:rPr lang="en-IN" dirty="0"/>
              <a:t>A grammar-based language model uses predefined set of grammatical rules to construct sentences.</a:t>
            </a:r>
          </a:p>
        </p:txBody>
      </p:sp>
    </p:spTree>
    <p:extLst>
      <p:ext uri="{BB962C8B-B14F-4D97-AF65-F5344CB8AC3E}">
        <p14:creationId xmlns:p14="http://schemas.microsoft.com/office/powerpoint/2010/main" val="155554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1FD2-BA99-D0AD-6DD1-0925D550F17A}"/>
              </a:ext>
            </a:extLst>
          </p:cNvPr>
          <p:cNvSpPr>
            <a:spLocks noGrp="1"/>
          </p:cNvSpPr>
          <p:nvPr>
            <p:ph type="title"/>
          </p:nvPr>
        </p:nvSpPr>
        <p:spPr/>
        <p:txBody>
          <a:bodyPr/>
          <a:lstStyle/>
          <a:p>
            <a:r>
              <a:rPr lang="en-US" b="1" dirty="0">
                <a:solidFill>
                  <a:srgbClr val="00B050"/>
                </a:solidFill>
              </a:rPr>
              <a:t>Formal Grammars: Context-free and Context-sensitive Grammars</a:t>
            </a:r>
            <a:endParaRPr lang="en-IN" b="1" dirty="0">
              <a:solidFill>
                <a:srgbClr val="00B050"/>
              </a:solidFill>
            </a:endParaRPr>
          </a:p>
        </p:txBody>
      </p:sp>
      <p:sp>
        <p:nvSpPr>
          <p:cNvPr id="3" name="Content Placeholder 2">
            <a:extLst>
              <a:ext uri="{FF2B5EF4-FFF2-40B4-BE49-F238E27FC236}">
                <a16:creationId xmlns:a16="http://schemas.microsoft.com/office/drawing/2014/main" id="{F739963E-6276-07FE-82C7-B106002C5C72}"/>
              </a:ext>
            </a:extLst>
          </p:cNvPr>
          <p:cNvSpPr>
            <a:spLocks noGrp="1"/>
          </p:cNvSpPr>
          <p:nvPr>
            <p:ph idx="1"/>
          </p:nvPr>
        </p:nvSpPr>
        <p:spPr/>
        <p:txBody>
          <a:bodyPr/>
          <a:lstStyle/>
          <a:p>
            <a:pPr marL="0" indent="0">
              <a:buNone/>
            </a:pPr>
            <a:r>
              <a:rPr lang="en-US" b="1" dirty="0"/>
              <a:t>Context-free Grammars (CFGs)</a:t>
            </a:r>
            <a:r>
              <a:rPr lang="en-US" dirty="0"/>
              <a:t>: These are grammars where the production rules are applied regardless of the context of a non-terminal. They are represented by the notation </a:t>
            </a:r>
            <a:r>
              <a:rPr lang="pt-BR" dirty="0"/>
              <a:t>G = (N, Σ, P, S) </a:t>
            </a:r>
            <a:r>
              <a:rPr lang="en-IN" dirty="0"/>
              <a:t>where N </a:t>
            </a:r>
            <a:r>
              <a:rPr lang="en-US" dirty="0"/>
              <a:t>is a set of non-terminal symbols, </a:t>
            </a:r>
            <a:r>
              <a:rPr lang="el-GR" dirty="0"/>
              <a:t>Σ</a:t>
            </a:r>
            <a:r>
              <a:rPr lang="en-US" dirty="0"/>
              <a:t> is a set of terminal symbols, </a:t>
            </a:r>
            <a:r>
              <a:rPr lang="en-IN" dirty="0"/>
              <a:t>P </a:t>
            </a:r>
            <a:r>
              <a:rPr lang="en-US" dirty="0"/>
              <a:t>is a set of production rules, and </a:t>
            </a:r>
            <a:r>
              <a:rPr lang="en-IN" dirty="0"/>
              <a:t>S is the start symbol.</a:t>
            </a:r>
          </a:p>
          <a:p>
            <a:pPr marL="0" indent="0">
              <a:buNone/>
            </a:pPr>
            <a:r>
              <a:rPr lang="en-US" b="1" dirty="0"/>
              <a:t>Context-sensitive Grammars (CSGs)</a:t>
            </a:r>
            <a:r>
              <a:rPr lang="en-US" dirty="0"/>
              <a:t>: These grammars have production rules that depend on the context of a non-terminal. They can generate languages that CFGs cannot.</a:t>
            </a:r>
            <a:endParaRPr lang="en-IN" dirty="0"/>
          </a:p>
        </p:txBody>
      </p:sp>
    </p:spTree>
    <p:extLst>
      <p:ext uri="{BB962C8B-B14F-4D97-AF65-F5344CB8AC3E}">
        <p14:creationId xmlns:p14="http://schemas.microsoft.com/office/powerpoint/2010/main" val="3482770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49859-7814-3654-1157-1A1A9894C05D}"/>
              </a:ext>
            </a:extLst>
          </p:cNvPr>
          <p:cNvSpPr>
            <a:spLocks noGrp="1"/>
          </p:cNvSpPr>
          <p:nvPr>
            <p:ph idx="1"/>
          </p:nvPr>
        </p:nvSpPr>
        <p:spPr>
          <a:xfrm>
            <a:off x="838200" y="715617"/>
            <a:ext cx="10515600" cy="5461346"/>
          </a:xfrm>
        </p:spPr>
        <p:txBody>
          <a:bodyPr>
            <a:normAutofit/>
          </a:bodyPr>
          <a:lstStyle/>
          <a:p>
            <a:pPr marL="0" indent="0">
              <a:buNone/>
            </a:pPr>
            <a:r>
              <a:rPr lang="en-US" dirty="0"/>
              <a:t>	When creating a CFG, you specify the production rules that describe how sentences in the language are formed. Here's how you define them:</a:t>
            </a:r>
          </a:p>
          <a:p>
            <a:pPr>
              <a:buFont typeface="+mj-lt"/>
              <a:buAutoNum type="arabicPeriod"/>
            </a:pPr>
            <a:r>
              <a:rPr lang="en-US" b="1" dirty="0"/>
              <a:t>Non-Terminal Symbols (N)</a:t>
            </a:r>
            <a:r>
              <a:rPr lang="en-US" dirty="0"/>
              <a:t>: These are placeholders or variables that can be replaced by other symbols (both non-terminal and terminal).</a:t>
            </a:r>
          </a:p>
          <a:p>
            <a:pPr>
              <a:buFont typeface="+mj-lt"/>
              <a:buAutoNum type="arabicPeriod"/>
            </a:pPr>
            <a:r>
              <a:rPr lang="en-US" b="1" dirty="0"/>
              <a:t>Terminal Symbols (Σ)</a:t>
            </a:r>
            <a:r>
              <a:rPr lang="en-US" dirty="0"/>
              <a:t>: These are the actual symbols or words in the language that cannot be replaced further.</a:t>
            </a:r>
          </a:p>
          <a:p>
            <a:pPr>
              <a:buFont typeface="+mj-lt"/>
              <a:buAutoNum type="arabicPeriod"/>
            </a:pPr>
            <a:r>
              <a:rPr lang="en-US" b="1" dirty="0"/>
              <a:t>Start Symbol (S)</a:t>
            </a:r>
            <a:r>
              <a:rPr lang="en-US" dirty="0"/>
              <a:t>: This is the initial non-terminal symbol from which the production starts.</a:t>
            </a:r>
          </a:p>
          <a:p>
            <a:pPr>
              <a:buFont typeface="+mj-lt"/>
              <a:buAutoNum type="arabicPeriod"/>
            </a:pPr>
            <a:r>
              <a:rPr lang="en-US" b="1" dirty="0"/>
              <a:t>Production Rules (P)</a:t>
            </a:r>
            <a:r>
              <a:rPr lang="en-US" dirty="0"/>
              <a:t>: These rules define how non-terminal symbols can be replaced by combinations of terminal and non-terminal symbols.</a:t>
            </a:r>
          </a:p>
          <a:p>
            <a:endParaRPr lang="en-IN" dirty="0"/>
          </a:p>
        </p:txBody>
      </p:sp>
    </p:spTree>
    <p:extLst>
      <p:ext uri="{BB962C8B-B14F-4D97-AF65-F5344CB8AC3E}">
        <p14:creationId xmlns:p14="http://schemas.microsoft.com/office/powerpoint/2010/main" val="138996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E4644-9D13-FB2A-666E-57230E6653BB}"/>
              </a:ext>
            </a:extLst>
          </p:cNvPr>
          <p:cNvSpPr>
            <a:spLocks noGrp="1"/>
          </p:cNvSpPr>
          <p:nvPr>
            <p:ph idx="1"/>
          </p:nvPr>
        </p:nvSpPr>
        <p:spPr>
          <a:xfrm>
            <a:off x="838200" y="616226"/>
            <a:ext cx="10515600" cy="5560737"/>
          </a:xfrm>
        </p:spPr>
        <p:txBody>
          <a:bodyPr/>
          <a:lstStyle/>
          <a:p>
            <a:pPr marL="0" indent="0">
              <a:buNone/>
            </a:pPr>
            <a:r>
              <a:rPr lang="en-US" b="1" dirty="0"/>
              <a:t>Components:</a:t>
            </a:r>
          </a:p>
          <a:p>
            <a:pPr marL="0" indent="0">
              <a:buNone/>
            </a:pPr>
            <a:r>
              <a:rPr lang="en-US" dirty="0"/>
              <a:t>1.Grammar Rules: Define Syntactic structures(</a:t>
            </a:r>
            <a:r>
              <a:rPr lang="en-US" dirty="0" err="1"/>
              <a:t>eg</a:t>
            </a:r>
            <a:r>
              <a:rPr lang="en-US" dirty="0"/>
              <a:t> noun </a:t>
            </a:r>
            <a:r>
              <a:rPr lang="en-US" dirty="0" err="1"/>
              <a:t>pharse</a:t>
            </a:r>
            <a:r>
              <a:rPr lang="en-US" dirty="0"/>
              <a:t>, verb </a:t>
            </a:r>
            <a:r>
              <a:rPr lang="en-US" dirty="0" err="1"/>
              <a:t>pharse</a:t>
            </a:r>
            <a:r>
              <a:rPr lang="en-US" dirty="0"/>
              <a:t> </a:t>
            </a:r>
            <a:r>
              <a:rPr lang="en-US" dirty="0" err="1"/>
              <a:t>etc</a:t>
            </a:r>
            <a:r>
              <a:rPr lang="en-US" dirty="0"/>
              <a:t>)</a:t>
            </a:r>
          </a:p>
          <a:p>
            <a:pPr marL="0" indent="0">
              <a:buNone/>
            </a:pPr>
            <a:r>
              <a:rPr lang="en-US" dirty="0"/>
              <a:t>2. Parsing: The process of analyzing a sentence’s structure to identify its grammatical components.</a:t>
            </a:r>
          </a:p>
          <a:p>
            <a:pPr marL="0" indent="0">
              <a:buNone/>
            </a:pPr>
            <a:endParaRPr lang="en-US" b="1" dirty="0"/>
          </a:p>
          <a:p>
            <a:pPr marL="0" indent="0">
              <a:buNone/>
            </a:pPr>
            <a:r>
              <a:rPr lang="en-US" b="1" dirty="0"/>
              <a:t>Example Problem</a:t>
            </a:r>
          </a:p>
          <a:p>
            <a:pPr marL="0" indent="0">
              <a:buNone/>
            </a:pPr>
            <a:r>
              <a:rPr lang="en-US" b="1" dirty="0"/>
              <a:t>Problem:</a:t>
            </a:r>
            <a:r>
              <a:rPr lang="en-US" dirty="0"/>
              <a:t> Given the sentence "The cat sat on the mat," generate a parse tree using a context-free grammar.</a:t>
            </a:r>
          </a:p>
          <a:p>
            <a:endParaRPr lang="en-IN" dirty="0"/>
          </a:p>
        </p:txBody>
      </p:sp>
    </p:spTree>
    <p:extLst>
      <p:ext uri="{BB962C8B-B14F-4D97-AF65-F5344CB8AC3E}">
        <p14:creationId xmlns:p14="http://schemas.microsoft.com/office/powerpoint/2010/main" val="784219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07B96-E866-0B22-1FF5-21FE465A1AAE}"/>
              </a:ext>
            </a:extLst>
          </p:cNvPr>
          <p:cNvSpPr>
            <a:spLocks noGrp="1"/>
          </p:cNvSpPr>
          <p:nvPr>
            <p:ph idx="1"/>
          </p:nvPr>
        </p:nvSpPr>
        <p:spPr>
          <a:xfrm>
            <a:off x="838200" y="626165"/>
            <a:ext cx="10515600" cy="5550798"/>
          </a:xfrm>
        </p:spPr>
        <p:txBody>
          <a:bodyPr>
            <a:normAutofit/>
          </a:bodyPr>
          <a:lstStyle/>
          <a:p>
            <a:pPr marL="0" indent="0">
              <a:buNone/>
            </a:pPr>
            <a:r>
              <a:rPr lang="en-US" b="1" dirty="0"/>
              <a:t>Step-by-step Solution:</a:t>
            </a:r>
            <a:endParaRPr lang="en-US" dirty="0"/>
          </a:p>
          <a:p>
            <a:pPr>
              <a:buFont typeface="+mj-lt"/>
              <a:buAutoNum type="arabicPeriod"/>
            </a:pPr>
            <a:r>
              <a:rPr lang="en-US" b="1" dirty="0"/>
              <a:t>Define the CFG:</a:t>
            </a:r>
            <a:endParaRPr lang="en-US" dirty="0"/>
          </a:p>
          <a:p>
            <a:pPr marL="0" indent="0">
              <a:buNone/>
            </a:pPr>
            <a:r>
              <a:rPr lang="en-IN" dirty="0"/>
              <a:t>	S -&gt; NP VP</a:t>
            </a:r>
          </a:p>
          <a:p>
            <a:pPr marL="0" indent="0">
              <a:buNone/>
            </a:pPr>
            <a:r>
              <a:rPr lang="en-IN" dirty="0"/>
              <a:t>	NP -&gt; Det N</a:t>
            </a:r>
          </a:p>
          <a:p>
            <a:pPr marL="0" indent="0">
              <a:buNone/>
            </a:pPr>
            <a:r>
              <a:rPr lang="en-IN" dirty="0"/>
              <a:t>	VP -&gt; V PP</a:t>
            </a:r>
          </a:p>
          <a:p>
            <a:pPr marL="0" indent="0">
              <a:buNone/>
            </a:pPr>
            <a:r>
              <a:rPr lang="en-IN" dirty="0"/>
              <a:t>	PP -&gt; P NP</a:t>
            </a:r>
          </a:p>
          <a:p>
            <a:pPr marL="0" indent="0">
              <a:buNone/>
            </a:pPr>
            <a:r>
              <a:rPr lang="en-IN" dirty="0"/>
              <a:t>	Det -&gt; 'The’</a:t>
            </a:r>
          </a:p>
          <a:p>
            <a:pPr marL="0" indent="0">
              <a:buNone/>
            </a:pPr>
            <a:r>
              <a:rPr lang="en-IN" dirty="0"/>
              <a:t>	N -&gt; 'cat' | 'mat’</a:t>
            </a:r>
          </a:p>
          <a:p>
            <a:pPr marL="0" indent="0">
              <a:buNone/>
            </a:pPr>
            <a:r>
              <a:rPr lang="en-IN" dirty="0"/>
              <a:t>	V -&gt; 'sat’</a:t>
            </a:r>
          </a:p>
          <a:p>
            <a:pPr marL="0" indent="0">
              <a:buNone/>
            </a:pPr>
            <a:r>
              <a:rPr lang="en-IN" dirty="0"/>
              <a:t>	P -&gt; 'on'</a:t>
            </a:r>
          </a:p>
          <a:p>
            <a:endParaRPr lang="en-IN" dirty="0"/>
          </a:p>
        </p:txBody>
      </p:sp>
    </p:spTree>
    <p:extLst>
      <p:ext uri="{BB962C8B-B14F-4D97-AF65-F5344CB8AC3E}">
        <p14:creationId xmlns:p14="http://schemas.microsoft.com/office/powerpoint/2010/main" val="423647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1F9BA-B63F-6433-6060-B22A3E568299}"/>
              </a:ext>
            </a:extLst>
          </p:cNvPr>
          <p:cNvSpPr>
            <a:spLocks noGrp="1"/>
          </p:cNvSpPr>
          <p:nvPr>
            <p:ph idx="1"/>
          </p:nvPr>
        </p:nvSpPr>
        <p:spPr>
          <a:xfrm>
            <a:off x="838200" y="188843"/>
            <a:ext cx="10515600" cy="5988120"/>
          </a:xfrm>
        </p:spPr>
        <p:txBody>
          <a:bodyPr>
            <a:normAutofit fontScale="92500" lnSpcReduction="20000"/>
          </a:bodyPr>
          <a:lstStyle/>
          <a:p>
            <a:pPr marL="0" indent="0">
              <a:buNone/>
            </a:pPr>
            <a:r>
              <a:rPr lang="en-US" dirty="0"/>
              <a:t>2.</a:t>
            </a:r>
            <a:r>
              <a:rPr lang="en-IN" dirty="0"/>
              <a:t> Generate the Parse Tree:</a:t>
            </a:r>
          </a:p>
          <a:p>
            <a:pPr marL="0" indent="0">
              <a:buNone/>
            </a:pPr>
            <a:r>
              <a:rPr lang="en-IN" dirty="0"/>
              <a:t>        S</a:t>
            </a:r>
          </a:p>
          <a:p>
            <a:pPr marL="0" indent="0">
              <a:buNone/>
            </a:pPr>
            <a:r>
              <a:rPr lang="en-IN" dirty="0"/>
              <a:t>      / \</a:t>
            </a:r>
          </a:p>
          <a:p>
            <a:pPr marL="0" indent="0">
              <a:buNone/>
            </a:pPr>
            <a:r>
              <a:rPr lang="en-IN" dirty="0"/>
              <a:t>    NP   VP</a:t>
            </a:r>
          </a:p>
          <a:p>
            <a:pPr marL="0" indent="0">
              <a:buNone/>
            </a:pPr>
            <a:r>
              <a:rPr lang="en-IN" dirty="0"/>
              <a:t>   / \   / \</a:t>
            </a:r>
          </a:p>
          <a:p>
            <a:pPr marL="0" indent="0">
              <a:buNone/>
            </a:pPr>
            <a:r>
              <a:rPr lang="en-IN" dirty="0"/>
              <a:t> Det  N  V  PP</a:t>
            </a:r>
          </a:p>
          <a:p>
            <a:pPr marL="0" indent="0">
              <a:buNone/>
            </a:pPr>
            <a:r>
              <a:rPr lang="en-IN" dirty="0"/>
              <a:t> |    |  |  | \</a:t>
            </a:r>
          </a:p>
          <a:p>
            <a:pPr marL="0" indent="0">
              <a:buNone/>
            </a:pPr>
            <a:r>
              <a:rPr lang="en-IN" dirty="0"/>
              <a:t>The  cat sat P  NP</a:t>
            </a:r>
          </a:p>
          <a:p>
            <a:pPr marL="0" indent="0">
              <a:buNone/>
            </a:pPr>
            <a:r>
              <a:rPr lang="en-IN" dirty="0"/>
              <a:t>             |   / \</a:t>
            </a:r>
          </a:p>
          <a:p>
            <a:pPr marL="0" indent="0">
              <a:buNone/>
            </a:pPr>
            <a:r>
              <a:rPr lang="en-IN" dirty="0"/>
              <a:t>             on Det  N</a:t>
            </a:r>
          </a:p>
          <a:p>
            <a:pPr marL="0" indent="0">
              <a:buNone/>
            </a:pPr>
            <a:r>
              <a:rPr lang="en-IN" dirty="0"/>
              <a:t>                |    |</a:t>
            </a:r>
          </a:p>
          <a:p>
            <a:pPr marL="0" indent="0">
              <a:buNone/>
            </a:pPr>
            <a:r>
              <a:rPr lang="en-IN" dirty="0"/>
              <a:t>                The  mat</a:t>
            </a:r>
          </a:p>
          <a:p>
            <a:pPr marL="0" indent="0">
              <a:buNone/>
            </a:pPr>
            <a:r>
              <a:rPr lang="en-US" dirty="0"/>
              <a:t>This parse tree shows how the sentence "The cat sat on the mat" is derived from the start symbol S using the production rules of the CFG.</a:t>
            </a:r>
            <a:endParaRPr lang="en-IN" dirty="0"/>
          </a:p>
        </p:txBody>
      </p:sp>
    </p:spTree>
    <p:extLst>
      <p:ext uri="{BB962C8B-B14F-4D97-AF65-F5344CB8AC3E}">
        <p14:creationId xmlns:p14="http://schemas.microsoft.com/office/powerpoint/2010/main" val="522177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061-82A5-9F6A-E708-B2F2C1D2C3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043055-BD4B-C831-1FE9-F2E22761307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1575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AD03-33CE-6312-29F4-19F6C31442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DB5899-74F0-3E82-91F7-76A25E0366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8050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191D-4CB3-3A7C-8734-7823962BC2E9}"/>
              </a:ext>
            </a:extLst>
          </p:cNvPr>
          <p:cNvSpPr>
            <a:spLocks noGrp="1"/>
          </p:cNvSpPr>
          <p:nvPr>
            <p:ph type="title"/>
          </p:nvPr>
        </p:nvSpPr>
        <p:spPr>
          <a:xfrm>
            <a:off x="838200" y="365125"/>
            <a:ext cx="10515600" cy="887205"/>
          </a:xfrm>
        </p:spPr>
        <p:txBody>
          <a:bodyPr>
            <a:normAutofit/>
          </a:bodyPr>
          <a:lstStyle/>
          <a:p>
            <a:r>
              <a:rPr lang="en-US" sz="2800" b="1" dirty="0">
                <a:solidFill>
                  <a:srgbClr val="00B050"/>
                </a:solidFill>
              </a:rPr>
              <a:t>The cat sat on the________: how CFG will generate the correct word for this sentence</a:t>
            </a:r>
            <a:endParaRPr lang="en-IN" sz="2800" b="1" dirty="0">
              <a:solidFill>
                <a:srgbClr val="00B050"/>
              </a:solidFill>
            </a:endParaRPr>
          </a:p>
        </p:txBody>
      </p:sp>
      <p:sp>
        <p:nvSpPr>
          <p:cNvPr id="3" name="Content Placeholder 2">
            <a:extLst>
              <a:ext uri="{FF2B5EF4-FFF2-40B4-BE49-F238E27FC236}">
                <a16:creationId xmlns:a16="http://schemas.microsoft.com/office/drawing/2014/main" id="{5E486E0F-9137-3B3D-2AC7-1523E121C532}"/>
              </a:ext>
            </a:extLst>
          </p:cNvPr>
          <p:cNvSpPr>
            <a:spLocks noGrp="1"/>
          </p:cNvSpPr>
          <p:nvPr>
            <p:ph idx="1"/>
          </p:nvPr>
        </p:nvSpPr>
        <p:spPr>
          <a:xfrm>
            <a:off x="838200" y="1550504"/>
            <a:ext cx="10515600" cy="4626459"/>
          </a:xfrm>
        </p:spPr>
        <p:txBody>
          <a:bodyPr>
            <a:normAutofit fontScale="77500" lnSpcReduction="20000"/>
          </a:bodyPr>
          <a:lstStyle/>
          <a:p>
            <a:pPr marL="0" indent="0">
              <a:buNone/>
            </a:pPr>
            <a:r>
              <a:rPr lang="en-US" dirty="0"/>
              <a:t>	To predict the correct word to complete the sentence "The cat sat on the_______" using a context-free grammar (CFG), the model would rely on the production rules we've defined earlier.</a:t>
            </a:r>
          </a:p>
          <a:p>
            <a:pPr marL="0" indent="0">
              <a:buNone/>
            </a:pPr>
            <a:r>
              <a:rPr lang="en-US" b="1" dirty="0"/>
              <a:t>Production Rules for CFG:</a:t>
            </a:r>
          </a:p>
          <a:p>
            <a:pPr>
              <a:buFont typeface="+mj-lt"/>
              <a:buAutoNum type="arabicPeriod"/>
            </a:pPr>
            <a:r>
              <a:rPr lang="en-US" b="1" dirty="0"/>
              <a:t>Define the CFG:</a:t>
            </a:r>
            <a:endParaRPr lang="en-US" dirty="0"/>
          </a:p>
          <a:p>
            <a:pPr marL="0" indent="0">
              <a:buNone/>
            </a:pPr>
            <a:r>
              <a:rPr lang="en-IN" dirty="0"/>
              <a:t>	S -&gt; NP VP</a:t>
            </a:r>
          </a:p>
          <a:p>
            <a:pPr marL="0" indent="0">
              <a:buNone/>
            </a:pPr>
            <a:r>
              <a:rPr lang="en-IN" dirty="0"/>
              <a:t>	NP -&gt; Det N</a:t>
            </a:r>
          </a:p>
          <a:p>
            <a:pPr marL="0" indent="0">
              <a:buNone/>
            </a:pPr>
            <a:r>
              <a:rPr lang="en-IN" dirty="0"/>
              <a:t>	VP -&gt; V PP | V</a:t>
            </a:r>
          </a:p>
          <a:p>
            <a:pPr marL="0" indent="0">
              <a:buNone/>
            </a:pPr>
            <a:r>
              <a:rPr lang="en-IN" dirty="0"/>
              <a:t>	PP -&gt; P NP</a:t>
            </a:r>
          </a:p>
          <a:p>
            <a:pPr marL="0" indent="0">
              <a:buNone/>
            </a:pPr>
            <a:r>
              <a:rPr lang="en-IN" dirty="0"/>
              <a:t>	Det -&gt; 'The' | 'a’</a:t>
            </a:r>
          </a:p>
          <a:p>
            <a:pPr marL="0" indent="0">
              <a:buNone/>
            </a:pPr>
            <a:r>
              <a:rPr lang="en-IN" dirty="0"/>
              <a:t>	N -&gt; 'cat' | 'mat' | 'rat’</a:t>
            </a:r>
          </a:p>
          <a:p>
            <a:pPr marL="0" indent="0">
              <a:buNone/>
            </a:pPr>
            <a:r>
              <a:rPr lang="en-IN" dirty="0"/>
              <a:t>	V -&gt; 'sat' | 'stands’</a:t>
            </a:r>
          </a:p>
          <a:p>
            <a:pPr marL="0" indent="0">
              <a:buNone/>
            </a:pPr>
            <a:r>
              <a:rPr lang="en-IN" dirty="0"/>
              <a:t>	P -&gt; 'on' | 'under'</a:t>
            </a:r>
          </a:p>
          <a:p>
            <a:endParaRPr lang="en-IN" dirty="0"/>
          </a:p>
        </p:txBody>
      </p:sp>
    </p:spTree>
    <p:extLst>
      <p:ext uri="{BB962C8B-B14F-4D97-AF65-F5344CB8AC3E}">
        <p14:creationId xmlns:p14="http://schemas.microsoft.com/office/powerpoint/2010/main" val="29971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2596-39D8-D379-F71E-46362CE03444}"/>
              </a:ext>
            </a:extLst>
          </p:cNvPr>
          <p:cNvSpPr>
            <a:spLocks noGrp="1"/>
          </p:cNvSpPr>
          <p:nvPr>
            <p:ph type="title"/>
          </p:nvPr>
        </p:nvSpPr>
        <p:spPr/>
        <p:txBody>
          <a:bodyPr/>
          <a:lstStyle/>
          <a:p>
            <a:r>
              <a:rPr lang="en-US" b="1" dirty="0"/>
              <a:t>Language model (LM)</a:t>
            </a:r>
            <a:endParaRPr lang="en-IN" dirty="0"/>
          </a:p>
        </p:txBody>
      </p:sp>
      <p:sp>
        <p:nvSpPr>
          <p:cNvPr id="3" name="Content Placeholder 2">
            <a:extLst>
              <a:ext uri="{FF2B5EF4-FFF2-40B4-BE49-F238E27FC236}">
                <a16:creationId xmlns:a16="http://schemas.microsoft.com/office/drawing/2014/main" id="{602F0A54-24A7-8DC2-D249-15B65FCCB24F}"/>
              </a:ext>
            </a:extLst>
          </p:cNvPr>
          <p:cNvSpPr>
            <a:spLocks noGrp="1"/>
          </p:cNvSpPr>
          <p:nvPr>
            <p:ph idx="1"/>
          </p:nvPr>
        </p:nvSpPr>
        <p:spPr>
          <a:xfrm>
            <a:off x="838200" y="1490870"/>
            <a:ext cx="10515600" cy="4686093"/>
          </a:xfrm>
        </p:spPr>
        <p:txBody>
          <a:bodyPr>
            <a:normAutofit/>
          </a:bodyPr>
          <a:lstStyle/>
          <a:p>
            <a:r>
              <a:rPr lang="en-US" dirty="0"/>
              <a:t>A </a:t>
            </a:r>
            <a:r>
              <a:rPr lang="en-US" b="1" dirty="0"/>
              <a:t>language model (LM)</a:t>
            </a:r>
            <a:r>
              <a:rPr lang="en-US" dirty="0"/>
              <a:t> is a probabilistic model that determines the likelihood of a sequence of words occurring in a given language. </a:t>
            </a:r>
          </a:p>
          <a:p>
            <a:pPr marL="0" indent="0">
              <a:buNone/>
            </a:pPr>
            <a:endParaRPr lang="en-US" dirty="0"/>
          </a:p>
          <a:p>
            <a:r>
              <a:rPr lang="en-US" dirty="0"/>
              <a:t>It helps in generating, predicting, and analyzing text based on observed linguistic patterns. </a:t>
            </a:r>
          </a:p>
          <a:p>
            <a:pPr marL="0" indent="0">
              <a:buNone/>
            </a:pPr>
            <a:endParaRPr lang="en-US" dirty="0"/>
          </a:p>
          <a:p>
            <a:r>
              <a:rPr lang="en-US" dirty="0"/>
              <a:t>In essence, an LM assigns probabilities to sequences of words and can be used to generate human-like text.</a:t>
            </a:r>
          </a:p>
        </p:txBody>
      </p:sp>
    </p:spTree>
    <p:extLst>
      <p:ext uri="{BB962C8B-B14F-4D97-AF65-F5344CB8AC3E}">
        <p14:creationId xmlns:p14="http://schemas.microsoft.com/office/powerpoint/2010/main" val="49225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B91B1-0E41-2EFB-C787-9D12C3AB260C}"/>
              </a:ext>
            </a:extLst>
          </p:cNvPr>
          <p:cNvSpPr>
            <a:spLocks noGrp="1"/>
          </p:cNvSpPr>
          <p:nvPr>
            <p:ph idx="1"/>
          </p:nvPr>
        </p:nvSpPr>
        <p:spPr>
          <a:xfrm>
            <a:off x="838200" y="934278"/>
            <a:ext cx="10515600" cy="5242685"/>
          </a:xfrm>
        </p:spPr>
        <p:txBody>
          <a:bodyPr/>
          <a:lstStyle/>
          <a:p>
            <a:r>
              <a:rPr lang="en-US" dirty="0"/>
              <a:t>When the CFG encounters the incomplete sentence "The cat sat on the__________", it uses its production rules to predict what comes next. Here's how:</a:t>
            </a:r>
          </a:p>
          <a:p>
            <a:pPr marL="514350" indent="-514350">
              <a:buAutoNum type="arabicPeriod"/>
            </a:pPr>
            <a:r>
              <a:rPr lang="en-US" dirty="0"/>
              <a:t>Starting with the VP (Verb Phrase):</a:t>
            </a:r>
          </a:p>
          <a:p>
            <a:pPr marL="0" indent="0">
              <a:buNone/>
            </a:pPr>
            <a:r>
              <a:rPr lang="en-IN" dirty="0"/>
              <a:t>	VP -&gt; V PP</a:t>
            </a:r>
          </a:p>
          <a:p>
            <a:pPr marL="0" indent="0">
              <a:buNone/>
            </a:pPr>
            <a:r>
              <a:rPr lang="en-IN" dirty="0"/>
              <a:t>2.</a:t>
            </a:r>
            <a:r>
              <a:rPr lang="en-US" dirty="0"/>
              <a:t> We already have the verb "sat":</a:t>
            </a:r>
            <a:endParaRPr lang="en-IN" dirty="0"/>
          </a:p>
          <a:p>
            <a:pPr marL="0" indent="0">
              <a:buNone/>
            </a:pPr>
            <a:r>
              <a:rPr lang="en-IN" dirty="0"/>
              <a:t>	V -&gt; 'sat’</a:t>
            </a:r>
          </a:p>
          <a:p>
            <a:pPr marL="0" indent="0">
              <a:buNone/>
            </a:pPr>
            <a:r>
              <a:rPr lang="en-IN" dirty="0"/>
              <a:t>3.</a:t>
            </a:r>
            <a:r>
              <a:rPr lang="en-US" dirty="0"/>
              <a:t> The next part should be a Prepositional Phrase (PP):</a:t>
            </a:r>
            <a:endParaRPr lang="en-IN" dirty="0"/>
          </a:p>
          <a:p>
            <a:pPr marL="0" indent="0">
              <a:buNone/>
            </a:pPr>
            <a:r>
              <a:rPr lang="en-IN" dirty="0"/>
              <a:t>	PP -&gt; P NP</a:t>
            </a:r>
          </a:p>
          <a:p>
            <a:pPr marL="0" indent="0">
              <a:buNone/>
            </a:pPr>
            <a:endParaRPr lang="en-IN" dirty="0"/>
          </a:p>
          <a:p>
            <a:pPr marL="0" indent="0">
              <a:buNone/>
            </a:pPr>
            <a:endParaRPr lang="en-IN" dirty="0"/>
          </a:p>
          <a:p>
            <a:pPr marL="514350" indent="-514350">
              <a:buAutoNum type="arabicPeriod"/>
            </a:pPr>
            <a:endParaRPr lang="en-IN" dirty="0"/>
          </a:p>
        </p:txBody>
      </p:sp>
    </p:spTree>
    <p:extLst>
      <p:ext uri="{BB962C8B-B14F-4D97-AF65-F5344CB8AC3E}">
        <p14:creationId xmlns:p14="http://schemas.microsoft.com/office/powerpoint/2010/main" val="270942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B0715-47CE-81F0-C55E-DC7E0ABDF9D4}"/>
              </a:ext>
            </a:extLst>
          </p:cNvPr>
          <p:cNvSpPr>
            <a:spLocks noGrp="1"/>
          </p:cNvSpPr>
          <p:nvPr>
            <p:ph idx="1"/>
          </p:nvPr>
        </p:nvSpPr>
        <p:spPr>
          <a:xfrm>
            <a:off x="838200" y="735496"/>
            <a:ext cx="10515600" cy="5441467"/>
          </a:xfrm>
        </p:spPr>
        <p:txBody>
          <a:bodyPr/>
          <a:lstStyle/>
          <a:p>
            <a:pPr marL="0" indent="0">
              <a:buNone/>
            </a:pPr>
            <a:r>
              <a:rPr lang="en-US" dirty="0"/>
              <a:t>4. We have "on" as the preposition:</a:t>
            </a:r>
          </a:p>
          <a:p>
            <a:pPr marL="0" indent="0">
              <a:buNone/>
            </a:pPr>
            <a:r>
              <a:rPr lang="en-IN" dirty="0"/>
              <a:t>P -&gt; 'on’</a:t>
            </a:r>
          </a:p>
          <a:p>
            <a:pPr marL="0" indent="0">
              <a:buNone/>
            </a:pPr>
            <a:r>
              <a:rPr lang="en-US" dirty="0"/>
              <a:t>5. Next, we need a Noun Phrase (NP):</a:t>
            </a:r>
          </a:p>
          <a:p>
            <a:pPr marL="0" indent="0">
              <a:buNone/>
            </a:pPr>
            <a:r>
              <a:rPr lang="en-IN" dirty="0"/>
              <a:t>NP -&gt; Det N</a:t>
            </a:r>
          </a:p>
          <a:p>
            <a:pPr marL="0" indent="0">
              <a:buNone/>
            </a:pPr>
            <a:r>
              <a:rPr lang="en-US" dirty="0"/>
              <a:t>6. We already have the determiner "the":</a:t>
            </a:r>
          </a:p>
          <a:p>
            <a:pPr marL="0" indent="0">
              <a:buNone/>
            </a:pPr>
            <a:r>
              <a:rPr lang="en-IN" dirty="0"/>
              <a:t>Det -&gt; 'the’</a:t>
            </a:r>
          </a:p>
          <a:p>
            <a:pPr marL="0" indent="0">
              <a:buNone/>
            </a:pPr>
            <a:r>
              <a:rPr lang="en-US" dirty="0"/>
              <a:t>7. Finally, we need a noun. The possible options for N are:</a:t>
            </a:r>
          </a:p>
          <a:p>
            <a:pPr marL="0" indent="0">
              <a:buNone/>
            </a:pPr>
            <a:r>
              <a:rPr lang="en-IN" dirty="0"/>
              <a:t>N -&gt; 'cat' | 'mat' | 'rat'</a:t>
            </a:r>
          </a:p>
          <a:p>
            <a:pPr marL="0" indent="0">
              <a:buNone/>
            </a:pPr>
            <a:endParaRPr lang="en-IN" dirty="0"/>
          </a:p>
        </p:txBody>
      </p:sp>
    </p:spTree>
    <p:extLst>
      <p:ext uri="{BB962C8B-B14F-4D97-AF65-F5344CB8AC3E}">
        <p14:creationId xmlns:p14="http://schemas.microsoft.com/office/powerpoint/2010/main" val="2091990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F6B0B-1CF9-3F48-6F8C-67AAA2DE73FF}"/>
              </a:ext>
            </a:extLst>
          </p:cNvPr>
          <p:cNvSpPr>
            <a:spLocks noGrp="1"/>
          </p:cNvSpPr>
          <p:nvPr>
            <p:ph idx="1"/>
          </p:nvPr>
        </p:nvSpPr>
        <p:spPr>
          <a:xfrm>
            <a:off x="838200" y="646043"/>
            <a:ext cx="10515600" cy="5530920"/>
          </a:xfrm>
        </p:spPr>
        <p:txBody>
          <a:bodyPr/>
          <a:lstStyle/>
          <a:p>
            <a:r>
              <a:rPr lang="en-US" dirty="0"/>
              <a:t>Given the context, "The cat sat on the mat" is the most natural and grammatically correct sentence. Therefore, the CFG would generate "mat" as the correct word to complete the sentence.</a:t>
            </a:r>
          </a:p>
          <a:p>
            <a:pPr marL="0" indent="0">
              <a:buNone/>
            </a:pPr>
            <a:r>
              <a:rPr lang="en-IN" dirty="0"/>
              <a:t>Resulting Sentence:</a:t>
            </a:r>
            <a:endParaRPr lang="en-US" dirty="0"/>
          </a:p>
          <a:p>
            <a:pPr marL="0" indent="0">
              <a:buNone/>
            </a:pPr>
            <a:r>
              <a:rPr lang="en-US" dirty="0"/>
              <a:t>The cat sat on the mat.</a:t>
            </a:r>
          </a:p>
          <a:p>
            <a:endParaRPr lang="en-IN" dirty="0"/>
          </a:p>
        </p:txBody>
      </p:sp>
    </p:spTree>
    <p:extLst>
      <p:ext uri="{BB962C8B-B14F-4D97-AF65-F5344CB8AC3E}">
        <p14:creationId xmlns:p14="http://schemas.microsoft.com/office/powerpoint/2010/main" val="348956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07EF-1A96-98DA-6281-AB23EB7BD56E}"/>
              </a:ext>
            </a:extLst>
          </p:cNvPr>
          <p:cNvSpPr>
            <a:spLocks noGrp="1"/>
          </p:cNvSpPr>
          <p:nvPr>
            <p:ph type="title"/>
          </p:nvPr>
        </p:nvSpPr>
        <p:spPr/>
        <p:txBody>
          <a:bodyPr/>
          <a:lstStyle/>
          <a:p>
            <a:r>
              <a:rPr lang="en-IN" b="1" dirty="0"/>
              <a:t>The parsing process</a:t>
            </a:r>
          </a:p>
        </p:txBody>
      </p:sp>
      <p:sp>
        <p:nvSpPr>
          <p:cNvPr id="3" name="Content Placeholder 2">
            <a:extLst>
              <a:ext uri="{FF2B5EF4-FFF2-40B4-BE49-F238E27FC236}">
                <a16:creationId xmlns:a16="http://schemas.microsoft.com/office/drawing/2014/main" id="{2E16D918-0204-EBCF-423B-F08F20A14141}"/>
              </a:ext>
            </a:extLst>
          </p:cNvPr>
          <p:cNvSpPr>
            <a:spLocks noGrp="1"/>
          </p:cNvSpPr>
          <p:nvPr>
            <p:ph idx="1"/>
          </p:nvPr>
        </p:nvSpPr>
        <p:spPr/>
        <p:txBody>
          <a:bodyPr/>
          <a:lstStyle/>
          <a:p>
            <a:r>
              <a:rPr lang="en-US" dirty="0"/>
              <a:t>the parsing process can be done using either </a:t>
            </a:r>
            <a:r>
              <a:rPr lang="en-US" b="1" dirty="0"/>
              <a:t>top-down</a:t>
            </a:r>
            <a:r>
              <a:rPr lang="en-US" dirty="0"/>
              <a:t> or </a:t>
            </a:r>
            <a:r>
              <a:rPr lang="en-US" b="1" dirty="0"/>
              <a:t>bottom-up</a:t>
            </a:r>
            <a:r>
              <a:rPr lang="en-US" dirty="0"/>
              <a:t> parsing methods.</a:t>
            </a:r>
          </a:p>
          <a:p>
            <a:r>
              <a:rPr lang="en-US" b="1" dirty="0"/>
              <a:t>Top-down Parsing:</a:t>
            </a:r>
          </a:p>
          <a:p>
            <a:pPr>
              <a:buFont typeface="Arial" panose="020B0604020202020204" pitchFamily="34" charset="0"/>
              <a:buChar char="•"/>
            </a:pPr>
            <a:r>
              <a:rPr lang="en-US" dirty="0"/>
              <a:t>This method starts with the start symbol S and tries to rewrite it to match the input sentence.</a:t>
            </a:r>
          </a:p>
          <a:p>
            <a:pPr>
              <a:buFont typeface="Arial" panose="020B0604020202020204" pitchFamily="34" charset="0"/>
              <a:buChar char="•"/>
            </a:pPr>
            <a:r>
              <a:rPr lang="en-US" dirty="0"/>
              <a:t>It applies production rules to the start symbol and continues expanding non-terminal symbols until the input sentence is derived.</a:t>
            </a:r>
          </a:p>
          <a:p>
            <a:endParaRPr lang="en-IN" dirty="0"/>
          </a:p>
        </p:txBody>
      </p:sp>
    </p:spTree>
    <p:extLst>
      <p:ext uri="{BB962C8B-B14F-4D97-AF65-F5344CB8AC3E}">
        <p14:creationId xmlns:p14="http://schemas.microsoft.com/office/powerpoint/2010/main" val="652854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BF7B6-F239-EC32-BA11-62DD13923D0D}"/>
              </a:ext>
            </a:extLst>
          </p:cNvPr>
          <p:cNvSpPr>
            <a:spLocks noGrp="1"/>
          </p:cNvSpPr>
          <p:nvPr>
            <p:ph idx="1"/>
          </p:nvPr>
        </p:nvSpPr>
        <p:spPr>
          <a:xfrm>
            <a:off x="838200" y="1073426"/>
            <a:ext cx="10515600" cy="5103537"/>
          </a:xfrm>
        </p:spPr>
        <p:txBody>
          <a:bodyPr/>
          <a:lstStyle/>
          <a:p>
            <a:pPr marL="0" indent="0">
              <a:buNone/>
            </a:pPr>
            <a:r>
              <a:rPr lang="en-US" b="1" dirty="0"/>
              <a:t>Bottom-up Parsing:</a:t>
            </a:r>
          </a:p>
          <a:p>
            <a:pPr marL="0" indent="0">
              <a:buNone/>
            </a:pPr>
            <a:r>
              <a:rPr lang="en-US" dirty="0"/>
              <a:t>	This method starts with the input sentence and tries to construct the parse tree upwards to reach the start symbol </a:t>
            </a:r>
            <a:r>
              <a:rPr lang="en-IN" dirty="0"/>
              <a:t>S</a:t>
            </a:r>
          </a:p>
          <a:p>
            <a:pPr marL="0" indent="0">
              <a:buNone/>
            </a:pPr>
            <a:r>
              <a:rPr lang="en-US" dirty="0"/>
              <a:t>	It identifies the parts of the input sentence that match the right-hand side of the production rules and combines them into non-terminal symbols until the start symbol</a:t>
            </a:r>
            <a:r>
              <a:rPr lang="en-IN" dirty="0"/>
              <a:t> S is reached.</a:t>
            </a:r>
            <a:endParaRPr lang="en-US" dirty="0"/>
          </a:p>
          <a:p>
            <a:endParaRPr lang="en-IN" dirty="0"/>
          </a:p>
        </p:txBody>
      </p:sp>
    </p:spTree>
    <p:extLst>
      <p:ext uri="{BB962C8B-B14F-4D97-AF65-F5344CB8AC3E}">
        <p14:creationId xmlns:p14="http://schemas.microsoft.com/office/powerpoint/2010/main" val="3923478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E5BE-37AB-5D34-8489-E42FD131D661}"/>
              </a:ext>
            </a:extLst>
          </p:cNvPr>
          <p:cNvSpPr>
            <a:spLocks noGrp="1"/>
          </p:cNvSpPr>
          <p:nvPr>
            <p:ph type="title"/>
          </p:nvPr>
        </p:nvSpPr>
        <p:spPr>
          <a:xfrm>
            <a:off x="838200" y="365126"/>
            <a:ext cx="10515600" cy="787814"/>
          </a:xfrm>
        </p:spPr>
        <p:txBody>
          <a:bodyPr>
            <a:normAutofit/>
          </a:bodyPr>
          <a:lstStyle/>
          <a:p>
            <a:r>
              <a:rPr lang="en-US" sz="2400" b="1" dirty="0"/>
              <a:t>EXAMPLE :</a:t>
            </a:r>
            <a:r>
              <a:rPr lang="en-IN" sz="2400" b="1" dirty="0"/>
              <a:t>Bottom-Up Parsing</a:t>
            </a:r>
          </a:p>
        </p:txBody>
      </p:sp>
      <p:sp>
        <p:nvSpPr>
          <p:cNvPr id="3" name="Content Placeholder 2">
            <a:extLst>
              <a:ext uri="{FF2B5EF4-FFF2-40B4-BE49-F238E27FC236}">
                <a16:creationId xmlns:a16="http://schemas.microsoft.com/office/drawing/2014/main" id="{DEEEFE6B-C688-EE9F-DCB8-7B97819A4B52}"/>
              </a:ext>
            </a:extLst>
          </p:cNvPr>
          <p:cNvSpPr>
            <a:spLocks noGrp="1"/>
          </p:cNvSpPr>
          <p:nvPr>
            <p:ph idx="1"/>
          </p:nvPr>
        </p:nvSpPr>
        <p:spPr>
          <a:xfrm>
            <a:off x="838200" y="954158"/>
            <a:ext cx="10515600" cy="5222806"/>
          </a:xfrm>
        </p:spPr>
        <p:txBody>
          <a:bodyPr>
            <a:normAutofit fontScale="92500" lnSpcReduction="20000"/>
          </a:bodyPr>
          <a:lstStyle/>
          <a:p>
            <a:pPr marL="0" indent="0">
              <a:buNone/>
            </a:pPr>
            <a:r>
              <a:rPr lang="en-US" dirty="0"/>
              <a:t>	Bottom-up parsing starts with the input sentence and gradually works its way up to construct the parse tree until it reaches the start symbol S . This technique is also known as shift-reduce parsing because it involves shifting input symbols onto a stack and reducing them based on production rules.</a:t>
            </a:r>
          </a:p>
          <a:p>
            <a:pPr marL="0" indent="0">
              <a:buNone/>
            </a:pPr>
            <a:r>
              <a:rPr lang="en-US" dirty="0"/>
              <a:t>Let's define our context-free grammar (CFG) again:</a:t>
            </a:r>
          </a:p>
          <a:p>
            <a:pPr marL="0" indent="0">
              <a:buNone/>
            </a:pPr>
            <a:r>
              <a:rPr lang="en-IN" dirty="0"/>
              <a:t>	S -&gt; NP VP</a:t>
            </a:r>
          </a:p>
          <a:p>
            <a:pPr marL="0" indent="0">
              <a:buNone/>
            </a:pPr>
            <a:r>
              <a:rPr lang="en-IN" dirty="0"/>
              <a:t>	NP -&gt; Det N</a:t>
            </a:r>
          </a:p>
          <a:p>
            <a:pPr marL="0" indent="0">
              <a:buNone/>
            </a:pPr>
            <a:r>
              <a:rPr lang="en-IN" dirty="0"/>
              <a:t>	VP -&gt; V PP | V</a:t>
            </a:r>
          </a:p>
          <a:p>
            <a:pPr marL="0" indent="0">
              <a:buNone/>
            </a:pPr>
            <a:r>
              <a:rPr lang="en-IN" dirty="0"/>
              <a:t>	PP -&gt; P NP</a:t>
            </a:r>
          </a:p>
          <a:p>
            <a:pPr marL="0" indent="0">
              <a:buNone/>
            </a:pPr>
            <a:r>
              <a:rPr lang="en-IN" dirty="0"/>
              <a:t>	Det -&gt; 'The' | 'the’</a:t>
            </a:r>
          </a:p>
          <a:p>
            <a:pPr marL="0" indent="0">
              <a:buNone/>
            </a:pPr>
            <a:r>
              <a:rPr lang="en-IN" dirty="0"/>
              <a:t>	N -&gt; 'cat' | 'mat’</a:t>
            </a:r>
          </a:p>
          <a:p>
            <a:pPr marL="0" indent="0">
              <a:buNone/>
            </a:pPr>
            <a:r>
              <a:rPr lang="en-IN" dirty="0"/>
              <a:t>	V -&gt; 'sat’</a:t>
            </a:r>
          </a:p>
          <a:p>
            <a:pPr marL="0" indent="0">
              <a:buNone/>
            </a:pPr>
            <a:r>
              <a:rPr lang="en-IN" dirty="0"/>
              <a:t>	P -&gt; 'on'</a:t>
            </a:r>
          </a:p>
          <a:p>
            <a:endParaRPr lang="en-IN" dirty="0"/>
          </a:p>
        </p:txBody>
      </p:sp>
    </p:spTree>
    <p:extLst>
      <p:ext uri="{BB962C8B-B14F-4D97-AF65-F5344CB8AC3E}">
        <p14:creationId xmlns:p14="http://schemas.microsoft.com/office/powerpoint/2010/main" val="3368962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97D3A-94F4-E8D6-5CB0-8D87D8151E7B}"/>
              </a:ext>
            </a:extLst>
          </p:cNvPr>
          <p:cNvSpPr>
            <a:spLocks noGrp="1"/>
          </p:cNvSpPr>
          <p:nvPr>
            <p:ph idx="1"/>
          </p:nvPr>
        </p:nvSpPr>
        <p:spPr>
          <a:xfrm>
            <a:off x="838200" y="675861"/>
            <a:ext cx="10515600" cy="5501102"/>
          </a:xfrm>
        </p:spPr>
        <p:txBody>
          <a:bodyPr>
            <a:normAutofit/>
          </a:bodyPr>
          <a:lstStyle/>
          <a:p>
            <a:pPr marL="0" indent="0">
              <a:buNone/>
            </a:pPr>
            <a:r>
              <a:rPr lang="en-US" b="1" dirty="0"/>
              <a:t>Parsing Steps for "The cat sat on the mat"</a:t>
            </a:r>
          </a:p>
          <a:p>
            <a:pPr>
              <a:buFont typeface="+mj-lt"/>
              <a:buAutoNum type="arabicPeriod"/>
            </a:pPr>
            <a:r>
              <a:rPr lang="en-US" dirty="0"/>
              <a:t>Input Sentence:</a:t>
            </a:r>
          </a:p>
          <a:p>
            <a:pPr marL="0" indent="0">
              <a:buNone/>
            </a:pPr>
            <a:r>
              <a:rPr lang="en-US" dirty="0"/>
              <a:t>	The cat sat on the mat</a:t>
            </a:r>
          </a:p>
          <a:p>
            <a:pPr marL="0" indent="0">
              <a:buNone/>
            </a:pPr>
            <a:r>
              <a:rPr lang="en-US" dirty="0"/>
              <a:t>2. Initialize Stack and Input Buffer:</a:t>
            </a:r>
          </a:p>
          <a:p>
            <a:pPr marL="0" indent="0">
              <a:buNone/>
            </a:pPr>
            <a:r>
              <a:rPr lang="en-US" dirty="0"/>
              <a:t>	Stack: []</a:t>
            </a:r>
          </a:p>
          <a:p>
            <a:pPr marL="0" indent="0">
              <a:buNone/>
            </a:pPr>
            <a:r>
              <a:rPr lang="en-US" dirty="0"/>
              <a:t>	Input Buffer: ['The', 'cat', 'sat', 'on', 'the', 'mat’]</a:t>
            </a:r>
          </a:p>
          <a:p>
            <a:pPr marL="0" indent="0">
              <a:buNone/>
            </a:pPr>
            <a:r>
              <a:rPr lang="en-US" dirty="0"/>
              <a:t>3. Shift Input Symbols onto Stack:</a:t>
            </a:r>
          </a:p>
          <a:p>
            <a:pPr marL="0" indent="0">
              <a:buNone/>
            </a:pPr>
            <a:r>
              <a:rPr lang="en-IN" dirty="0"/>
              <a:t>	</a:t>
            </a:r>
            <a:r>
              <a:rPr lang="en-IN" dirty="0" err="1"/>
              <a:t>a.Shift</a:t>
            </a:r>
            <a:r>
              <a:rPr lang="en-IN" dirty="0"/>
              <a:t> </a:t>
            </a:r>
            <a:r>
              <a:rPr lang="en-IN" b="1" dirty="0"/>
              <a:t>The</a:t>
            </a:r>
            <a:r>
              <a:rPr lang="en-US" dirty="0"/>
              <a:t> </a:t>
            </a:r>
            <a:r>
              <a:rPr lang="en-IN" dirty="0"/>
              <a:t>onto the stack:</a:t>
            </a:r>
            <a:endParaRPr lang="en-US" dirty="0"/>
          </a:p>
          <a:p>
            <a:pPr marL="0" indent="0">
              <a:buNone/>
            </a:pPr>
            <a:r>
              <a:rPr lang="en-US" dirty="0"/>
              <a:t>		Stack: ['The’]</a:t>
            </a:r>
          </a:p>
          <a:p>
            <a:pPr marL="0" indent="0">
              <a:buNone/>
            </a:pPr>
            <a:r>
              <a:rPr lang="en-US" dirty="0"/>
              <a:t>		Input Buffer: ['cat', 'sat', 'on', 'the', 'mat']</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4206741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AAD5F-EF21-72F8-2B61-DA699EB1547C}"/>
              </a:ext>
            </a:extLst>
          </p:cNvPr>
          <p:cNvSpPr>
            <a:spLocks noGrp="1"/>
          </p:cNvSpPr>
          <p:nvPr>
            <p:ph idx="1"/>
          </p:nvPr>
        </p:nvSpPr>
        <p:spPr>
          <a:xfrm>
            <a:off x="838200" y="795130"/>
            <a:ext cx="10515600" cy="5381833"/>
          </a:xfrm>
        </p:spPr>
        <p:txBody>
          <a:bodyPr>
            <a:normAutofit/>
          </a:bodyPr>
          <a:lstStyle/>
          <a:p>
            <a:pPr marL="0" indent="0">
              <a:buNone/>
            </a:pPr>
            <a:r>
              <a:rPr lang="en-IN" dirty="0"/>
              <a:t>	</a:t>
            </a:r>
            <a:r>
              <a:rPr lang="en-IN" dirty="0" err="1"/>
              <a:t>b.Shift</a:t>
            </a:r>
            <a:r>
              <a:rPr lang="en-IN" dirty="0"/>
              <a:t> </a:t>
            </a:r>
            <a:r>
              <a:rPr lang="en-IN" b="1" dirty="0"/>
              <a:t>cat</a:t>
            </a:r>
            <a:r>
              <a:rPr lang="en-IN" dirty="0"/>
              <a:t> onto the stack:</a:t>
            </a:r>
          </a:p>
          <a:p>
            <a:pPr marL="0" indent="0">
              <a:buNone/>
            </a:pPr>
            <a:r>
              <a:rPr lang="en-US" dirty="0"/>
              <a:t>		Stack: ['The', 'cat’]</a:t>
            </a:r>
          </a:p>
          <a:p>
            <a:pPr marL="0" indent="0">
              <a:buNone/>
            </a:pPr>
            <a:r>
              <a:rPr lang="en-US" dirty="0"/>
              <a:t>		Input Buffer: ['sat', 'on', 'the', 'mat’]</a:t>
            </a:r>
          </a:p>
          <a:p>
            <a:pPr marL="0" indent="0">
              <a:buNone/>
            </a:pPr>
            <a:r>
              <a:rPr lang="en-US" dirty="0"/>
              <a:t>4.</a:t>
            </a:r>
            <a:r>
              <a:rPr lang="en-IN" dirty="0"/>
              <a:t> Reduce by Production Rule</a:t>
            </a:r>
            <a:r>
              <a:rPr lang="en-US" dirty="0"/>
              <a:t> </a:t>
            </a:r>
            <a:r>
              <a:rPr lang="en-IN" b="1" dirty="0"/>
              <a:t>Det -&gt; 'The’</a:t>
            </a:r>
            <a:r>
              <a:rPr lang="en-US" dirty="0"/>
              <a:t>:</a:t>
            </a:r>
          </a:p>
          <a:p>
            <a:pPr marL="0" indent="0">
              <a:buNone/>
            </a:pPr>
            <a:r>
              <a:rPr lang="en-US" dirty="0"/>
              <a:t>	Stack: [Det, 'cat’]</a:t>
            </a:r>
          </a:p>
          <a:p>
            <a:pPr marL="0" indent="0">
              <a:buNone/>
            </a:pPr>
            <a:r>
              <a:rPr lang="en-US" dirty="0"/>
              <a:t>	Input Buffer: ['sat', 'on', 'the', 'mat’]</a:t>
            </a:r>
          </a:p>
          <a:p>
            <a:pPr marL="0" indent="0">
              <a:buNone/>
            </a:pPr>
            <a:r>
              <a:rPr lang="en-US" dirty="0"/>
              <a:t>5.</a:t>
            </a:r>
            <a:r>
              <a:rPr lang="en-IN" dirty="0"/>
              <a:t> Reduce by Production Rule</a:t>
            </a:r>
            <a:r>
              <a:rPr lang="en-US" dirty="0"/>
              <a:t> </a:t>
            </a:r>
            <a:r>
              <a:rPr lang="en-IN" b="1" dirty="0"/>
              <a:t>N -&gt; 'cat’</a:t>
            </a:r>
            <a:r>
              <a:rPr lang="en-US" dirty="0"/>
              <a:t>:</a:t>
            </a:r>
          </a:p>
          <a:p>
            <a:pPr marL="0" indent="0">
              <a:buNone/>
            </a:pPr>
            <a:r>
              <a:rPr lang="en-US" dirty="0"/>
              <a:t>	Stack: [Det, N]</a:t>
            </a:r>
          </a:p>
          <a:p>
            <a:pPr marL="0" indent="0">
              <a:buNone/>
            </a:pPr>
            <a:r>
              <a:rPr lang="en-US" dirty="0"/>
              <a:t>	Input Buffer: ['sat', 'on', 'the', 'mat']</a:t>
            </a:r>
          </a:p>
          <a:p>
            <a:pPr marL="0" indent="0">
              <a:buNone/>
            </a:pPr>
            <a:endParaRPr lang="en-US" dirty="0"/>
          </a:p>
          <a:p>
            <a:endParaRPr lang="en-IN" dirty="0"/>
          </a:p>
        </p:txBody>
      </p:sp>
    </p:spTree>
    <p:extLst>
      <p:ext uri="{BB962C8B-B14F-4D97-AF65-F5344CB8AC3E}">
        <p14:creationId xmlns:p14="http://schemas.microsoft.com/office/powerpoint/2010/main" val="100611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69338-177A-4261-A35B-9DFD4BDD060A}"/>
              </a:ext>
            </a:extLst>
          </p:cNvPr>
          <p:cNvSpPr>
            <a:spLocks noGrp="1"/>
          </p:cNvSpPr>
          <p:nvPr>
            <p:ph idx="1"/>
          </p:nvPr>
        </p:nvSpPr>
        <p:spPr>
          <a:xfrm>
            <a:off x="838200" y="964096"/>
            <a:ext cx="10515600" cy="5212867"/>
          </a:xfrm>
        </p:spPr>
        <p:txBody>
          <a:bodyPr>
            <a:normAutofit/>
          </a:bodyPr>
          <a:lstStyle/>
          <a:p>
            <a:pPr marL="0" indent="0">
              <a:buNone/>
            </a:pPr>
            <a:r>
              <a:rPr lang="en-IN" dirty="0"/>
              <a:t>6. Reduce by Production Rule </a:t>
            </a:r>
            <a:r>
              <a:rPr lang="en-IN" b="1" dirty="0"/>
              <a:t>NP -&gt; Det N:</a:t>
            </a:r>
          </a:p>
          <a:p>
            <a:pPr marL="0" indent="0">
              <a:buNone/>
            </a:pPr>
            <a:r>
              <a:rPr lang="en-US" dirty="0"/>
              <a:t>	Stack: [NP]</a:t>
            </a:r>
          </a:p>
          <a:p>
            <a:pPr marL="0" indent="0">
              <a:buNone/>
            </a:pPr>
            <a:r>
              <a:rPr lang="en-US" dirty="0"/>
              <a:t>	Input Buffer: ['sat', 'on', 'the', 'mat’]</a:t>
            </a:r>
          </a:p>
          <a:p>
            <a:pPr marL="0" indent="0">
              <a:buNone/>
            </a:pPr>
            <a:r>
              <a:rPr lang="en-US" dirty="0"/>
              <a:t>7.</a:t>
            </a:r>
            <a:r>
              <a:rPr lang="en-IN" dirty="0"/>
              <a:t> Shift</a:t>
            </a:r>
            <a:r>
              <a:rPr lang="en-US" dirty="0"/>
              <a:t> </a:t>
            </a:r>
            <a:r>
              <a:rPr lang="en-IN" b="1" dirty="0"/>
              <a:t>sat</a:t>
            </a:r>
            <a:r>
              <a:rPr lang="en-US" dirty="0"/>
              <a:t> </a:t>
            </a:r>
            <a:r>
              <a:rPr lang="en-IN" dirty="0"/>
              <a:t>onto the stack:</a:t>
            </a:r>
            <a:endParaRPr lang="en-US" dirty="0"/>
          </a:p>
          <a:p>
            <a:pPr marL="0" indent="0">
              <a:buNone/>
            </a:pPr>
            <a:r>
              <a:rPr lang="en-US" dirty="0"/>
              <a:t>	Stack: [NP, 'sat’]</a:t>
            </a:r>
          </a:p>
          <a:p>
            <a:pPr marL="0" indent="0">
              <a:buNone/>
            </a:pPr>
            <a:r>
              <a:rPr lang="en-US" dirty="0"/>
              <a:t>	Input Buffer: ['on', 'the', 'mat’]</a:t>
            </a:r>
          </a:p>
          <a:p>
            <a:pPr marL="0" indent="0">
              <a:buNone/>
            </a:pPr>
            <a:r>
              <a:rPr lang="en-US" dirty="0"/>
              <a:t>8.</a:t>
            </a:r>
            <a:r>
              <a:rPr lang="en-IN" dirty="0"/>
              <a:t> Reduce by Production Rule </a:t>
            </a:r>
            <a:r>
              <a:rPr lang="en-IN" b="1" dirty="0"/>
              <a:t>V -&gt; 'sat’</a:t>
            </a:r>
            <a:endParaRPr lang="en-US" b="1" dirty="0"/>
          </a:p>
          <a:p>
            <a:pPr marL="0" indent="0">
              <a:buNone/>
            </a:pPr>
            <a:r>
              <a:rPr lang="en-US" dirty="0"/>
              <a:t>	Stack: [NP, V]</a:t>
            </a:r>
          </a:p>
          <a:p>
            <a:pPr marL="0" indent="0">
              <a:buNone/>
            </a:pPr>
            <a:r>
              <a:rPr lang="en-US" dirty="0"/>
              <a:t>	Input Buffer: ['on', 'the', 'mat']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845201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FBEF1-2DE5-13E6-F377-665C6DBFABD9}"/>
              </a:ext>
            </a:extLst>
          </p:cNvPr>
          <p:cNvSpPr>
            <a:spLocks noGrp="1"/>
          </p:cNvSpPr>
          <p:nvPr>
            <p:ph idx="1"/>
          </p:nvPr>
        </p:nvSpPr>
        <p:spPr>
          <a:xfrm>
            <a:off x="838200" y="874643"/>
            <a:ext cx="10515600" cy="5302320"/>
          </a:xfrm>
        </p:spPr>
        <p:txBody>
          <a:bodyPr>
            <a:normAutofit/>
          </a:bodyPr>
          <a:lstStyle/>
          <a:p>
            <a:pPr marL="0" indent="0">
              <a:buNone/>
            </a:pPr>
            <a:r>
              <a:rPr lang="en-US" dirty="0"/>
              <a:t>9.</a:t>
            </a:r>
            <a:r>
              <a:rPr lang="en-IN" dirty="0"/>
              <a:t> Shift </a:t>
            </a:r>
            <a:r>
              <a:rPr lang="en-IN" b="1" dirty="0"/>
              <a:t>on</a:t>
            </a:r>
            <a:r>
              <a:rPr lang="en-IN" dirty="0"/>
              <a:t> onto the stack:</a:t>
            </a:r>
          </a:p>
          <a:p>
            <a:pPr marL="0" indent="0">
              <a:buNone/>
            </a:pPr>
            <a:r>
              <a:rPr lang="en-US" dirty="0"/>
              <a:t>	Stack: [NP, V, 'on’]</a:t>
            </a:r>
          </a:p>
          <a:p>
            <a:pPr marL="0" indent="0">
              <a:buNone/>
            </a:pPr>
            <a:r>
              <a:rPr lang="en-US" dirty="0"/>
              <a:t>	Input Buffer: ['the', 'mat’]</a:t>
            </a:r>
          </a:p>
          <a:p>
            <a:pPr marL="0" indent="0">
              <a:buNone/>
            </a:pPr>
            <a:r>
              <a:rPr lang="en-IN" dirty="0"/>
              <a:t>10. Reduce by Production Rule </a:t>
            </a:r>
            <a:r>
              <a:rPr lang="en-IN" b="1" dirty="0"/>
              <a:t>P -&gt; 'on’</a:t>
            </a:r>
            <a:r>
              <a:rPr lang="en-IN" dirty="0"/>
              <a:t>:</a:t>
            </a:r>
          </a:p>
          <a:p>
            <a:pPr marL="0" indent="0">
              <a:buNone/>
            </a:pPr>
            <a:r>
              <a:rPr lang="en-US" dirty="0"/>
              <a:t>	Stack: [NP, V, P]</a:t>
            </a:r>
          </a:p>
          <a:p>
            <a:pPr marL="0" indent="0">
              <a:buNone/>
            </a:pPr>
            <a:r>
              <a:rPr lang="en-US" dirty="0"/>
              <a:t>	Input Buffer: ['the', 'mat’]</a:t>
            </a:r>
          </a:p>
          <a:p>
            <a:pPr marL="0" indent="0">
              <a:buNone/>
            </a:pPr>
            <a:r>
              <a:rPr lang="en-IN" dirty="0"/>
              <a:t>11. Shift </a:t>
            </a:r>
            <a:r>
              <a:rPr lang="en-IN" b="1" dirty="0"/>
              <a:t>the</a:t>
            </a:r>
            <a:r>
              <a:rPr lang="en-IN" dirty="0"/>
              <a:t> onto the stack:</a:t>
            </a:r>
          </a:p>
          <a:p>
            <a:pPr marL="0" indent="0">
              <a:buNone/>
            </a:pPr>
            <a:r>
              <a:rPr lang="en-US" dirty="0"/>
              <a:t>	Stack: [NP, V, P, 'the’]</a:t>
            </a:r>
          </a:p>
          <a:p>
            <a:pPr marL="0" indent="0">
              <a:buNone/>
            </a:pPr>
            <a:r>
              <a:rPr lang="en-US" dirty="0"/>
              <a:t>	Input Buffer: ['mat']</a:t>
            </a:r>
          </a:p>
          <a:p>
            <a:pPr marL="0" indent="0">
              <a:buNone/>
            </a:pPr>
            <a:endParaRPr lang="en-IN" dirty="0"/>
          </a:p>
        </p:txBody>
      </p:sp>
    </p:spTree>
    <p:extLst>
      <p:ext uri="{BB962C8B-B14F-4D97-AF65-F5344CB8AC3E}">
        <p14:creationId xmlns:p14="http://schemas.microsoft.com/office/powerpoint/2010/main" val="15600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24890-8415-398D-4B1E-07593C0736E5}"/>
              </a:ext>
            </a:extLst>
          </p:cNvPr>
          <p:cNvSpPr>
            <a:spLocks noGrp="1"/>
          </p:cNvSpPr>
          <p:nvPr>
            <p:ph idx="1"/>
          </p:nvPr>
        </p:nvSpPr>
        <p:spPr>
          <a:xfrm>
            <a:off x="838200" y="785191"/>
            <a:ext cx="10515600" cy="5391772"/>
          </a:xfrm>
        </p:spPr>
        <p:txBody>
          <a:bodyPr/>
          <a:lstStyle/>
          <a:p>
            <a:pPr marL="0" indent="0">
              <a:buNone/>
            </a:pPr>
            <a:endParaRPr lang="en-US" dirty="0"/>
          </a:p>
          <a:p>
            <a:pPr marL="0" indent="0">
              <a:buNone/>
            </a:pPr>
            <a:r>
              <a:rPr lang="en-US" dirty="0"/>
              <a:t>Mathematically, given a sequence of words </a:t>
            </a:r>
            <a:r>
              <a:rPr lang="en-US" b="1" dirty="0"/>
              <a:t>W = (w₁, w₂, ..., wₙ)</a:t>
            </a:r>
            <a:r>
              <a:rPr lang="en-US" dirty="0"/>
              <a:t>, a language model estimates the probability:</a:t>
            </a:r>
          </a:p>
          <a:p>
            <a:pPr marL="0" indent="0">
              <a:buNone/>
            </a:pPr>
            <a:r>
              <a:rPr lang="en-US" dirty="0"/>
              <a:t>				</a:t>
            </a:r>
            <a:r>
              <a:rPr lang="pl-PL" dirty="0"/>
              <a:t>P(W)=P(w1​,w2​,...,wn​)</a:t>
            </a:r>
            <a:endParaRPr lang="en-IN" dirty="0"/>
          </a:p>
          <a:p>
            <a:pPr marL="0" indent="0">
              <a:buNone/>
            </a:pPr>
            <a:endParaRPr lang="en-IN" dirty="0"/>
          </a:p>
          <a:p>
            <a:pPr marL="0" indent="0">
              <a:buNone/>
            </a:pPr>
            <a:endParaRPr lang="en-US" dirty="0"/>
          </a:p>
          <a:p>
            <a:pPr marL="0" indent="0">
              <a:buNone/>
            </a:pPr>
            <a:r>
              <a:rPr lang="en-US" dirty="0"/>
              <a:t>By using different techniques (rule-based, statistical, or neural), LMs can predict the next word, complete sentences, or even generate entire documents.</a:t>
            </a:r>
            <a:endParaRPr lang="en-IN" dirty="0"/>
          </a:p>
          <a:p>
            <a:endParaRPr lang="en-IN" dirty="0"/>
          </a:p>
        </p:txBody>
      </p:sp>
    </p:spTree>
    <p:extLst>
      <p:ext uri="{BB962C8B-B14F-4D97-AF65-F5344CB8AC3E}">
        <p14:creationId xmlns:p14="http://schemas.microsoft.com/office/powerpoint/2010/main" val="498915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C85ED-31C6-928A-35CE-8AA9DAACED04}"/>
              </a:ext>
            </a:extLst>
          </p:cNvPr>
          <p:cNvSpPr>
            <a:spLocks noGrp="1"/>
          </p:cNvSpPr>
          <p:nvPr>
            <p:ph idx="1"/>
          </p:nvPr>
        </p:nvSpPr>
        <p:spPr>
          <a:xfrm>
            <a:off x="838200" y="556591"/>
            <a:ext cx="10515600" cy="5620372"/>
          </a:xfrm>
        </p:spPr>
        <p:txBody>
          <a:bodyPr>
            <a:normAutofit/>
          </a:bodyPr>
          <a:lstStyle/>
          <a:p>
            <a:pPr marL="0" indent="0">
              <a:buNone/>
            </a:pPr>
            <a:r>
              <a:rPr lang="en-US" dirty="0"/>
              <a:t>12.</a:t>
            </a:r>
            <a:r>
              <a:rPr lang="en-IN" dirty="0"/>
              <a:t> Reduce by Production Rule</a:t>
            </a:r>
            <a:r>
              <a:rPr lang="en-US" dirty="0"/>
              <a:t> </a:t>
            </a:r>
            <a:r>
              <a:rPr lang="en-IN" b="1" dirty="0"/>
              <a:t>Det -&gt; 'the’</a:t>
            </a:r>
            <a:r>
              <a:rPr lang="en-US" b="1" dirty="0"/>
              <a:t>:</a:t>
            </a:r>
          </a:p>
          <a:p>
            <a:pPr marL="0" indent="0">
              <a:buNone/>
            </a:pPr>
            <a:r>
              <a:rPr lang="en-IN" dirty="0"/>
              <a:t>	Stack: [NP, V, P, Det]</a:t>
            </a:r>
          </a:p>
          <a:p>
            <a:pPr marL="0" indent="0">
              <a:buNone/>
            </a:pPr>
            <a:r>
              <a:rPr lang="en-IN" dirty="0"/>
              <a:t>	Input Buffer: ['mat’]</a:t>
            </a:r>
          </a:p>
          <a:p>
            <a:pPr marL="0" indent="0">
              <a:buNone/>
            </a:pPr>
            <a:r>
              <a:rPr lang="en-US" dirty="0"/>
              <a:t>13. </a:t>
            </a:r>
            <a:r>
              <a:rPr lang="en-IN" dirty="0"/>
              <a:t>Shift</a:t>
            </a:r>
            <a:r>
              <a:rPr lang="en-US" dirty="0"/>
              <a:t> </a:t>
            </a:r>
            <a:r>
              <a:rPr lang="en-IN" b="1" dirty="0"/>
              <a:t>mat</a:t>
            </a:r>
            <a:r>
              <a:rPr lang="en-US" dirty="0"/>
              <a:t> </a:t>
            </a:r>
            <a:r>
              <a:rPr lang="en-IN" dirty="0"/>
              <a:t>onto the stack:</a:t>
            </a:r>
            <a:endParaRPr lang="en-US" dirty="0"/>
          </a:p>
          <a:p>
            <a:pPr marL="0" indent="0">
              <a:buNone/>
            </a:pPr>
            <a:r>
              <a:rPr lang="en-US" dirty="0"/>
              <a:t>	Stack: [NP, V, P, Det, 'mat’]</a:t>
            </a:r>
          </a:p>
          <a:p>
            <a:pPr marL="0" indent="0">
              <a:buNone/>
            </a:pPr>
            <a:r>
              <a:rPr lang="en-US" dirty="0"/>
              <a:t>	Input Buffer: []</a:t>
            </a:r>
          </a:p>
          <a:p>
            <a:pPr marL="0" indent="0">
              <a:buNone/>
            </a:pPr>
            <a:r>
              <a:rPr lang="en-US" dirty="0"/>
              <a:t>14.</a:t>
            </a:r>
            <a:r>
              <a:rPr lang="en-IN" dirty="0"/>
              <a:t> Reduce by Production Rule </a:t>
            </a:r>
            <a:r>
              <a:rPr lang="en-IN" b="1" dirty="0"/>
              <a:t>N -&gt; 'mat’</a:t>
            </a:r>
            <a:r>
              <a:rPr lang="en-US" dirty="0"/>
              <a:t>:</a:t>
            </a:r>
          </a:p>
          <a:p>
            <a:pPr marL="0" indent="0">
              <a:buNone/>
            </a:pPr>
            <a:r>
              <a:rPr lang="sv-SE" dirty="0"/>
              <a:t>	Stack: [NP, V, P, Det, N]</a:t>
            </a:r>
          </a:p>
          <a:p>
            <a:pPr marL="0" indent="0">
              <a:buNone/>
            </a:pPr>
            <a:r>
              <a:rPr lang="sv-SE" dirty="0"/>
              <a:t>	Input Buffer: []</a:t>
            </a:r>
          </a:p>
          <a:p>
            <a:pPr marL="0" indent="0">
              <a:buNone/>
            </a:pPr>
            <a:endParaRPr lang="en-US" dirty="0"/>
          </a:p>
        </p:txBody>
      </p:sp>
    </p:spTree>
    <p:extLst>
      <p:ext uri="{BB962C8B-B14F-4D97-AF65-F5344CB8AC3E}">
        <p14:creationId xmlns:p14="http://schemas.microsoft.com/office/powerpoint/2010/main" val="168541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F1E91-1BC0-1FC6-C192-90199928E428}"/>
              </a:ext>
            </a:extLst>
          </p:cNvPr>
          <p:cNvSpPr>
            <a:spLocks noGrp="1"/>
          </p:cNvSpPr>
          <p:nvPr>
            <p:ph idx="1"/>
          </p:nvPr>
        </p:nvSpPr>
        <p:spPr>
          <a:xfrm>
            <a:off x="838200" y="715617"/>
            <a:ext cx="10515600" cy="5461346"/>
          </a:xfrm>
        </p:spPr>
        <p:txBody>
          <a:bodyPr>
            <a:normAutofit/>
          </a:bodyPr>
          <a:lstStyle/>
          <a:p>
            <a:pPr marL="0" indent="0">
              <a:buNone/>
            </a:pPr>
            <a:r>
              <a:rPr lang="en-US" dirty="0"/>
              <a:t>15.</a:t>
            </a:r>
            <a:r>
              <a:rPr lang="en-IN" dirty="0"/>
              <a:t> Reduce by Production Rule </a:t>
            </a:r>
            <a:r>
              <a:rPr lang="en-IN" b="1" dirty="0"/>
              <a:t>NP -&gt; Det N</a:t>
            </a:r>
            <a:r>
              <a:rPr lang="en-IN" dirty="0"/>
              <a:t>:</a:t>
            </a:r>
          </a:p>
          <a:p>
            <a:pPr marL="0" indent="0">
              <a:buNone/>
            </a:pPr>
            <a:r>
              <a:rPr lang="en-IN" dirty="0"/>
              <a:t>	Stack: [NP, V, P, NP]</a:t>
            </a:r>
          </a:p>
          <a:p>
            <a:pPr marL="0" indent="0">
              <a:buNone/>
            </a:pPr>
            <a:r>
              <a:rPr lang="en-IN" dirty="0"/>
              <a:t>	Input Buffer: []</a:t>
            </a:r>
          </a:p>
          <a:p>
            <a:pPr marL="0" indent="0">
              <a:buNone/>
            </a:pPr>
            <a:r>
              <a:rPr lang="en-IN" dirty="0"/>
              <a:t>16. Reduce by Production Rule </a:t>
            </a:r>
            <a:r>
              <a:rPr lang="en-IN" b="1" dirty="0"/>
              <a:t>PP -&gt; P NP:</a:t>
            </a:r>
          </a:p>
          <a:p>
            <a:pPr marL="0" indent="0">
              <a:buNone/>
            </a:pPr>
            <a:r>
              <a:rPr lang="en-US" dirty="0"/>
              <a:t>	Stack: [NP, V, PP]</a:t>
            </a:r>
          </a:p>
          <a:p>
            <a:pPr marL="0" indent="0">
              <a:buNone/>
            </a:pPr>
            <a:r>
              <a:rPr lang="en-US" dirty="0"/>
              <a:t>	Input Buffer: []</a:t>
            </a:r>
          </a:p>
          <a:p>
            <a:pPr marL="0" indent="0">
              <a:buNone/>
            </a:pPr>
            <a:r>
              <a:rPr lang="en-IN" dirty="0"/>
              <a:t>17. Reduce by Production Rule </a:t>
            </a:r>
            <a:r>
              <a:rPr lang="en-IN" b="1" dirty="0"/>
              <a:t>VP -&gt; V PP:</a:t>
            </a:r>
          </a:p>
          <a:p>
            <a:pPr marL="0" indent="0">
              <a:buNone/>
            </a:pPr>
            <a:r>
              <a:rPr lang="en-US" dirty="0"/>
              <a:t>	Stack: [NP, VP]</a:t>
            </a:r>
          </a:p>
          <a:p>
            <a:pPr marL="0" indent="0">
              <a:buNone/>
            </a:pPr>
            <a:r>
              <a:rPr lang="en-US" dirty="0"/>
              <a:t>	Input Buffer: []</a:t>
            </a:r>
          </a:p>
          <a:p>
            <a:pPr marL="0" indent="0">
              <a:buNone/>
            </a:pPr>
            <a:endParaRPr lang="en-IN" dirty="0"/>
          </a:p>
        </p:txBody>
      </p:sp>
    </p:spTree>
    <p:extLst>
      <p:ext uri="{BB962C8B-B14F-4D97-AF65-F5344CB8AC3E}">
        <p14:creationId xmlns:p14="http://schemas.microsoft.com/office/powerpoint/2010/main" val="91992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BCCA6-927B-2439-E8BC-922835B95A47}"/>
              </a:ext>
            </a:extLst>
          </p:cNvPr>
          <p:cNvSpPr>
            <a:spLocks noGrp="1"/>
          </p:cNvSpPr>
          <p:nvPr>
            <p:ph idx="1"/>
          </p:nvPr>
        </p:nvSpPr>
        <p:spPr>
          <a:xfrm>
            <a:off x="838200" y="526774"/>
            <a:ext cx="10515600" cy="5650189"/>
          </a:xfrm>
        </p:spPr>
        <p:txBody>
          <a:bodyPr>
            <a:normAutofit fontScale="77500" lnSpcReduction="20000"/>
          </a:bodyPr>
          <a:lstStyle/>
          <a:p>
            <a:pPr marL="0" indent="0">
              <a:buNone/>
            </a:pPr>
            <a:r>
              <a:rPr lang="en-US" dirty="0"/>
              <a:t>18.</a:t>
            </a:r>
            <a:r>
              <a:rPr lang="en-IN" dirty="0"/>
              <a:t> Reduce by Production Rule </a:t>
            </a:r>
            <a:r>
              <a:rPr lang="en-IN" b="1" dirty="0"/>
              <a:t>S -&gt; NP VP</a:t>
            </a:r>
            <a:r>
              <a:rPr lang="en-IN" dirty="0"/>
              <a:t>:</a:t>
            </a:r>
          </a:p>
          <a:p>
            <a:pPr marL="0" indent="0">
              <a:buNone/>
            </a:pPr>
            <a:r>
              <a:rPr lang="en-IN" dirty="0"/>
              <a:t>	Stack: [S]</a:t>
            </a:r>
          </a:p>
          <a:p>
            <a:pPr marL="0" indent="0">
              <a:buNone/>
            </a:pPr>
            <a:r>
              <a:rPr lang="en-IN" dirty="0"/>
              <a:t>	Input Buffer: []</a:t>
            </a:r>
          </a:p>
          <a:p>
            <a:pPr marL="0" indent="0">
              <a:buNone/>
            </a:pPr>
            <a:r>
              <a:rPr lang="en-US" dirty="0"/>
              <a:t>At this point, we've successfully parsed the sentence "The cat sat on the mat" using bottom-up parsing. The final parse tree is:</a:t>
            </a:r>
          </a:p>
          <a:p>
            <a:pPr marL="0" indent="0">
              <a:buNone/>
            </a:pPr>
            <a:r>
              <a:rPr lang="en-IN" dirty="0"/>
              <a:t>              S</a:t>
            </a:r>
          </a:p>
          <a:p>
            <a:pPr marL="0" indent="0">
              <a:buNone/>
            </a:pPr>
            <a:r>
              <a:rPr lang="en-IN" dirty="0"/>
              <a:t>     /              \</a:t>
            </a:r>
          </a:p>
          <a:p>
            <a:pPr marL="0" indent="0">
              <a:buNone/>
            </a:pPr>
            <a:r>
              <a:rPr lang="en-IN" dirty="0"/>
              <a:t>   NP               VP</a:t>
            </a:r>
          </a:p>
          <a:p>
            <a:pPr marL="0" indent="0">
              <a:buNone/>
            </a:pPr>
            <a:r>
              <a:rPr lang="en-IN" dirty="0"/>
              <a:t>  /     \              /       \</a:t>
            </a:r>
          </a:p>
          <a:p>
            <a:pPr marL="0" indent="0">
              <a:buNone/>
            </a:pPr>
            <a:r>
              <a:rPr lang="en-IN" dirty="0"/>
              <a:t>Det    N         V         PP</a:t>
            </a:r>
          </a:p>
          <a:p>
            <a:pPr marL="0" indent="0">
              <a:buNone/>
            </a:pPr>
            <a:r>
              <a:rPr lang="en-IN" dirty="0"/>
              <a:t>|         |         |         / \</a:t>
            </a:r>
          </a:p>
          <a:p>
            <a:pPr marL="0" indent="0">
              <a:buNone/>
            </a:pPr>
            <a:r>
              <a:rPr lang="en-IN" dirty="0"/>
              <a:t>The    cat    sat       P  NP</a:t>
            </a:r>
          </a:p>
          <a:p>
            <a:pPr marL="0" indent="0">
              <a:buNone/>
            </a:pPr>
            <a:r>
              <a:rPr lang="en-IN" dirty="0"/>
              <a:t>                                |       / \</a:t>
            </a:r>
          </a:p>
          <a:p>
            <a:pPr marL="0" indent="0">
              <a:buNone/>
            </a:pPr>
            <a:r>
              <a:rPr lang="en-IN" dirty="0"/>
              <a:t>                               on  Det  N</a:t>
            </a:r>
          </a:p>
          <a:p>
            <a:pPr marL="0" indent="0">
              <a:buNone/>
            </a:pPr>
            <a:r>
              <a:rPr lang="en-IN" dirty="0"/>
              <a:t>                                       |      |</a:t>
            </a:r>
          </a:p>
          <a:p>
            <a:pPr marL="0" indent="0">
              <a:buNone/>
            </a:pPr>
            <a:r>
              <a:rPr lang="en-IN" dirty="0"/>
              <a:t>                                      the  mat</a:t>
            </a:r>
          </a:p>
        </p:txBody>
      </p:sp>
    </p:spTree>
    <p:extLst>
      <p:ext uri="{BB962C8B-B14F-4D97-AF65-F5344CB8AC3E}">
        <p14:creationId xmlns:p14="http://schemas.microsoft.com/office/powerpoint/2010/main" val="353934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434F3-6D08-812E-0DF3-304F5A0D3BCA}"/>
              </a:ext>
            </a:extLst>
          </p:cNvPr>
          <p:cNvSpPr>
            <a:spLocks noGrp="1"/>
          </p:cNvSpPr>
          <p:nvPr>
            <p:ph idx="1"/>
          </p:nvPr>
        </p:nvSpPr>
        <p:spPr>
          <a:xfrm>
            <a:off x="838200" y="487017"/>
            <a:ext cx="10515600" cy="5689946"/>
          </a:xfrm>
        </p:spPr>
        <p:txBody>
          <a:bodyPr/>
          <a:lstStyle/>
          <a:p>
            <a:r>
              <a:rPr lang="en-US" dirty="0"/>
              <a:t>This parse tree shows how the sentence is derived from the start symbol S by applying the production rules from the bottom up.</a:t>
            </a:r>
            <a:endParaRPr lang="en-IN" dirty="0"/>
          </a:p>
        </p:txBody>
      </p:sp>
    </p:spTree>
    <p:extLst>
      <p:ext uri="{BB962C8B-B14F-4D97-AF65-F5344CB8AC3E}">
        <p14:creationId xmlns:p14="http://schemas.microsoft.com/office/powerpoint/2010/main" val="215232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F020-3879-8D4E-3230-17202FD14168}"/>
              </a:ext>
            </a:extLst>
          </p:cNvPr>
          <p:cNvSpPr>
            <a:spLocks noGrp="1"/>
          </p:cNvSpPr>
          <p:nvPr>
            <p:ph type="title"/>
          </p:nvPr>
        </p:nvSpPr>
        <p:spPr/>
        <p:txBody>
          <a:bodyPr/>
          <a:lstStyle/>
          <a:p>
            <a:r>
              <a:rPr lang="en-IN" dirty="0"/>
              <a:t>CONTEXT SENSITIVE GRAMMAR</a:t>
            </a:r>
          </a:p>
        </p:txBody>
      </p:sp>
      <p:sp>
        <p:nvSpPr>
          <p:cNvPr id="3" name="Content Placeholder 2">
            <a:extLst>
              <a:ext uri="{FF2B5EF4-FFF2-40B4-BE49-F238E27FC236}">
                <a16:creationId xmlns:a16="http://schemas.microsoft.com/office/drawing/2014/main" id="{234E6887-2F4E-7AD6-5634-115C6248D119}"/>
              </a:ext>
            </a:extLst>
          </p:cNvPr>
          <p:cNvSpPr>
            <a:spLocks noGrp="1"/>
          </p:cNvSpPr>
          <p:nvPr>
            <p:ph idx="1"/>
          </p:nvPr>
        </p:nvSpPr>
        <p:spPr/>
        <p:txBody>
          <a:bodyPr/>
          <a:lstStyle/>
          <a:p>
            <a:r>
              <a:rPr lang="en-US" dirty="0"/>
              <a:t>A Context-Sensitive Language (CSL) is a type of formal language that can be defined by a context-sensitive grammar (CSG).In these grammars, the production rules are dependent on the context of the non-terminal symbols. This means that a non-terminal can be replaced by a string if it's surrounded by certain other symbols.</a:t>
            </a:r>
          </a:p>
          <a:p>
            <a:endParaRPr lang="en-IN" dirty="0"/>
          </a:p>
        </p:txBody>
      </p:sp>
    </p:spTree>
    <p:extLst>
      <p:ext uri="{BB962C8B-B14F-4D97-AF65-F5344CB8AC3E}">
        <p14:creationId xmlns:p14="http://schemas.microsoft.com/office/powerpoint/2010/main" val="4137388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07021-C5C2-7BB4-A07F-0531F35FA2AD}"/>
              </a:ext>
            </a:extLst>
          </p:cNvPr>
          <p:cNvSpPr>
            <a:spLocks noGrp="1"/>
          </p:cNvSpPr>
          <p:nvPr>
            <p:ph idx="1"/>
          </p:nvPr>
        </p:nvSpPr>
        <p:spPr>
          <a:xfrm>
            <a:off x="838200" y="755374"/>
            <a:ext cx="10515600" cy="5421589"/>
          </a:xfrm>
        </p:spPr>
        <p:txBody>
          <a:bodyPr>
            <a:normAutofit/>
          </a:bodyPr>
          <a:lstStyle/>
          <a:p>
            <a:pPr marL="0" indent="0">
              <a:buNone/>
            </a:pPr>
            <a:r>
              <a:rPr lang="en-US" b="1" dirty="0"/>
              <a:t>Example</a:t>
            </a:r>
          </a:p>
          <a:p>
            <a:pPr marL="0" indent="0">
              <a:buNone/>
            </a:pPr>
            <a:r>
              <a:rPr lang="en-US" dirty="0"/>
              <a:t>Consider a simple context-sensitive grammar with the following rules:</a:t>
            </a:r>
          </a:p>
          <a:p>
            <a:pPr marL="0" indent="0">
              <a:buNone/>
            </a:pPr>
            <a:r>
              <a:rPr lang="de-DE" dirty="0"/>
              <a:t>	S -&gt; aAB</a:t>
            </a:r>
          </a:p>
          <a:p>
            <a:pPr marL="0" indent="0">
              <a:buNone/>
            </a:pPr>
            <a:r>
              <a:rPr lang="de-DE" dirty="0"/>
              <a:t>	aA -&gt; aa</a:t>
            </a:r>
          </a:p>
          <a:p>
            <a:pPr marL="0" indent="0">
              <a:buNone/>
            </a:pPr>
            <a:r>
              <a:rPr lang="de-DE" dirty="0"/>
              <a:t>	aB -&gt; ab</a:t>
            </a:r>
          </a:p>
          <a:p>
            <a:pPr marL="0" indent="0">
              <a:buNone/>
            </a:pPr>
            <a:r>
              <a:rPr lang="de-DE" dirty="0"/>
              <a:t>	bB -&gt; bb</a:t>
            </a:r>
          </a:p>
          <a:p>
            <a:pPr marL="0" indent="0">
              <a:buNone/>
            </a:pPr>
            <a:r>
              <a:rPr lang="de-DE" dirty="0"/>
              <a:t>	AB -&gt; BA</a:t>
            </a:r>
          </a:p>
          <a:p>
            <a:pPr marL="0" indent="0">
              <a:buNone/>
            </a:pPr>
            <a:r>
              <a:rPr lang="en-US" dirty="0"/>
              <a:t>This grammar can generate the language </a:t>
            </a:r>
            <a:r>
              <a:rPr lang="pt-BR" dirty="0"/>
              <a:t>{a^n b^n | n &gt;= 1}.</a:t>
            </a:r>
            <a:endParaRPr lang="en-IN" dirty="0"/>
          </a:p>
        </p:txBody>
      </p:sp>
    </p:spTree>
    <p:extLst>
      <p:ext uri="{BB962C8B-B14F-4D97-AF65-F5344CB8AC3E}">
        <p14:creationId xmlns:p14="http://schemas.microsoft.com/office/powerpoint/2010/main" val="312949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177AD9-9148-9CDB-8911-A20B91BD5B9B}"/>
              </a:ext>
            </a:extLst>
          </p:cNvPr>
          <p:cNvSpPr>
            <a:spLocks noGrp="1"/>
          </p:cNvSpPr>
          <p:nvPr>
            <p:ph idx="1"/>
          </p:nvPr>
        </p:nvSpPr>
        <p:spPr>
          <a:xfrm>
            <a:off x="838200" y="785191"/>
            <a:ext cx="10515600" cy="5391772"/>
          </a:xfrm>
        </p:spPr>
        <p:txBody>
          <a:bodyPr/>
          <a:lstStyle/>
          <a:p>
            <a:pPr marL="514350" indent="-514350">
              <a:buAutoNum type="arabicPeriod"/>
            </a:pPr>
            <a:r>
              <a:rPr lang="en-US" dirty="0"/>
              <a:t>Start with the start symbol S</a:t>
            </a:r>
          </a:p>
          <a:p>
            <a:pPr marL="0" indent="0">
              <a:buNone/>
            </a:pPr>
            <a:r>
              <a:rPr lang="en-IN" dirty="0"/>
              <a:t>	S</a:t>
            </a:r>
          </a:p>
          <a:p>
            <a:pPr marL="0" indent="0">
              <a:buNone/>
            </a:pPr>
            <a:r>
              <a:rPr lang="en-US" dirty="0"/>
              <a:t>2.</a:t>
            </a:r>
            <a:r>
              <a:rPr lang="en-IN" dirty="0"/>
              <a:t> Apply the production rule</a:t>
            </a:r>
            <a:r>
              <a:rPr lang="en-US" dirty="0"/>
              <a:t> </a:t>
            </a:r>
            <a:r>
              <a:rPr lang="en-IN" dirty="0"/>
              <a:t>S -&gt; Aab</a:t>
            </a:r>
            <a:r>
              <a:rPr lang="en-US" dirty="0"/>
              <a:t>:</a:t>
            </a:r>
          </a:p>
          <a:p>
            <a:pPr marL="0" indent="0">
              <a:buNone/>
            </a:pPr>
            <a:r>
              <a:rPr lang="en-IN" dirty="0"/>
              <a:t>	</a:t>
            </a:r>
            <a:r>
              <a:rPr lang="en-IN" dirty="0" err="1"/>
              <a:t>aAB</a:t>
            </a:r>
            <a:endParaRPr lang="en-IN" dirty="0"/>
          </a:p>
          <a:p>
            <a:pPr marL="0" indent="0">
              <a:buNone/>
            </a:pPr>
            <a:r>
              <a:rPr lang="en-US" dirty="0"/>
              <a:t>3.</a:t>
            </a:r>
            <a:r>
              <a:rPr lang="en-IN" dirty="0"/>
              <a:t> Apply the rule</a:t>
            </a:r>
            <a:r>
              <a:rPr lang="en-US" dirty="0"/>
              <a:t> </a:t>
            </a:r>
            <a:r>
              <a:rPr lang="en-IN" dirty="0" err="1"/>
              <a:t>aA</a:t>
            </a:r>
            <a:r>
              <a:rPr lang="en-IN" dirty="0"/>
              <a:t> -&gt; aa</a:t>
            </a:r>
            <a:r>
              <a:rPr lang="en-US" dirty="0"/>
              <a:t>:</a:t>
            </a:r>
          </a:p>
          <a:p>
            <a:pPr marL="0" indent="0">
              <a:buNone/>
            </a:pPr>
            <a:r>
              <a:rPr lang="en-IN" dirty="0"/>
              <a:t>	</a:t>
            </a:r>
            <a:r>
              <a:rPr lang="en-IN" dirty="0" err="1"/>
              <a:t>aaB</a:t>
            </a:r>
            <a:endParaRPr lang="en-IN" dirty="0"/>
          </a:p>
          <a:p>
            <a:pPr marL="0" indent="0">
              <a:buNone/>
            </a:pPr>
            <a:endParaRPr lang="en-IN" dirty="0"/>
          </a:p>
        </p:txBody>
      </p:sp>
    </p:spTree>
    <p:extLst>
      <p:ext uri="{BB962C8B-B14F-4D97-AF65-F5344CB8AC3E}">
        <p14:creationId xmlns:p14="http://schemas.microsoft.com/office/powerpoint/2010/main" val="1520559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B3E93-3899-1E99-B17C-CC8E9F3FCE46}"/>
              </a:ext>
            </a:extLst>
          </p:cNvPr>
          <p:cNvSpPr>
            <a:spLocks noGrp="1"/>
          </p:cNvSpPr>
          <p:nvPr>
            <p:ph idx="1"/>
          </p:nvPr>
        </p:nvSpPr>
        <p:spPr>
          <a:xfrm>
            <a:off x="838200" y="914400"/>
            <a:ext cx="10515600" cy="5262563"/>
          </a:xfrm>
        </p:spPr>
        <p:txBody>
          <a:bodyPr/>
          <a:lstStyle/>
          <a:p>
            <a:pPr marL="0" indent="0">
              <a:buNone/>
            </a:pPr>
            <a:r>
              <a:rPr lang="en-IN" dirty="0"/>
              <a:t>4. Apply the rule </a:t>
            </a:r>
            <a:r>
              <a:rPr lang="en-IN" dirty="0" err="1"/>
              <a:t>aB</a:t>
            </a:r>
            <a:r>
              <a:rPr lang="en-IN" dirty="0"/>
              <a:t> -&gt; ab:</a:t>
            </a:r>
          </a:p>
          <a:p>
            <a:pPr marL="0" indent="0">
              <a:buNone/>
            </a:pPr>
            <a:r>
              <a:rPr lang="en-IN" dirty="0"/>
              <a:t>	</a:t>
            </a:r>
            <a:r>
              <a:rPr lang="en-IN" dirty="0" err="1"/>
              <a:t>aab</a:t>
            </a:r>
            <a:endParaRPr lang="en-IN" dirty="0"/>
          </a:p>
          <a:p>
            <a:pPr marL="0" indent="0">
              <a:buNone/>
            </a:pPr>
            <a:r>
              <a:rPr lang="en-IN" dirty="0"/>
              <a:t>5. Apply the rule </a:t>
            </a:r>
            <a:r>
              <a:rPr lang="en-IN" dirty="0" err="1"/>
              <a:t>bB</a:t>
            </a:r>
            <a:r>
              <a:rPr lang="en-IN" dirty="0"/>
              <a:t> -&gt; bb:</a:t>
            </a:r>
          </a:p>
          <a:p>
            <a:pPr marL="0" indent="0">
              <a:buNone/>
            </a:pPr>
            <a:r>
              <a:rPr lang="en-IN" dirty="0"/>
              <a:t>	</a:t>
            </a:r>
            <a:r>
              <a:rPr lang="en-IN" dirty="0" err="1"/>
              <a:t>aabb</a:t>
            </a:r>
            <a:endParaRPr lang="en-IN" dirty="0"/>
          </a:p>
          <a:p>
            <a:pPr marL="0" indent="0">
              <a:buNone/>
            </a:pPr>
            <a:endParaRPr lang="en-IN" dirty="0"/>
          </a:p>
        </p:txBody>
      </p:sp>
    </p:spTree>
    <p:extLst>
      <p:ext uri="{BB962C8B-B14F-4D97-AF65-F5344CB8AC3E}">
        <p14:creationId xmlns:p14="http://schemas.microsoft.com/office/powerpoint/2010/main" val="3059849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0C2D0-63E0-9F79-E70A-51902737B980}"/>
              </a:ext>
            </a:extLst>
          </p:cNvPr>
          <p:cNvSpPr>
            <a:spLocks noGrp="1"/>
          </p:cNvSpPr>
          <p:nvPr>
            <p:ph idx="1"/>
          </p:nvPr>
        </p:nvSpPr>
        <p:spPr>
          <a:xfrm>
            <a:off x="838200" y="407504"/>
            <a:ext cx="10515600" cy="5769459"/>
          </a:xfrm>
        </p:spPr>
        <p:txBody>
          <a:bodyPr/>
          <a:lstStyle/>
          <a:p>
            <a:pPr marL="0" indent="0">
              <a:buNone/>
            </a:pPr>
            <a:r>
              <a:rPr lang="en-US" dirty="0"/>
              <a:t>	</a:t>
            </a:r>
          </a:p>
          <a:p>
            <a:pPr marL="0" indent="0">
              <a:buNone/>
            </a:pPr>
            <a:r>
              <a:rPr lang="en-US" dirty="0"/>
              <a:t>	In context-free grammars (CFGs), the production rules are not inherently inbuilt. </a:t>
            </a:r>
          </a:p>
          <a:p>
            <a:pPr marL="0" indent="0">
              <a:buNone/>
            </a:pPr>
            <a:r>
              <a:rPr lang="en-US" dirty="0"/>
              <a:t>	</a:t>
            </a:r>
          </a:p>
          <a:p>
            <a:pPr marL="0" indent="0">
              <a:buNone/>
            </a:pPr>
            <a:r>
              <a:rPr lang="en-US" dirty="0"/>
              <a:t>	Instead, you need to define the production rules based on the specific language or set of sentences you want to generate or parse. </a:t>
            </a:r>
          </a:p>
          <a:p>
            <a:pPr marL="0" indent="0">
              <a:buNone/>
            </a:pPr>
            <a:r>
              <a:rPr lang="en-US" dirty="0"/>
              <a:t>	</a:t>
            </a:r>
          </a:p>
          <a:p>
            <a:pPr marL="0" indent="0">
              <a:buNone/>
            </a:pPr>
            <a:r>
              <a:rPr lang="en-US" dirty="0"/>
              <a:t>	The production rules determine the structure and vocabulary of the language that the CFG can handle.</a:t>
            </a:r>
            <a:endParaRPr lang="en-IN" dirty="0"/>
          </a:p>
        </p:txBody>
      </p:sp>
    </p:spTree>
    <p:extLst>
      <p:ext uri="{BB962C8B-B14F-4D97-AF65-F5344CB8AC3E}">
        <p14:creationId xmlns:p14="http://schemas.microsoft.com/office/powerpoint/2010/main" val="2106898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5B1-F9FD-15A9-F0BF-22BF89A536A3}"/>
              </a:ext>
            </a:extLst>
          </p:cNvPr>
          <p:cNvSpPr>
            <a:spLocks noGrp="1"/>
          </p:cNvSpPr>
          <p:nvPr>
            <p:ph type="title"/>
          </p:nvPr>
        </p:nvSpPr>
        <p:spPr/>
        <p:txBody>
          <a:bodyPr/>
          <a:lstStyle/>
          <a:p>
            <a:r>
              <a:rPr lang="en-IN" dirty="0"/>
              <a:t>Code to Generate 10 sentence from CFG:</a:t>
            </a:r>
          </a:p>
        </p:txBody>
      </p:sp>
      <p:sp>
        <p:nvSpPr>
          <p:cNvPr id="3" name="Content Placeholder 2">
            <a:extLst>
              <a:ext uri="{FF2B5EF4-FFF2-40B4-BE49-F238E27FC236}">
                <a16:creationId xmlns:a16="http://schemas.microsoft.com/office/drawing/2014/main" id="{AA52929C-D3D1-710F-AAA2-46072DFBB105}"/>
              </a:ext>
            </a:extLst>
          </p:cNvPr>
          <p:cNvSpPr>
            <a:spLocks noGrp="1"/>
          </p:cNvSpPr>
          <p:nvPr>
            <p:ph idx="1"/>
          </p:nvPr>
        </p:nvSpPr>
        <p:spPr/>
        <p:txBody>
          <a:bodyPr>
            <a:normAutofit fontScale="77500" lnSpcReduction="20000"/>
          </a:bodyPr>
          <a:lstStyle/>
          <a:p>
            <a:pPr marL="0" indent="0">
              <a:buNone/>
            </a:pPr>
            <a:r>
              <a:rPr lang="en-IN" dirty="0"/>
              <a:t>from </a:t>
            </a:r>
            <a:r>
              <a:rPr lang="en-IN" dirty="0" err="1"/>
              <a:t>nltk</a:t>
            </a:r>
            <a:r>
              <a:rPr lang="en-IN" dirty="0"/>
              <a:t> import CFG</a:t>
            </a:r>
          </a:p>
          <a:p>
            <a:endParaRPr lang="en-IN" dirty="0"/>
          </a:p>
          <a:p>
            <a:pPr marL="0" indent="0">
              <a:buNone/>
            </a:pPr>
            <a:r>
              <a:rPr lang="en-IN" dirty="0" err="1"/>
              <a:t>cfg</a:t>
            </a:r>
            <a:r>
              <a:rPr lang="en-IN" dirty="0"/>
              <a:t> = </a:t>
            </a:r>
            <a:r>
              <a:rPr lang="en-IN" dirty="0" err="1"/>
              <a:t>CFG.fromstring</a:t>
            </a:r>
            <a:r>
              <a:rPr lang="en-IN" dirty="0"/>
              <a:t>("""</a:t>
            </a:r>
          </a:p>
          <a:p>
            <a:pPr marL="0" indent="0">
              <a:buNone/>
            </a:pPr>
            <a:r>
              <a:rPr lang="en-IN" dirty="0"/>
              <a:t>	S -&gt; NP VP</a:t>
            </a:r>
          </a:p>
          <a:p>
            <a:pPr marL="0" indent="0">
              <a:buNone/>
            </a:pPr>
            <a:r>
              <a:rPr lang="en-IN" dirty="0"/>
              <a:t>	NP -&gt; Det N | Det N PP</a:t>
            </a:r>
          </a:p>
          <a:p>
            <a:pPr marL="0" indent="0">
              <a:buNone/>
            </a:pPr>
            <a:r>
              <a:rPr lang="en-IN" dirty="0"/>
              <a:t>	VP -&gt; V NP | V NP PP</a:t>
            </a:r>
          </a:p>
          <a:p>
            <a:pPr marL="0" indent="0">
              <a:buNone/>
            </a:pPr>
            <a:r>
              <a:rPr lang="en-IN" dirty="0"/>
              <a:t> 	PP -&gt; P NP</a:t>
            </a:r>
          </a:p>
          <a:p>
            <a:pPr marL="0" indent="0">
              <a:buNone/>
            </a:pPr>
            <a:r>
              <a:rPr lang="en-IN" dirty="0"/>
              <a:t>	Det -&gt; 'a' | 'the’</a:t>
            </a:r>
          </a:p>
          <a:p>
            <a:pPr marL="0" indent="0">
              <a:buNone/>
            </a:pPr>
            <a:r>
              <a:rPr lang="en-IN" dirty="0"/>
              <a:t>	N -&gt; 'cat' | 'dog' | 'park' | 'robot’</a:t>
            </a:r>
          </a:p>
          <a:p>
            <a:pPr marL="0" indent="0">
              <a:buNone/>
            </a:pPr>
            <a:r>
              <a:rPr lang="en-IN" dirty="0"/>
              <a:t>	V -&gt; 'sees' | 'likes’</a:t>
            </a:r>
          </a:p>
          <a:p>
            <a:pPr marL="0" indent="0">
              <a:buNone/>
            </a:pPr>
            <a:r>
              <a:rPr lang="en-IN" dirty="0"/>
              <a:t>	P -&gt; 'in' | 'with'</a:t>
            </a:r>
          </a:p>
          <a:p>
            <a:pPr marL="0" indent="0">
              <a:buNone/>
            </a:pPr>
            <a:r>
              <a:rPr lang="en-IN" dirty="0"/>
              <a:t>""")</a:t>
            </a:r>
          </a:p>
          <a:p>
            <a:endParaRPr lang="en-IN" dirty="0"/>
          </a:p>
        </p:txBody>
      </p:sp>
    </p:spTree>
    <p:extLst>
      <p:ext uri="{BB962C8B-B14F-4D97-AF65-F5344CB8AC3E}">
        <p14:creationId xmlns:p14="http://schemas.microsoft.com/office/powerpoint/2010/main" val="136625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5BC1F-CF0A-C2F9-46D8-761FDD2679B4}"/>
              </a:ext>
            </a:extLst>
          </p:cNvPr>
          <p:cNvSpPr>
            <a:spLocks noGrp="1"/>
          </p:cNvSpPr>
          <p:nvPr>
            <p:ph idx="1"/>
          </p:nvPr>
        </p:nvSpPr>
        <p:spPr>
          <a:xfrm>
            <a:off x="838200" y="665922"/>
            <a:ext cx="10515600" cy="5511041"/>
          </a:xfrm>
        </p:spPr>
        <p:txBody>
          <a:bodyPr/>
          <a:lstStyle/>
          <a:p>
            <a:pPr marL="0" indent="0">
              <a:buNone/>
            </a:pPr>
            <a:endParaRPr lang="en-US" b="1" dirty="0"/>
          </a:p>
          <a:p>
            <a:pPr marL="0" indent="0">
              <a:buNone/>
            </a:pPr>
            <a:r>
              <a:rPr lang="en-US" b="1" dirty="0"/>
              <a:t>Types of Language Models (LMs)</a:t>
            </a:r>
          </a:p>
          <a:p>
            <a:pPr marL="0" indent="0">
              <a:buNone/>
            </a:pPr>
            <a:r>
              <a:rPr lang="en-US" dirty="0"/>
              <a:t>	A </a:t>
            </a:r>
            <a:r>
              <a:rPr lang="en-US" b="1" dirty="0"/>
              <a:t>Language Model (LM)</a:t>
            </a:r>
            <a:r>
              <a:rPr lang="en-US" dirty="0"/>
              <a:t> is a system that predicts or generates text based on linguistic structures. There are </a:t>
            </a:r>
            <a:r>
              <a:rPr lang="en-US" b="1" dirty="0"/>
              <a:t>two major types</a:t>
            </a:r>
            <a:r>
              <a:rPr lang="en-US" dirty="0"/>
              <a:t>:</a:t>
            </a:r>
          </a:p>
          <a:p>
            <a:pPr marL="0" indent="0">
              <a:buNone/>
            </a:pPr>
            <a:r>
              <a:rPr lang="en-US" b="1" dirty="0"/>
              <a:t>1. Grammar-Based Language Models</a:t>
            </a:r>
          </a:p>
          <a:p>
            <a:pPr marL="0" indent="0">
              <a:buNone/>
            </a:pPr>
            <a:r>
              <a:rPr lang="en-US" b="1" dirty="0"/>
              <a:t>2. Statistical Language Models (SLMs)</a:t>
            </a:r>
          </a:p>
          <a:p>
            <a:pPr marL="0" indent="0">
              <a:buNone/>
            </a:pPr>
            <a:endParaRPr lang="en-US" b="1" dirty="0"/>
          </a:p>
          <a:p>
            <a:pPr marL="0" indent="0">
              <a:buNone/>
            </a:pPr>
            <a:endParaRPr lang="en-US" dirty="0"/>
          </a:p>
          <a:p>
            <a:endParaRPr lang="en-IN" dirty="0"/>
          </a:p>
        </p:txBody>
      </p:sp>
    </p:spTree>
    <p:extLst>
      <p:ext uri="{BB962C8B-B14F-4D97-AF65-F5344CB8AC3E}">
        <p14:creationId xmlns:p14="http://schemas.microsoft.com/office/powerpoint/2010/main" val="4065259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95552-EDE4-DE2C-3DD5-98ACBAA07678}"/>
              </a:ext>
            </a:extLst>
          </p:cNvPr>
          <p:cNvSpPr>
            <a:spLocks noGrp="1"/>
          </p:cNvSpPr>
          <p:nvPr>
            <p:ph idx="1"/>
          </p:nvPr>
        </p:nvSpPr>
        <p:spPr>
          <a:xfrm>
            <a:off x="838200" y="695739"/>
            <a:ext cx="10515600" cy="5481224"/>
          </a:xfrm>
        </p:spPr>
        <p:txBody>
          <a:bodyPr/>
          <a:lstStyle/>
          <a:p>
            <a:pPr>
              <a:lnSpc>
                <a:spcPts val="1425"/>
              </a:lnSpc>
            </a:pPr>
            <a:r>
              <a:rPr lang="en-US" b="0" dirty="0">
                <a:solidFill>
                  <a:srgbClr val="008000"/>
                </a:solidFill>
                <a:effectLst/>
                <a:latin typeface="Courier New" panose="02070309020205020404" pitchFamily="49" charset="0"/>
              </a:rPr>
              <a:t># Generate sentences from the CFG</a:t>
            </a:r>
            <a:endParaRPr lang="en-US" b="0" dirty="0">
              <a:solidFill>
                <a:srgbClr val="000000"/>
              </a:solidFill>
              <a:effectLst/>
              <a:latin typeface="Courier New" panose="02070309020205020404" pitchFamily="49" charset="0"/>
            </a:endParaRPr>
          </a:p>
          <a:p>
            <a:pPr marL="0" indent="0">
              <a:lnSpc>
                <a:spcPts val="1425"/>
              </a:lnSpc>
              <a:buNone/>
            </a:pP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sentence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generate(</a:t>
            </a:r>
            <a:r>
              <a:rPr lang="en-US" b="0" dirty="0" err="1">
                <a:solidFill>
                  <a:srgbClr val="000000"/>
                </a:solidFill>
                <a:effectLst/>
                <a:latin typeface="Courier New" panose="02070309020205020404" pitchFamily="49" charset="0"/>
              </a:rPr>
              <a:t>cfg</a:t>
            </a:r>
            <a:r>
              <a:rPr lang="en-US" b="0" dirty="0">
                <a:solidFill>
                  <a:srgbClr val="000000"/>
                </a:solidFill>
                <a:effectLst/>
                <a:latin typeface="Courier New" panose="02070309020205020404" pitchFamily="49" charset="0"/>
              </a:rPr>
              <a:t>, n=</a:t>
            </a:r>
            <a:r>
              <a:rPr lang="en-US" b="0" dirty="0">
                <a:solidFill>
                  <a:srgbClr val="116644"/>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p>
          <a:p>
            <a:pPr marL="0" indent="0">
              <a:lnSpc>
                <a:spcPts val="1425"/>
              </a:lnSpc>
              <a:buNone/>
            </a:pP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.join(sentence))</a:t>
            </a:r>
          </a:p>
          <a:p>
            <a:pPr marL="0" indent="0">
              <a:lnSpc>
                <a:spcPts val="1425"/>
              </a:lnSpc>
              <a:buNone/>
            </a:pPr>
            <a:endParaRPr lang="en-US" dirty="0">
              <a:solidFill>
                <a:srgbClr val="000000"/>
              </a:solidFill>
              <a:latin typeface="Courier New" panose="02070309020205020404" pitchFamily="49" charset="0"/>
            </a:endParaRPr>
          </a:p>
          <a:p>
            <a:pPr marL="0" indent="0">
              <a:lnSpc>
                <a:spcPts val="1425"/>
              </a:lnSpc>
              <a:buNone/>
            </a:pPr>
            <a:endParaRPr lang="en-US" b="1" dirty="0">
              <a:solidFill>
                <a:srgbClr val="000000"/>
              </a:solidFill>
              <a:effectLst/>
              <a:latin typeface="Courier New" panose="02070309020205020404" pitchFamily="49" charset="0"/>
            </a:endParaRPr>
          </a:p>
          <a:p>
            <a:pPr marL="0" indent="0">
              <a:lnSpc>
                <a:spcPts val="1425"/>
              </a:lnSpc>
              <a:buNone/>
            </a:pPr>
            <a:r>
              <a:rPr lang="en-US" b="1" dirty="0">
                <a:solidFill>
                  <a:srgbClr val="000000"/>
                </a:solidFill>
                <a:latin typeface="Courier New" panose="02070309020205020404" pitchFamily="49" charset="0"/>
              </a:rPr>
              <a:t>OUTPUT:</a:t>
            </a:r>
          </a:p>
          <a:p>
            <a:pPr marL="0" indent="0">
              <a:lnSpc>
                <a:spcPts val="1425"/>
              </a:lnSpc>
              <a:buNone/>
            </a:pPr>
            <a:r>
              <a:rPr lang="en-US" b="0" i="0" dirty="0">
                <a:solidFill>
                  <a:srgbClr val="1F1F1F"/>
                </a:solidFill>
                <a:effectLst/>
                <a:latin typeface="Courier New" panose="02070309020205020404" pitchFamily="49" charset="0"/>
              </a:rPr>
              <a:t>a cat sees a cat </a:t>
            </a:r>
          </a:p>
          <a:p>
            <a:pPr marL="0" indent="0">
              <a:lnSpc>
                <a:spcPts val="1425"/>
              </a:lnSpc>
              <a:buNone/>
            </a:pPr>
            <a:r>
              <a:rPr lang="en-US" b="0" i="0" dirty="0">
                <a:solidFill>
                  <a:srgbClr val="1F1F1F"/>
                </a:solidFill>
                <a:effectLst/>
                <a:latin typeface="Courier New" panose="02070309020205020404" pitchFamily="49" charset="0"/>
              </a:rPr>
              <a:t>a cat sees a dog </a:t>
            </a:r>
          </a:p>
          <a:p>
            <a:pPr marL="0" indent="0">
              <a:lnSpc>
                <a:spcPts val="1425"/>
              </a:lnSpc>
              <a:buNone/>
            </a:pPr>
            <a:r>
              <a:rPr lang="en-US" b="0" i="0" dirty="0">
                <a:solidFill>
                  <a:srgbClr val="1F1F1F"/>
                </a:solidFill>
                <a:effectLst/>
                <a:latin typeface="Courier New" panose="02070309020205020404" pitchFamily="49" charset="0"/>
              </a:rPr>
              <a:t>a cat sees a park </a:t>
            </a:r>
          </a:p>
          <a:p>
            <a:pPr marL="0" indent="0">
              <a:lnSpc>
                <a:spcPts val="1425"/>
              </a:lnSpc>
              <a:buNone/>
            </a:pPr>
            <a:r>
              <a:rPr lang="en-US" b="0" i="0" dirty="0">
                <a:solidFill>
                  <a:srgbClr val="1F1F1F"/>
                </a:solidFill>
                <a:effectLst/>
                <a:latin typeface="Courier New" panose="02070309020205020404" pitchFamily="49" charset="0"/>
              </a:rPr>
              <a:t>a cat sees a robot </a:t>
            </a:r>
          </a:p>
          <a:p>
            <a:pPr marL="0" indent="0">
              <a:lnSpc>
                <a:spcPts val="1425"/>
              </a:lnSpc>
              <a:buNone/>
            </a:pPr>
            <a:r>
              <a:rPr lang="en-US" b="0" i="0" dirty="0">
                <a:solidFill>
                  <a:srgbClr val="1F1F1F"/>
                </a:solidFill>
                <a:effectLst/>
                <a:latin typeface="Courier New" panose="02070309020205020404" pitchFamily="49" charset="0"/>
              </a:rPr>
              <a:t>a cat sees the cat </a:t>
            </a:r>
          </a:p>
          <a:p>
            <a:pPr marL="0" indent="0">
              <a:lnSpc>
                <a:spcPts val="1425"/>
              </a:lnSpc>
              <a:buNone/>
            </a:pPr>
            <a:r>
              <a:rPr lang="en-US" b="0" i="0" dirty="0">
                <a:solidFill>
                  <a:srgbClr val="1F1F1F"/>
                </a:solidFill>
                <a:effectLst/>
                <a:latin typeface="Courier New" panose="02070309020205020404" pitchFamily="49" charset="0"/>
              </a:rPr>
              <a:t>a cat sees the dog </a:t>
            </a:r>
          </a:p>
          <a:p>
            <a:pPr marL="0" indent="0">
              <a:lnSpc>
                <a:spcPts val="1425"/>
              </a:lnSpc>
              <a:buNone/>
            </a:pPr>
            <a:r>
              <a:rPr lang="en-US" b="0" i="0" dirty="0">
                <a:solidFill>
                  <a:srgbClr val="1F1F1F"/>
                </a:solidFill>
                <a:effectLst/>
                <a:latin typeface="Courier New" panose="02070309020205020404" pitchFamily="49" charset="0"/>
              </a:rPr>
              <a:t>a cat sees the park </a:t>
            </a:r>
          </a:p>
          <a:p>
            <a:pPr marL="0" indent="0">
              <a:lnSpc>
                <a:spcPts val="1425"/>
              </a:lnSpc>
              <a:buNone/>
            </a:pPr>
            <a:r>
              <a:rPr lang="en-US" b="0" i="0" dirty="0">
                <a:solidFill>
                  <a:srgbClr val="1F1F1F"/>
                </a:solidFill>
                <a:effectLst/>
                <a:latin typeface="Courier New" panose="02070309020205020404" pitchFamily="49" charset="0"/>
              </a:rPr>
              <a:t>a cat sees the robot </a:t>
            </a:r>
          </a:p>
          <a:p>
            <a:pPr marL="0" indent="0">
              <a:lnSpc>
                <a:spcPts val="1425"/>
              </a:lnSpc>
              <a:buNone/>
            </a:pPr>
            <a:r>
              <a:rPr lang="en-US" b="0" i="0" dirty="0">
                <a:solidFill>
                  <a:srgbClr val="1F1F1F"/>
                </a:solidFill>
                <a:effectLst/>
                <a:latin typeface="Courier New" panose="02070309020205020404" pitchFamily="49" charset="0"/>
              </a:rPr>
              <a:t>a cat sees a cat in a cat </a:t>
            </a:r>
          </a:p>
          <a:p>
            <a:pPr marL="0" indent="0">
              <a:lnSpc>
                <a:spcPts val="1425"/>
              </a:lnSpc>
              <a:buNone/>
            </a:pPr>
            <a:r>
              <a:rPr lang="en-US" b="0" i="0" dirty="0">
                <a:solidFill>
                  <a:srgbClr val="1F1F1F"/>
                </a:solidFill>
                <a:effectLst/>
                <a:latin typeface="Courier New" panose="02070309020205020404" pitchFamily="49" charset="0"/>
              </a:rPr>
              <a:t>a cat sees a cat in a dog</a:t>
            </a: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80373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1ACF-BE31-4AD3-6656-868FAEAD50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ECFFAD-0A9B-0EF0-C2D0-EF0FC3CAD3F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5135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A84C-0F9C-4253-18C5-E707ACF40D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FF9C31-C7C3-F44E-E046-1D750E710423}"/>
              </a:ext>
            </a:extLst>
          </p:cNvPr>
          <p:cNvSpPr>
            <a:spLocks noGrp="1"/>
          </p:cNvSpPr>
          <p:nvPr>
            <p:ph idx="1"/>
          </p:nvPr>
        </p:nvSpPr>
        <p:spPr/>
        <p:txBody>
          <a:bodyPr/>
          <a:lstStyle/>
          <a:p>
            <a:r>
              <a:rPr lang="en-US" dirty="0"/>
              <a:t>A </a:t>
            </a:r>
            <a:r>
              <a:rPr lang="en-US" b="1" dirty="0"/>
              <a:t>Statistical Language Model (SLM)</a:t>
            </a:r>
            <a:r>
              <a:rPr lang="en-US" dirty="0"/>
              <a:t> is a model that assigns probabilities to sequences of words in a language. Instead of relying on predefined grammar rules, </a:t>
            </a:r>
            <a:r>
              <a:rPr lang="en-US" b="1" dirty="0"/>
              <a:t>statistical language models</a:t>
            </a:r>
            <a:r>
              <a:rPr lang="en-US" dirty="0"/>
              <a:t> learn these probabilities from large datasets (corpora) and use statistical methods to estimate</a:t>
            </a:r>
          </a:p>
          <a:p>
            <a:r>
              <a:rPr lang="en-US" dirty="0"/>
              <a:t>These models are based on the idea that the </a:t>
            </a:r>
            <a:r>
              <a:rPr lang="en-US" b="1" dirty="0"/>
              <a:t>probability of a word</a:t>
            </a:r>
            <a:r>
              <a:rPr lang="en-US" dirty="0"/>
              <a:t> depends on the words that came before it, and they calculate this probability by analyzing patterns in text. e how likely certain sequences of words are to occur.</a:t>
            </a:r>
            <a:endParaRPr lang="en-IN" dirty="0"/>
          </a:p>
        </p:txBody>
      </p:sp>
    </p:spTree>
    <p:extLst>
      <p:ext uri="{BB962C8B-B14F-4D97-AF65-F5344CB8AC3E}">
        <p14:creationId xmlns:p14="http://schemas.microsoft.com/office/powerpoint/2010/main" val="2618635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A696-0A29-D41F-8F33-C56AEC2B5B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D7EB2A-86FB-91B8-8CB1-D7C7238285F7}"/>
              </a:ext>
            </a:extLst>
          </p:cNvPr>
          <p:cNvSpPr>
            <a:spLocks noGrp="1"/>
          </p:cNvSpPr>
          <p:nvPr>
            <p:ph idx="1"/>
          </p:nvPr>
        </p:nvSpPr>
        <p:spPr/>
        <p:txBody>
          <a:bodyPr/>
          <a:lstStyle/>
          <a:p>
            <a:pPr marL="0" indent="0">
              <a:buNone/>
            </a:pPr>
            <a:r>
              <a:rPr lang="en-US" b="1" dirty="0"/>
              <a:t>1. Basic Concepts of Statistical Language Models</a:t>
            </a:r>
          </a:p>
          <a:p>
            <a:pPr marL="0" indent="0">
              <a:buNone/>
            </a:pPr>
            <a:r>
              <a:rPr lang="en-US" dirty="0"/>
              <a:t>The </a:t>
            </a:r>
            <a:r>
              <a:rPr lang="en-US" b="1" dirty="0"/>
              <a:t>goal</a:t>
            </a:r>
            <a:r>
              <a:rPr lang="en-US" dirty="0"/>
              <a:t> of a statistical language model is to predict the likelihood of a given sequence of words. For example, given a sequence of words like "The cat chased," </a:t>
            </a:r>
          </a:p>
          <a:p>
            <a:pPr marL="0" indent="0">
              <a:buNone/>
            </a:pPr>
            <a:r>
              <a:rPr lang="en-US" dirty="0"/>
              <a:t>the model should predict the most probable next word (e.g., "the," "a," "mouse").</a:t>
            </a:r>
          </a:p>
          <a:p>
            <a:endParaRPr lang="en-IN" dirty="0"/>
          </a:p>
        </p:txBody>
      </p:sp>
    </p:spTree>
    <p:extLst>
      <p:ext uri="{BB962C8B-B14F-4D97-AF65-F5344CB8AC3E}">
        <p14:creationId xmlns:p14="http://schemas.microsoft.com/office/powerpoint/2010/main" val="2125634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8A6F-DFB6-3EAC-9F60-E5C7AC2484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47A7BF-CD99-06F3-1A6C-E3BB03FC1FE7}"/>
              </a:ext>
            </a:extLst>
          </p:cNvPr>
          <p:cNvSpPr>
            <a:spLocks noGrp="1"/>
          </p:cNvSpPr>
          <p:nvPr>
            <p:ph idx="1"/>
          </p:nvPr>
        </p:nvSpPr>
        <p:spPr/>
        <p:txBody>
          <a:bodyPr/>
          <a:lstStyle/>
          <a:p>
            <a:pPr marL="0" indent="0">
              <a:buNone/>
            </a:pPr>
            <a:r>
              <a:rPr lang="en-US" b="1" dirty="0"/>
              <a:t>2. Types of Statistical Language Models</a:t>
            </a:r>
          </a:p>
          <a:p>
            <a:pPr marL="0" indent="0">
              <a:buNone/>
            </a:pPr>
            <a:r>
              <a:rPr lang="en-US" dirty="0"/>
              <a:t>There are several types of statistical language models, but the most common ones include:</a:t>
            </a:r>
          </a:p>
          <a:p>
            <a:pPr marL="0" indent="0">
              <a:buNone/>
            </a:pPr>
            <a:r>
              <a:rPr lang="en-US" b="1" dirty="0"/>
              <a:t>	Unigram Model</a:t>
            </a:r>
            <a:endParaRPr lang="en-US" dirty="0"/>
          </a:p>
          <a:p>
            <a:pPr marL="0" indent="0">
              <a:buNone/>
            </a:pPr>
            <a:r>
              <a:rPr lang="en-US" b="1" dirty="0"/>
              <a:t>	Bigram Model</a:t>
            </a:r>
            <a:endParaRPr lang="en-US" dirty="0"/>
          </a:p>
          <a:p>
            <a:pPr marL="0" indent="0">
              <a:buNone/>
            </a:pPr>
            <a:r>
              <a:rPr lang="en-US" b="1" dirty="0"/>
              <a:t>	Trigram Model</a:t>
            </a:r>
            <a:endParaRPr lang="en-US" dirty="0"/>
          </a:p>
          <a:p>
            <a:pPr marL="0" indent="0">
              <a:buNone/>
            </a:pPr>
            <a:r>
              <a:rPr lang="en-US" b="1" dirty="0"/>
              <a:t>	Higher-order n-gram Models</a:t>
            </a:r>
            <a:endParaRPr lang="en-US" dirty="0"/>
          </a:p>
          <a:p>
            <a:endParaRPr lang="en-IN" dirty="0"/>
          </a:p>
        </p:txBody>
      </p:sp>
    </p:spTree>
    <p:extLst>
      <p:ext uri="{BB962C8B-B14F-4D97-AF65-F5344CB8AC3E}">
        <p14:creationId xmlns:p14="http://schemas.microsoft.com/office/powerpoint/2010/main" val="3550693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72C1-2F1E-6865-FD7A-FD95C00A6673}"/>
              </a:ext>
            </a:extLst>
          </p:cNvPr>
          <p:cNvSpPr>
            <a:spLocks noGrp="1"/>
          </p:cNvSpPr>
          <p:nvPr>
            <p:ph type="title"/>
          </p:nvPr>
        </p:nvSpPr>
        <p:spPr/>
        <p:txBody>
          <a:bodyPr/>
          <a:lstStyle/>
          <a:p>
            <a:r>
              <a:rPr lang="en-IN" dirty="0"/>
              <a:t>Unigram Model (1-gram)</a:t>
            </a:r>
          </a:p>
        </p:txBody>
      </p:sp>
      <p:sp>
        <p:nvSpPr>
          <p:cNvPr id="3" name="Content Placeholder 2">
            <a:extLst>
              <a:ext uri="{FF2B5EF4-FFF2-40B4-BE49-F238E27FC236}">
                <a16:creationId xmlns:a16="http://schemas.microsoft.com/office/drawing/2014/main" id="{A3023594-1C8A-0E7C-AC4F-42D276B2F6F4}"/>
              </a:ext>
            </a:extLst>
          </p:cNvPr>
          <p:cNvSpPr>
            <a:spLocks noGrp="1"/>
          </p:cNvSpPr>
          <p:nvPr>
            <p:ph idx="1"/>
          </p:nvPr>
        </p:nvSpPr>
        <p:spPr/>
        <p:txBody>
          <a:bodyPr/>
          <a:lstStyle/>
          <a:p>
            <a:r>
              <a:rPr lang="en-US" dirty="0"/>
              <a:t>A </a:t>
            </a:r>
            <a:r>
              <a:rPr lang="en-US" b="1" dirty="0"/>
              <a:t>unigram model</a:t>
            </a:r>
            <a:r>
              <a:rPr lang="en-US" dirty="0"/>
              <a:t> assumes that the probability of a word occurring is independent of the previous words. In other words, the next word depends only on the </a:t>
            </a:r>
            <a:r>
              <a:rPr lang="en-US" b="1" dirty="0"/>
              <a:t>word itself</a:t>
            </a:r>
            <a:r>
              <a:rPr lang="en-US" dirty="0"/>
              <a:t>, not on the context.</a:t>
            </a:r>
          </a:p>
          <a:p>
            <a:r>
              <a:rPr lang="en-US" b="1" dirty="0"/>
              <a:t>Formula:</a:t>
            </a:r>
          </a:p>
          <a:p>
            <a:pPr marL="0" indent="0">
              <a:buNone/>
            </a:pPr>
            <a:r>
              <a:rPr lang="en-IN" dirty="0"/>
              <a:t>		</a:t>
            </a:r>
            <a:r>
              <a:rPr lang="pl-PL" dirty="0"/>
              <a:t>P(wn​)=P(w1​,w2​,...,wn​)=P(wn​)</a:t>
            </a:r>
            <a:endParaRPr lang="en-IN" dirty="0"/>
          </a:p>
          <a:p>
            <a:r>
              <a:rPr lang="en-US" dirty="0"/>
              <a:t>Where:</a:t>
            </a:r>
          </a:p>
          <a:p>
            <a:pPr>
              <a:buFont typeface="Arial" panose="020B0604020202020204" pitchFamily="34" charset="0"/>
              <a:buChar char="•"/>
            </a:pPr>
            <a:r>
              <a:rPr lang="en-US" dirty="0"/>
              <a:t>P(</a:t>
            </a:r>
            <a:r>
              <a:rPr lang="en-US" dirty="0" err="1"/>
              <a:t>wn</a:t>
            </a:r>
            <a:r>
              <a:rPr lang="en-US" dirty="0"/>
              <a:t>)is the probability of the n-</a:t>
            </a:r>
            <a:r>
              <a:rPr lang="en-US" dirty="0" err="1"/>
              <a:t>th</a:t>
            </a:r>
            <a:r>
              <a:rPr lang="en-US" dirty="0"/>
              <a:t> word occurring.</a:t>
            </a:r>
          </a:p>
          <a:p>
            <a:pPr marL="0" indent="0">
              <a:buNone/>
            </a:pPr>
            <a:endParaRPr lang="en-IN" dirty="0"/>
          </a:p>
        </p:txBody>
      </p:sp>
    </p:spTree>
    <p:extLst>
      <p:ext uri="{BB962C8B-B14F-4D97-AF65-F5344CB8AC3E}">
        <p14:creationId xmlns:p14="http://schemas.microsoft.com/office/powerpoint/2010/main" val="1737955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D8EC-FC8B-E7B1-F932-0688FC4730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4E67A-00C1-0E34-C206-B41160CECCDE}"/>
              </a:ext>
            </a:extLst>
          </p:cNvPr>
          <p:cNvSpPr>
            <a:spLocks noGrp="1"/>
          </p:cNvSpPr>
          <p:nvPr>
            <p:ph idx="1"/>
          </p:nvPr>
        </p:nvSpPr>
        <p:spPr/>
        <p:txBody>
          <a:bodyPr/>
          <a:lstStyle/>
          <a:p>
            <a:r>
              <a:rPr lang="en-IN" b="1" dirty="0"/>
              <a:t>Example:</a:t>
            </a:r>
          </a:p>
          <a:p>
            <a:r>
              <a:rPr lang="en-IN" dirty="0"/>
              <a:t>Given the sentence:</a:t>
            </a:r>
          </a:p>
          <a:p>
            <a:r>
              <a:rPr lang="en-US" dirty="0"/>
              <a:t>"The cat chased the mouse.“</a:t>
            </a:r>
          </a:p>
          <a:p>
            <a:r>
              <a:rPr lang="en-US" dirty="0"/>
              <a:t>We calculate the </a:t>
            </a:r>
            <a:r>
              <a:rPr lang="en-US" b="1" dirty="0"/>
              <a:t>probability</a:t>
            </a:r>
            <a:r>
              <a:rPr lang="en-US" dirty="0"/>
              <a:t> of each word occurring in the corpus.</a:t>
            </a:r>
          </a:p>
          <a:p>
            <a:r>
              <a:rPr lang="en-US" b="1" dirty="0"/>
              <a:t>Corpus</a:t>
            </a:r>
            <a:r>
              <a:rPr lang="en-US" dirty="0"/>
              <a:t>:</a:t>
            </a:r>
            <a:br>
              <a:rPr lang="en-US" dirty="0"/>
            </a:br>
            <a:r>
              <a:rPr lang="en-US" dirty="0"/>
              <a:t>"The cat chased the mouse."</a:t>
            </a:r>
            <a:br>
              <a:rPr lang="en-US" dirty="0"/>
            </a:br>
            <a:r>
              <a:rPr lang="en-US" dirty="0"/>
              <a:t>"The dog chased the cat."</a:t>
            </a:r>
            <a:endParaRPr lang="en-IN" dirty="0"/>
          </a:p>
        </p:txBody>
      </p:sp>
    </p:spTree>
    <p:extLst>
      <p:ext uri="{BB962C8B-B14F-4D97-AF65-F5344CB8AC3E}">
        <p14:creationId xmlns:p14="http://schemas.microsoft.com/office/powerpoint/2010/main" val="459999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D519-1B21-F060-1A8A-0B99054D32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F4E505-D4C0-7167-8345-774668AA1367}"/>
              </a:ext>
            </a:extLst>
          </p:cNvPr>
          <p:cNvSpPr>
            <a:spLocks noGrp="1"/>
          </p:cNvSpPr>
          <p:nvPr>
            <p:ph idx="1"/>
          </p:nvPr>
        </p:nvSpPr>
        <p:spPr/>
        <p:txBody>
          <a:bodyPr/>
          <a:lstStyle/>
          <a:p>
            <a:r>
              <a:rPr lang="en-US" dirty="0"/>
              <a:t>Count the frequency of each word:</a:t>
            </a:r>
          </a:p>
          <a:p>
            <a:pPr>
              <a:buFont typeface="Arial" panose="020B0604020202020204" pitchFamily="34" charset="0"/>
              <a:buChar char="•"/>
            </a:pPr>
            <a:r>
              <a:rPr lang="en-US" b="1" dirty="0"/>
              <a:t>P("The")</a:t>
            </a:r>
            <a:r>
              <a:rPr lang="en-US" dirty="0"/>
              <a:t> = 2 occurrences / 4 total words = 0.5</a:t>
            </a:r>
          </a:p>
          <a:p>
            <a:pPr>
              <a:buFont typeface="Arial" panose="020B0604020202020204" pitchFamily="34" charset="0"/>
              <a:buChar char="•"/>
            </a:pPr>
            <a:r>
              <a:rPr lang="en-US" b="1" dirty="0"/>
              <a:t>P("cat")</a:t>
            </a:r>
            <a:r>
              <a:rPr lang="en-US" dirty="0"/>
              <a:t> = 2 occurrences / 4 total words = 0.5</a:t>
            </a:r>
          </a:p>
          <a:p>
            <a:pPr>
              <a:buFont typeface="Arial" panose="020B0604020202020204" pitchFamily="34" charset="0"/>
              <a:buChar char="•"/>
            </a:pPr>
            <a:r>
              <a:rPr lang="en-US" b="1" dirty="0"/>
              <a:t>P("chased")</a:t>
            </a:r>
            <a:r>
              <a:rPr lang="en-US" dirty="0"/>
              <a:t> = 2 occurrences / 4 total words = 0.5</a:t>
            </a:r>
          </a:p>
          <a:p>
            <a:pPr>
              <a:buFont typeface="Arial" panose="020B0604020202020204" pitchFamily="34" charset="0"/>
              <a:buChar char="•"/>
            </a:pPr>
            <a:r>
              <a:rPr lang="en-US" b="1" dirty="0"/>
              <a:t>P("the")</a:t>
            </a:r>
            <a:r>
              <a:rPr lang="en-US" dirty="0"/>
              <a:t> = 2 occurrences / 4 total words = 0.5</a:t>
            </a:r>
          </a:p>
          <a:p>
            <a:pPr>
              <a:buFont typeface="Arial" panose="020B0604020202020204" pitchFamily="34" charset="0"/>
              <a:buChar char="•"/>
            </a:pPr>
            <a:r>
              <a:rPr lang="en-US" b="1" dirty="0"/>
              <a:t>P("mouse")</a:t>
            </a:r>
            <a:r>
              <a:rPr lang="en-US" dirty="0"/>
              <a:t> = 1 occurrence / 4 total words = 0.25</a:t>
            </a:r>
          </a:p>
          <a:p>
            <a:pPr>
              <a:buFont typeface="Arial" panose="020B0604020202020204" pitchFamily="34" charset="0"/>
              <a:buChar char="•"/>
            </a:pPr>
            <a:r>
              <a:rPr lang="en-US" b="1" dirty="0"/>
              <a:t>P("dog")</a:t>
            </a:r>
            <a:r>
              <a:rPr lang="en-US" dirty="0"/>
              <a:t> = 1 occurrence / 4 total words = 0.25</a:t>
            </a:r>
          </a:p>
          <a:p>
            <a:r>
              <a:rPr lang="en-US" dirty="0"/>
              <a:t>The unigram model gives </a:t>
            </a:r>
            <a:r>
              <a:rPr lang="en-US" b="1" dirty="0"/>
              <a:t>probabilities</a:t>
            </a:r>
            <a:r>
              <a:rPr lang="en-US" dirty="0"/>
              <a:t> for each word independently.</a:t>
            </a:r>
          </a:p>
          <a:p>
            <a:endParaRPr lang="en-IN" dirty="0"/>
          </a:p>
        </p:txBody>
      </p:sp>
    </p:spTree>
    <p:extLst>
      <p:ext uri="{BB962C8B-B14F-4D97-AF65-F5344CB8AC3E}">
        <p14:creationId xmlns:p14="http://schemas.microsoft.com/office/powerpoint/2010/main" val="24421959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F9DD-7C33-514A-5AEA-AD355C031362}"/>
              </a:ext>
            </a:extLst>
          </p:cNvPr>
          <p:cNvSpPr>
            <a:spLocks noGrp="1"/>
          </p:cNvSpPr>
          <p:nvPr>
            <p:ph type="title"/>
          </p:nvPr>
        </p:nvSpPr>
        <p:spPr/>
        <p:txBody>
          <a:bodyPr/>
          <a:lstStyle/>
          <a:p>
            <a:r>
              <a:rPr lang="en-IN" dirty="0"/>
              <a:t>2.2. Bigram Model (2-gram)</a:t>
            </a:r>
          </a:p>
        </p:txBody>
      </p:sp>
      <p:sp>
        <p:nvSpPr>
          <p:cNvPr id="3" name="Content Placeholder 2">
            <a:extLst>
              <a:ext uri="{FF2B5EF4-FFF2-40B4-BE49-F238E27FC236}">
                <a16:creationId xmlns:a16="http://schemas.microsoft.com/office/drawing/2014/main" id="{B2D79443-89C6-D9AF-11D6-C9BF30B39C3A}"/>
              </a:ext>
            </a:extLst>
          </p:cNvPr>
          <p:cNvSpPr>
            <a:spLocks noGrp="1"/>
          </p:cNvSpPr>
          <p:nvPr>
            <p:ph idx="1"/>
          </p:nvPr>
        </p:nvSpPr>
        <p:spPr/>
        <p:txBody>
          <a:bodyPr/>
          <a:lstStyle/>
          <a:p>
            <a:r>
              <a:rPr lang="en-US" dirty="0"/>
              <a:t>A </a:t>
            </a:r>
            <a:r>
              <a:rPr lang="en-US" b="1" dirty="0"/>
              <a:t>bigram model</a:t>
            </a:r>
            <a:r>
              <a:rPr lang="en-US" dirty="0"/>
              <a:t> predicts the next word based on the previous word. This model assumes that the probability of a word depends on just the previous word.</a:t>
            </a:r>
          </a:p>
          <a:p>
            <a:r>
              <a:rPr lang="en-IN" dirty="0"/>
              <a:t>Formula:</a:t>
            </a:r>
            <a:r>
              <a:rPr lang="en-US" dirty="0"/>
              <a:t> P(</a:t>
            </a:r>
            <a:r>
              <a:rPr lang="en-US" dirty="0" err="1"/>
              <a:t>wn</a:t>
            </a:r>
            <a:r>
              <a:rPr lang="en-US" dirty="0"/>
              <a:t>​∣wn−1​)=Count(wn−1​,</a:t>
            </a:r>
            <a:r>
              <a:rPr lang="en-US" dirty="0" err="1"/>
              <a:t>wn</a:t>
            </a:r>
            <a:r>
              <a:rPr lang="en-US" dirty="0"/>
              <a:t>​)​ / Count(wn−1​)</a:t>
            </a:r>
          </a:p>
          <a:p>
            <a:r>
              <a:rPr lang="en-US" dirty="0"/>
              <a:t>Where:</a:t>
            </a:r>
          </a:p>
          <a:p>
            <a:pPr>
              <a:buFont typeface="Arial" panose="020B0604020202020204" pitchFamily="34" charset="0"/>
              <a:buChar char="•"/>
            </a:pPr>
            <a:r>
              <a:rPr lang="en-US" dirty="0"/>
              <a:t>P(wn∣wn−1)is the probability of word </a:t>
            </a:r>
            <a:r>
              <a:rPr lang="en-US" dirty="0" err="1"/>
              <a:t>wn</a:t>
            </a:r>
            <a:r>
              <a:rPr lang="en-US" dirty="0"/>
              <a:t>​ given the previous word wn−1​.</a:t>
            </a:r>
          </a:p>
          <a:p>
            <a:endParaRPr lang="en-IN" dirty="0"/>
          </a:p>
        </p:txBody>
      </p:sp>
    </p:spTree>
    <p:extLst>
      <p:ext uri="{BB962C8B-B14F-4D97-AF65-F5344CB8AC3E}">
        <p14:creationId xmlns:p14="http://schemas.microsoft.com/office/powerpoint/2010/main" val="3055431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26E5-0CA8-6DDF-3B60-29CA6C1DA6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D5B47A-EB92-9F3C-1F4C-0D1A19D53BAC}"/>
              </a:ext>
            </a:extLst>
          </p:cNvPr>
          <p:cNvSpPr>
            <a:spLocks noGrp="1"/>
          </p:cNvSpPr>
          <p:nvPr>
            <p:ph idx="1"/>
          </p:nvPr>
        </p:nvSpPr>
        <p:spPr/>
        <p:txBody>
          <a:bodyPr/>
          <a:lstStyle/>
          <a:p>
            <a:r>
              <a:rPr lang="en-IN" b="1" dirty="0"/>
              <a:t>Example:</a:t>
            </a:r>
          </a:p>
          <a:p>
            <a:r>
              <a:rPr lang="en-IN" dirty="0"/>
              <a:t>Given the sentence:</a:t>
            </a:r>
          </a:p>
          <a:p>
            <a:r>
              <a:rPr lang="en-US" dirty="0"/>
              <a:t>"The cat chased the mouse.“</a:t>
            </a:r>
          </a:p>
          <a:p>
            <a:r>
              <a:rPr lang="en-US" b="1" dirty="0"/>
              <a:t>Corpus</a:t>
            </a:r>
            <a:r>
              <a:rPr lang="en-US" dirty="0"/>
              <a:t>:</a:t>
            </a:r>
            <a:br>
              <a:rPr lang="en-US" dirty="0"/>
            </a:br>
            <a:r>
              <a:rPr lang="en-US" dirty="0"/>
              <a:t>"The cat chased the mouse."</a:t>
            </a:r>
            <a:br>
              <a:rPr lang="en-US" dirty="0"/>
            </a:br>
            <a:r>
              <a:rPr lang="en-US" dirty="0"/>
              <a:t>"The dog chased the cat."</a:t>
            </a:r>
            <a:endParaRPr lang="en-IN" dirty="0"/>
          </a:p>
        </p:txBody>
      </p:sp>
    </p:spTree>
    <p:extLst>
      <p:ext uri="{BB962C8B-B14F-4D97-AF65-F5344CB8AC3E}">
        <p14:creationId xmlns:p14="http://schemas.microsoft.com/office/powerpoint/2010/main" val="65333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2094-869C-6049-C9DF-6AEE608AF119}"/>
              </a:ext>
            </a:extLst>
          </p:cNvPr>
          <p:cNvSpPr>
            <a:spLocks noGrp="1"/>
          </p:cNvSpPr>
          <p:nvPr>
            <p:ph idx="1"/>
          </p:nvPr>
        </p:nvSpPr>
        <p:spPr>
          <a:xfrm>
            <a:off x="838200" y="477078"/>
            <a:ext cx="10515600" cy="5699885"/>
          </a:xfrm>
        </p:spPr>
        <p:txBody>
          <a:bodyPr>
            <a:normAutofit/>
          </a:bodyPr>
          <a:lstStyle/>
          <a:p>
            <a:pPr marL="0" indent="0">
              <a:buNone/>
            </a:pPr>
            <a:r>
              <a:rPr lang="en-US" b="1" dirty="0"/>
              <a:t>1. Grammar-Based Language Models</a:t>
            </a:r>
          </a:p>
          <a:p>
            <a:pPr marL="0" indent="0">
              <a:buNone/>
            </a:pPr>
            <a:r>
              <a:rPr lang="en-US" dirty="0"/>
              <a:t>	These models rely on </a:t>
            </a:r>
            <a:r>
              <a:rPr lang="en-US" b="1" dirty="0"/>
              <a:t>formal grammar rules</a:t>
            </a:r>
            <a:r>
              <a:rPr lang="en-US" dirty="0"/>
              <a:t> to define the valid structure of sentences. They do not learn from data but instead follow predefined rules.</a:t>
            </a:r>
          </a:p>
          <a:p>
            <a:pPr marL="0" indent="0">
              <a:buNone/>
            </a:pPr>
            <a:r>
              <a:rPr lang="en-US" dirty="0"/>
              <a:t>✅ </a:t>
            </a:r>
            <a:r>
              <a:rPr lang="en-US" b="1" dirty="0"/>
              <a:t>Key Features</a:t>
            </a:r>
            <a:r>
              <a:rPr lang="en-US" dirty="0"/>
              <a:t>:</a:t>
            </a:r>
          </a:p>
          <a:p>
            <a:pPr>
              <a:buFont typeface="Arial" panose="020B0604020202020204" pitchFamily="34" charset="0"/>
              <a:buChar char="•"/>
            </a:pPr>
            <a:r>
              <a:rPr lang="en-US" dirty="0"/>
              <a:t>Uses </a:t>
            </a:r>
            <a:r>
              <a:rPr lang="en-US" b="1" dirty="0"/>
              <a:t>Context-Free Grammar (CFG)</a:t>
            </a:r>
            <a:r>
              <a:rPr lang="en-US" dirty="0"/>
              <a:t>, </a:t>
            </a:r>
            <a:r>
              <a:rPr lang="en-US" b="1" dirty="0"/>
              <a:t>Dependency Grammar</a:t>
            </a:r>
            <a:r>
              <a:rPr lang="en-US" dirty="0"/>
              <a:t>, or </a:t>
            </a:r>
            <a:r>
              <a:rPr lang="en-US" b="1" dirty="0"/>
              <a:t>Rule-Based Systems</a:t>
            </a:r>
            <a:r>
              <a:rPr lang="en-US" dirty="0"/>
              <a:t>.</a:t>
            </a:r>
          </a:p>
          <a:p>
            <a:pPr>
              <a:buFont typeface="Arial" panose="020B0604020202020204" pitchFamily="34" charset="0"/>
              <a:buChar char="•"/>
            </a:pPr>
            <a:r>
              <a:rPr lang="en-US" dirty="0"/>
              <a:t>Highly </a:t>
            </a:r>
            <a:r>
              <a:rPr lang="en-US" b="1" dirty="0"/>
              <a:t>interpretable</a:t>
            </a:r>
            <a:r>
              <a:rPr lang="en-US" dirty="0"/>
              <a:t> and </a:t>
            </a:r>
            <a:r>
              <a:rPr lang="en-US" b="1" dirty="0"/>
              <a:t>consistent</a:t>
            </a:r>
            <a:r>
              <a:rPr lang="en-US" dirty="0"/>
              <a:t>.</a:t>
            </a:r>
          </a:p>
          <a:p>
            <a:pPr>
              <a:buFont typeface="Arial" panose="020B0604020202020204" pitchFamily="34" charset="0"/>
              <a:buChar char="•"/>
            </a:pPr>
            <a:r>
              <a:rPr lang="en-US" dirty="0"/>
              <a:t>Works well for </a:t>
            </a:r>
            <a:r>
              <a:rPr lang="en-US" b="1" dirty="0"/>
              <a:t>structured and domain-specific text</a:t>
            </a:r>
            <a:r>
              <a:rPr lang="en-US" dirty="0"/>
              <a:t>.</a:t>
            </a:r>
          </a:p>
          <a:p>
            <a:pPr>
              <a:buFont typeface="Arial" panose="020B0604020202020204" pitchFamily="34" charset="0"/>
              <a:buChar char="•"/>
            </a:pPr>
            <a:r>
              <a:rPr lang="en-US" b="1" dirty="0"/>
              <a:t>Limited flexibility</a:t>
            </a:r>
            <a:r>
              <a:rPr lang="en-US" dirty="0"/>
              <a:t>: Struggles with real-world variations in language.</a:t>
            </a:r>
          </a:p>
          <a:p>
            <a:endParaRPr lang="en-IN" dirty="0"/>
          </a:p>
        </p:txBody>
      </p:sp>
    </p:spTree>
    <p:extLst>
      <p:ext uri="{BB962C8B-B14F-4D97-AF65-F5344CB8AC3E}">
        <p14:creationId xmlns:p14="http://schemas.microsoft.com/office/powerpoint/2010/main" val="2328591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37A8-DC1E-87A6-409A-B2DBAD3F6F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9D2ED7-AEFF-C46C-3FB7-9E7723480BF2}"/>
              </a:ext>
            </a:extLst>
          </p:cNvPr>
          <p:cNvSpPr>
            <a:spLocks noGrp="1"/>
          </p:cNvSpPr>
          <p:nvPr>
            <p:ph idx="1"/>
          </p:nvPr>
        </p:nvSpPr>
        <p:spPr/>
        <p:txBody>
          <a:bodyPr/>
          <a:lstStyle/>
          <a:p>
            <a:r>
              <a:rPr lang="en-US" dirty="0"/>
              <a:t>We calculate the </a:t>
            </a:r>
            <a:r>
              <a:rPr lang="en-US" b="1" dirty="0"/>
              <a:t>probabilities</a:t>
            </a:r>
            <a:r>
              <a:rPr lang="en-US" dirty="0"/>
              <a:t> of each bigram:</a:t>
            </a:r>
          </a:p>
          <a:p>
            <a:pPr>
              <a:buFont typeface="Arial" panose="020B0604020202020204" pitchFamily="34" charset="0"/>
              <a:buChar char="•"/>
            </a:pPr>
            <a:r>
              <a:rPr lang="en-US" b="1" dirty="0"/>
              <a:t>P("cat" | "The")</a:t>
            </a:r>
            <a:r>
              <a:rPr lang="en-US" dirty="0"/>
              <a:t> = Count("The cat") / Count("The") = 1/2 = 0.5</a:t>
            </a:r>
          </a:p>
          <a:p>
            <a:pPr>
              <a:buFont typeface="Arial" panose="020B0604020202020204" pitchFamily="34" charset="0"/>
              <a:buChar char="•"/>
            </a:pPr>
            <a:r>
              <a:rPr lang="en-US" b="1" dirty="0"/>
              <a:t>P("chased" | "cat")</a:t>
            </a:r>
            <a:r>
              <a:rPr lang="en-US" dirty="0"/>
              <a:t> = Count("cat chased") / Count("cat") = 1/2 = 0.5</a:t>
            </a:r>
          </a:p>
          <a:p>
            <a:pPr>
              <a:buFont typeface="Arial" panose="020B0604020202020204" pitchFamily="34" charset="0"/>
              <a:buChar char="•"/>
            </a:pPr>
            <a:r>
              <a:rPr lang="en-US" b="1" dirty="0"/>
              <a:t>P("the" | "chased")</a:t>
            </a:r>
            <a:r>
              <a:rPr lang="en-US" dirty="0"/>
              <a:t> = Count("chased the") / Count("chased") = 1/2 = 0.5</a:t>
            </a:r>
          </a:p>
          <a:p>
            <a:pPr>
              <a:buFont typeface="Arial" panose="020B0604020202020204" pitchFamily="34" charset="0"/>
              <a:buChar char="•"/>
            </a:pPr>
            <a:r>
              <a:rPr lang="en-US" b="1" dirty="0"/>
              <a:t>P("mouse" | "the")</a:t>
            </a:r>
            <a:r>
              <a:rPr lang="en-US" dirty="0"/>
              <a:t> = Count("the mouse") / Count("the") = 1/2 = 0.5</a:t>
            </a:r>
          </a:p>
          <a:p>
            <a:r>
              <a:rPr lang="en-US" dirty="0"/>
              <a:t>This model gives us </a:t>
            </a:r>
            <a:r>
              <a:rPr lang="en-US" b="1" dirty="0"/>
              <a:t>conditional probabilities</a:t>
            </a:r>
            <a:r>
              <a:rPr lang="en-US" dirty="0"/>
              <a:t> based on the word immediately preceding it.</a:t>
            </a:r>
          </a:p>
          <a:p>
            <a:endParaRPr lang="en-IN" dirty="0"/>
          </a:p>
        </p:txBody>
      </p:sp>
    </p:spTree>
    <p:extLst>
      <p:ext uri="{BB962C8B-B14F-4D97-AF65-F5344CB8AC3E}">
        <p14:creationId xmlns:p14="http://schemas.microsoft.com/office/powerpoint/2010/main" val="2855004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92EA-C4F9-E928-B27A-735E6B27E9AD}"/>
              </a:ext>
            </a:extLst>
          </p:cNvPr>
          <p:cNvSpPr>
            <a:spLocks noGrp="1"/>
          </p:cNvSpPr>
          <p:nvPr>
            <p:ph type="title"/>
          </p:nvPr>
        </p:nvSpPr>
        <p:spPr/>
        <p:txBody>
          <a:bodyPr/>
          <a:lstStyle/>
          <a:p>
            <a:r>
              <a:rPr lang="en-IN" dirty="0"/>
              <a:t>2.3. Trigram Model (3-gram)</a:t>
            </a:r>
          </a:p>
        </p:txBody>
      </p:sp>
      <p:sp>
        <p:nvSpPr>
          <p:cNvPr id="3" name="Content Placeholder 2">
            <a:extLst>
              <a:ext uri="{FF2B5EF4-FFF2-40B4-BE49-F238E27FC236}">
                <a16:creationId xmlns:a16="http://schemas.microsoft.com/office/drawing/2014/main" id="{75B980BD-D8AF-BA1C-EE8C-BF9A3170DC6D}"/>
              </a:ext>
            </a:extLst>
          </p:cNvPr>
          <p:cNvSpPr>
            <a:spLocks noGrp="1"/>
          </p:cNvSpPr>
          <p:nvPr>
            <p:ph idx="1"/>
          </p:nvPr>
        </p:nvSpPr>
        <p:spPr/>
        <p:txBody>
          <a:bodyPr/>
          <a:lstStyle/>
          <a:p>
            <a:r>
              <a:rPr lang="en-US" dirty="0"/>
              <a:t>A </a:t>
            </a:r>
            <a:r>
              <a:rPr lang="en-US" b="1" dirty="0"/>
              <a:t>trigram model</a:t>
            </a:r>
            <a:r>
              <a:rPr lang="en-US" dirty="0"/>
              <a:t> predicts the next word based on the previous two words. This model assumes that the probability of the next word depends on the two words that came before it.</a:t>
            </a:r>
          </a:p>
          <a:p>
            <a:r>
              <a:rPr lang="en-IN" dirty="0"/>
              <a:t>P(</a:t>
            </a:r>
            <a:r>
              <a:rPr lang="en-IN" dirty="0" err="1"/>
              <a:t>wn</a:t>
            </a:r>
            <a:r>
              <a:rPr lang="en-IN" dirty="0"/>
              <a:t>​∣wn−1​,wn−2​)=Count(wn−2​,wn−1​,</a:t>
            </a:r>
            <a:r>
              <a:rPr lang="en-IN" dirty="0" err="1"/>
              <a:t>wn</a:t>
            </a:r>
            <a:r>
              <a:rPr lang="en-IN" dirty="0"/>
              <a:t>​)​ / Count(wn−2​,wn−1​)</a:t>
            </a:r>
          </a:p>
          <a:p>
            <a:r>
              <a:rPr lang="en-IN" dirty="0"/>
              <a:t>Where:</a:t>
            </a:r>
          </a:p>
          <a:p>
            <a:pPr>
              <a:buFont typeface="Arial" panose="020B0604020202020204" pitchFamily="34" charset="0"/>
              <a:buChar char="•"/>
            </a:pPr>
            <a:r>
              <a:rPr lang="en-IN" dirty="0"/>
              <a:t>P(wn∣wn−1,wn−2) is the probability of word </a:t>
            </a:r>
            <a:r>
              <a:rPr lang="en-IN" dirty="0" err="1"/>
              <a:t>wn</a:t>
            </a:r>
            <a:r>
              <a:rPr lang="en-IN" dirty="0"/>
              <a:t>​ given the previous two words wn−1and wn−2</a:t>
            </a:r>
          </a:p>
        </p:txBody>
      </p:sp>
    </p:spTree>
    <p:extLst>
      <p:ext uri="{BB962C8B-B14F-4D97-AF65-F5344CB8AC3E}">
        <p14:creationId xmlns:p14="http://schemas.microsoft.com/office/powerpoint/2010/main" val="4748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52A2-5D90-65CB-F449-C1977C8185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4340FF-B432-CFC3-628D-93BFAE6357FC}"/>
              </a:ext>
            </a:extLst>
          </p:cNvPr>
          <p:cNvSpPr>
            <a:spLocks noGrp="1"/>
          </p:cNvSpPr>
          <p:nvPr>
            <p:ph idx="1"/>
          </p:nvPr>
        </p:nvSpPr>
        <p:spPr/>
        <p:txBody>
          <a:bodyPr>
            <a:normAutofit fontScale="77500" lnSpcReduction="20000"/>
          </a:bodyPr>
          <a:lstStyle/>
          <a:p>
            <a:r>
              <a:rPr lang="en-IN" b="1" dirty="0"/>
              <a:t>Example:</a:t>
            </a:r>
          </a:p>
          <a:p>
            <a:r>
              <a:rPr lang="en-IN" dirty="0"/>
              <a:t>Given the sentence:</a:t>
            </a:r>
          </a:p>
          <a:p>
            <a:r>
              <a:rPr lang="en-US" dirty="0"/>
              <a:t>The cat chased the mouse.“</a:t>
            </a:r>
          </a:p>
          <a:p>
            <a:r>
              <a:rPr lang="en-US" b="1" dirty="0"/>
              <a:t>Corpus</a:t>
            </a:r>
            <a:r>
              <a:rPr lang="en-US" dirty="0"/>
              <a:t>:</a:t>
            </a:r>
            <a:br>
              <a:rPr lang="en-US" dirty="0"/>
            </a:br>
            <a:r>
              <a:rPr lang="en-US" dirty="0"/>
              <a:t>"The cat chased the mouse."</a:t>
            </a:r>
            <a:br>
              <a:rPr lang="en-US" dirty="0"/>
            </a:br>
            <a:r>
              <a:rPr lang="en-US" dirty="0"/>
              <a:t>"The dog chased the cat."</a:t>
            </a:r>
          </a:p>
          <a:p>
            <a:r>
              <a:rPr lang="en-US" dirty="0"/>
              <a:t>We calculate the </a:t>
            </a:r>
            <a:r>
              <a:rPr lang="en-US" b="1" dirty="0"/>
              <a:t>probabilities</a:t>
            </a:r>
            <a:r>
              <a:rPr lang="en-US" dirty="0"/>
              <a:t> of each trigram:</a:t>
            </a:r>
          </a:p>
          <a:p>
            <a:pPr>
              <a:buFont typeface="Arial" panose="020B0604020202020204" pitchFamily="34" charset="0"/>
              <a:buChar char="•"/>
            </a:pPr>
            <a:r>
              <a:rPr lang="en-US" b="1" dirty="0"/>
              <a:t>P("chased" | "The", "cat")</a:t>
            </a:r>
            <a:r>
              <a:rPr lang="en-US" dirty="0"/>
              <a:t> = Count("The cat chased") / Count("The cat") = 1/2 = 0.5</a:t>
            </a:r>
          </a:p>
          <a:p>
            <a:pPr>
              <a:buFont typeface="Arial" panose="020B0604020202020204" pitchFamily="34" charset="0"/>
              <a:buChar char="•"/>
            </a:pPr>
            <a:r>
              <a:rPr lang="en-US" b="1" dirty="0"/>
              <a:t>P("the" | "chased", "the")</a:t>
            </a:r>
            <a:r>
              <a:rPr lang="en-US" dirty="0"/>
              <a:t> = Count("chased the") / Count("chased the") = 1/1 = 1.0</a:t>
            </a:r>
          </a:p>
          <a:p>
            <a:pPr>
              <a:buFont typeface="Arial" panose="020B0604020202020204" pitchFamily="34" charset="0"/>
              <a:buChar char="•"/>
            </a:pPr>
            <a:r>
              <a:rPr lang="en-US" b="1" dirty="0"/>
              <a:t>P("mouse" | "the", "chased")</a:t>
            </a:r>
            <a:r>
              <a:rPr lang="en-US" dirty="0"/>
              <a:t> = Count("the mouse") / Count("the chased") = 1/1 = 1.0</a:t>
            </a:r>
          </a:p>
          <a:p>
            <a:r>
              <a:rPr lang="en-US" dirty="0"/>
              <a:t>A trigram model captures more </a:t>
            </a:r>
            <a:r>
              <a:rPr lang="en-US" b="1" dirty="0"/>
              <a:t>context</a:t>
            </a:r>
            <a:r>
              <a:rPr lang="en-US" dirty="0"/>
              <a:t> than bigram or unigram models, providing a better prediction of the next word.</a:t>
            </a:r>
          </a:p>
          <a:p>
            <a:endParaRPr lang="en-IN" dirty="0"/>
          </a:p>
        </p:txBody>
      </p:sp>
    </p:spTree>
    <p:extLst>
      <p:ext uri="{BB962C8B-B14F-4D97-AF65-F5344CB8AC3E}">
        <p14:creationId xmlns:p14="http://schemas.microsoft.com/office/powerpoint/2010/main" val="1000209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27C0-55D6-A0BA-A63F-DAF9636B0E15}"/>
              </a:ext>
            </a:extLst>
          </p:cNvPr>
          <p:cNvSpPr>
            <a:spLocks noGrp="1"/>
          </p:cNvSpPr>
          <p:nvPr>
            <p:ph type="title"/>
          </p:nvPr>
        </p:nvSpPr>
        <p:spPr/>
        <p:txBody>
          <a:bodyPr/>
          <a:lstStyle/>
          <a:p>
            <a:r>
              <a:rPr lang="en-IN" dirty="0"/>
              <a:t>2.4. Higher-order n-gram Models</a:t>
            </a:r>
          </a:p>
        </p:txBody>
      </p:sp>
      <p:sp>
        <p:nvSpPr>
          <p:cNvPr id="3" name="Content Placeholder 2">
            <a:extLst>
              <a:ext uri="{FF2B5EF4-FFF2-40B4-BE49-F238E27FC236}">
                <a16:creationId xmlns:a16="http://schemas.microsoft.com/office/drawing/2014/main" id="{58C3195A-DE68-E2ED-F7DF-A8C1D4B1AFE8}"/>
              </a:ext>
            </a:extLst>
          </p:cNvPr>
          <p:cNvSpPr>
            <a:spLocks noGrp="1"/>
          </p:cNvSpPr>
          <p:nvPr>
            <p:ph idx="1"/>
          </p:nvPr>
        </p:nvSpPr>
        <p:spPr/>
        <p:txBody>
          <a:bodyPr/>
          <a:lstStyle/>
          <a:p>
            <a:r>
              <a:rPr lang="en-US" dirty="0"/>
              <a:t>The </a:t>
            </a:r>
            <a:r>
              <a:rPr lang="en-US" b="1" dirty="0"/>
              <a:t>n-gram model</a:t>
            </a:r>
            <a:r>
              <a:rPr lang="en-US" dirty="0"/>
              <a:t> can be extended to any </a:t>
            </a:r>
            <a:r>
              <a:rPr lang="en-US" b="1" dirty="0"/>
              <a:t>n</a:t>
            </a:r>
            <a:r>
              <a:rPr lang="en-US" dirty="0"/>
              <a:t> (e.g., 4-grams, 5-grams, etc.). Higher-order n-grams take into account more </a:t>
            </a:r>
            <a:r>
              <a:rPr lang="en-US" b="1" dirty="0"/>
              <a:t>context</a:t>
            </a:r>
            <a:r>
              <a:rPr lang="en-US" dirty="0"/>
              <a:t> (previous words).</a:t>
            </a:r>
          </a:p>
          <a:p>
            <a:r>
              <a:rPr lang="en-US" dirty="0"/>
              <a:t>However, there are trade-offs:</a:t>
            </a:r>
          </a:p>
          <a:p>
            <a:pPr>
              <a:buFont typeface="Arial" panose="020B0604020202020204" pitchFamily="34" charset="0"/>
              <a:buChar char="•"/>
            </a:pPr>
            <a:r>
              <a:rPr lang="en-US" b="1" dirty="0"/>
              <a:t>Higher-order models</a:t>
            </a:r>
            <a:r>
              <a:rPr lang="en-US" dirty="0"/>
              <a:t> are more accurate but require much larger datasets to estimate probabilities reliably.</a:t>
            </a:r>
          </a:p>
          <a:p>
            <a:pPr>
              <a:buFont typeface="Arial" panose="020B0604020202020204" pitchFamily="34" charset="0"/>
              <a:buChar char="•"/>
            </a:pPr>
            <a:r>
              <a:rPr lang="en-US" b="1" dirty="0"/>
              <a:t>Smaller models</a:t>
            </a:r>
            <a:r>
              <a:rPr lang="en-US" dirty="0"/>
              <a:t> (unigrams, bigrams) are less computationally expensive but capture less context.</a:t>
            </a:r>
          </a:p>
          <a:p>
            <a:endParaRPr lang="en-IN" dirty="0"/>
          </a:p>
        </p:txBody>
      </p:sp>
    </p:spTree>
    <p:extLst>
      <p:ext uri="{BB962C8B-B14F-4D97-AF65-F5344CB8AC3E}">
        <p14:creationId xmlns:p14="http://schemas.microsoft.com/office/powerpoint/2010/main" val="526014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3866-8F7F-91D4-6071-ADAD93AEBA13}"/>
              </a:ext>
            </a:extLst>
          </p:cNvPr>
          <p:cNvSpPr>
            <a:spLocks noGrp="1"/>
          </p:cNvSpPr>
          <p:nvPr>
            <p:ph type="title"/>
          </p:nvPr>
        </p:nvSpPr>
        <p:spPr/>
        <p:txBody>
          <a:bodyPr/>
          <a:lstStyle/>
          <a:p>
            <a:r>
              <a:rPr lang="en-US" dirty="0"/>
              <a:t>3. Smoothing in Statistical Language Models</a:t>
            </a:r>
            <a:endParaRPr lang="en-IN" dirty="0"/>
          </a:p>
        </p:txBody>
      </p:sp>
      <p:sp>
        <p:nvSpPr>
          <p:cNvPr id="3" name="Content Placeholder 2">
            <a:extLst>
              <a:ext uri="{FF2B5EF4-FFF2-40B4-BE49-F238E27FC236}">
                <a16:creationId xmlns:a16="http://schemas.microsoft.com/office/drawing/2014/main" id="{A061A647-E146-BEC5-E605-E08C9254B165}"/>
              </a:ext>
            </a:extLst>
          </p:cNvPr>
          <p:cNvSpPr>
            <a:spLocks noGrp="1"/>
          </p:cNvSpPr>
          <p:nvPr>
            <p:ph idx="1"/>
          </p:nvPr>
        </p:nvSpPr>
        <p:spPr/>
        <p:txBody>
          <a:bodyPr/>
          <a:lstStyle/>
          <a:p>
            <a:r>
              <a:rPr lang="en-US" dirty="0"/>
              <a:t>In real-world data, some word sequences </a:t>
            </a:r>
            <a:r>
              <a:rPr lang="en-US" b="1" dirty="0"/>
              <a:t>may never appear</a:t>
            </a:r>
            <a:r>
              <a:rPr lang="en-US" dirty="0"/>
              <a:t> in the training data. This can lead to a </a:t>
            </a:r>
            <a:r>
              <a:rPr lang="en-US" b="1" dirty="0"/>
              <a:t>zero probability</a:t>
            </a:r>
            <a:r>
              <a:rPr lang="en-US" dirty="0"/>
              <a:t> for unseen sequences. To address this, </a:t>
            </a:r>
            <a:r>
              <a:rPr lang="en-US" b="1" dirty="0"/>
              <a:t>smoothing</a:t>
            </a:r>
            <a:r>
              <a:rPr lang="en-US" dirty="0"/>
              <a:t> techniques are used.</a:t>
            </a:r>
          </a:p>
          <a:p>
            <a:pPr marL="0" indent="0">
              <a:buNone/>
            </a:pPr>
            <a:r>
              <a:rPr lang="en-US" b="1" dirty="0"/>
              <a:t>1 Additive Smoothing</a:t>
            </a:r>
            <a:r>
              <a:rPr lang="en-US" dirty="0"/>
              <a:t> (Laplace smoothing):</a:t>
            </a:r>
          </a:p>
          <a:p>
            <a:pPr>
              <a:buFont typeface="Arial" panose="020B0604020202020204" pitchFamily="34" charset="0"/>
              <a:buChar char="•"/>
            </a:pPr>
            <a:r>
              <a:rPr lang="en-US" dirty="0"/>
              <a:t>Adds a small constant (usually 1) to all probability counts to ensure that no probability is zero.</a:t>
            </a:r>
          </a:p>
          <a:p>
            <a:pPr marL="0" indent="0">
              <a:buNone/>
            </a:pPr>
            <a:r>
              <a:rPr lang="en-US" dirty="0"/>
              <a:t>          P(</a:t>
            </a:r>
            <a:r>
              <a:rPr lang="en-US" dirty="0" err="1"/>
              <a:t>wn</a:t>
            </a:r>
            <a:r>
              <a:rPr lang="en-US" dirty="0"/>
              <a:t>​∣wn−1​)=Count(wn−1​,</a:t>
            </a:r>
            <a:r>
              <a:rPr lang="en-US" dirty="0" err="1"/>
              <a:t>wn</a:t>
            </a:r>
            <a:r>
              <a:rPr lang="en-US" dirty="0"/>
              <a:t>​)+1​ / Count(wn−1​)+V </a:t>
            </a:r>
          </a:p>
          <a:p>
            <a:r>
              <a:rPr lang="en-US" dirty="0"/>
              <a:t>Where V is the number of unique words in the vocabulary.</a:t>
            </a:r>
            <a:endParaRPr lang="en-IN" dirty="0"/>
          </a:p>
        </p:txBody>
      </p:sp>
    </p:spTree>
    <p:extLst>
      <p:ext uri="{BB962C8B-B14F-4D97-AF65-F5344CB8AC3E}">
        <p14:creationId xmlns:p14="http://schemas.microsoft.com/office/powerpoint/2010/main" val="999750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C29E-BD38-2442-8CC2-CE645ED97F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F441AE-5B3D-CEC6-7369-64770E0E1F1C}"/>
              </a:ext>
            </a:extLst>
          </p:cNvPr>
          <p:cNvSpPr>
            <a:spLocks noGrp="1"/>
          </p:cNvSpPr>
          <p:nvPr>
            <p:ph idx="1"/>
          </p:nvPr>
        </p:nvSpPr>
        <p:spPr/>
        <p:txBody>
          <a:bodyPr/>
          <a:lstStyle/>
          <a:p>
            <a:r>
              <a:rPr lang="en-US" b="1" dirty="0"/>
              <a:t>Backoff Smoothing</a:t>
            </a:r>
            <a:r>
              <a:rPr lang="en-US" dirty="0"/>
              <a:t>:</a:t>
            </a:r>
          </a:p>
          <a:p>
            <a:pPr marL="0" indent="0">
              <a:buNone/>
            </a:pPr>
            <a:r>
              <a:rPr lang="en-US" dirty="0"/>
              <a:t>    Uses lower-order n-gram models when higher-order n-grams have zero probability.</a:t>
            </a:r>
          </a:p>
          <a:p>
            <a:endParaRPr lang="en-IN" dirty="0"/>
          </a:p>
        </p:txBody>
      </p:sp>
    </p:spTree>
    <p:extLst>
      <p:ext uri="{BB962C8B-B14F-4D97-AF65-F5344CB8AC3E}">
        <p14:creationId xmlns:p14="http://schemas.microsoft.com/office/powerpoint/2010/main" val="2346133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5B8D-923B-62FF-DA3F-F3739289C3E1}"/>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B2484174-4D71-BE73-8A99-EE9B196236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051" y="753569"/>
            <a:ext cx="69037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3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572C-3859-96AB-3B71-BDE5D97FBF68}"/>
              </a:ext>
            </a:extLst>
          </p:cNvPr>
          <p:cNvSpPr>
            <a:spLocks noGrp="1"/>
          </p:cNvSpPr>
          <p:nvPr>
            <p:ph type="title"/>
          </p:nvPr>
        </p:nvSpPr>
        <p:spPr/>
        <p:txBody>
          <a:bodyPr/>
          <a:lstStyle/>
          <a:p>
            <a:r>
              <a:rPr lang="en-IN" dirty="0"/>
              <a:t>Example: Context-Free Grammar (CFG)</a:t>
            </a:r>
          </a:p>
        </p:txBody>
      </p:sp>
      <p:sp>
        <p:nvSpPr>
          <p:cNvPr id="3" name="Content Placeholder 2">
            <a:extLst>
              <a:ext uri="{FF2B5EF4-FFF2-40B4-BE49-F238E27FC236}">
                <a16:creationId xmlns:a16="http://schemas.microsoft.com/office/drawing/2014/main" id="{543F6BEE-9D59-041A-9CDD-EF164A6BD683}"/>
              </a:ext>
            </a:extLst>
          </p:cNvPr>
          <p:cNvSpPr>
            <a:spLocks noGrp="1"/>
          </p:cNvSpPr>
          <p:nvPr>
            <p:ph idx="1"/>
          </p:nvPr>
        </p:nvSpPr>
        <p:spPr>
          <a:xfrm>
            <a:off x="838200" y="1431235"/>
            <a:ext cx="10515600" cy="4745728"/>
          </a:xfrm>
        </p:spPr>
        <p:txBody>
          <a:bodyPr/>
          <a:lstStyle/>
          <a:p>
            <a:r>
              <a:rPr lang="en-IN" dirty="0"/>
              <a:t>S → NP VP</a:t>
            </a:r>
          </a:p>
          <a:p>
            <a:r>
              <a:rPr lang="en-IN" dirty="0"/>
              <a:t>NP → Det N</a:t>
            </a:r>
          </a:p>
          <a:p>
            <a:r>
              <a:rPr lang="en-IN" dirty="0"/>
              <a:t>VP → V NP</a:t>
            </a:r>
          </a:p>
          <a:p>
            <a:r>
              <a:rPr lang="en-IN" dirty="0"/>
              <a:t>Det → "the" | "a"</a:t>
            </a:r>
          </a:p>
          <a:p>
            <a:r>
              <a:rPr lang="en-IN" dirty="0"/>
              <a:t>N → "dog" | "cat"</a:t>
            </a:r>
          </a:p>
          <a:p>
            <a:r>
              <a:rPr lang="en-IN" dirty="0"/>
              <a:t>V → "chased" | "saw"</a:t>
            </a:r>
          </a:p>
          <a:p>
            <a:endParaRPr lang="en-IN" dirty="0"/>
          </a:p>
        </p:txBody>
      </p:sp>
    </p:spTree>
    <p:extLst>
      <p:ext uri="{BB962C8B-B14F-4D97-AF65-F5344CB8AC3E}">
        <p14:creationId xmlns:p14="http://schemas.microsoft.com/office/powerpoint/2010/main" val="72306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46FCF-32D0-3CF6-DDFB-FF93158F8C5A}"/>
              </a:ext>
            </a:extLst>
          </p:cNvPr>
          <p:cNvSpPr>
            <a:spLocks noGrp="1"/>
          </p:cNvSpPr>
          <p:nvPr>
            <p:ph idx="1"/>
          </p:nvPr>
        </p:nvSpPr>
        <p:spPr>
          <a:xfrm>
            <a:off x="838200" y="844826"/>
            <a:ext cx="10515600" cy="5332137"/>
          </a:xfrm>
        </p:spPr>
        <p:txBody>
          <a:bodyPr/>
          <a:lstStyle/>
          <a:p>
            <a:r>
              <a:rPr lang="en-IN" dirty="0"/>
              <a:t>Sentence generated:</a:t>
            </a:r>
          </a:p>
          <a:p>
            <a:pPr marL="0" indent="0">
              <a:buNone/>
            </a:pPr>
            <a:r>
              <a:rPr lang="en-IN" dirty="0"/>
              <a:t>	</a:t>
            </a:r>
            <a:r>
              <a:rPr lang="en-US" dirty="0"/>
              <a:t>"The cat chased a dog.“</a:t>
            </a:r>
            <a:endParaRPr lang="en-IN" dirty="0"/>
          </a:p>
          <a:p>
            <a:pPr marL="0" indent="0">
              <a:buNone/>
            </a:pPr>
            <a:r>
              <a:rPr lang="en-US" dirty="0"/>
              <a:t>🚫 Fails to handle </a:t>
            </a:r>
            <a:r>
              <a:rPr lang="en-US" b="1" dirty="0"/>
              <a:t>new</a:t>
            </a:r>
            <a:r>
              <a:rPr lang="en-US" dirty="0"/>
              <a:t> or </a:t>
            </a:r>
            <a:r>
              <a:rPr lang="en-US" b="1" dirty="0"/>
              <a:t>unstructured</a:t>
            </a:r>
            <a:r>
              <a:rPr lang="en-US" dirty="0"/>
              <a:t> language.</a:t>
            </a:r>
          </a:p>
          <a:p>
            <a:pPr marL="0" indent="0">
              <a:buNone/>
            </a:pPr>
            <a:endParaRPr lang="en-IN" dirty="0"/>
          </a:p>
        </p:txBody>
      </p:sp>
    </p:spTree>
    <p:extLst>
      <p:ext uri="{BB962C8B-B14F-4D97-AF65-F5344CB8AC3E}">
        <p14:creationId xmlns:p14="http://schemas.microsoft.com/office/powerpoint/2010/main" val="325585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D5779-2CEE-DA1C-4C71-F56400A147D8}"/>
              </a:ext>
            </a:extLst>
          </p:cNvPr>
          <p:cNvSpPr>
            <a:spLocks noGrp="1"/>
          </p:cNvSpPr>
          <p:nvPr>
            <p:ph idx="1"/>
          </p:nvPr>
        </p:nvSpPr>
        <p:spPr>
          <a:xfrm>
            <a:off x="838200" y="824948"/>
            <a:ext cx="10515600" cy="5352015"/>
          </a:xfrm>
        </p:spPr>
        <p:txBody>
          <a:bodyPr/>
          <a:lstStyle/>
          <a:p>
            <a:pPr marL="0" indent="0">
              <a:buNone/>
            </a:pPr>
            <a:r>
              <a:rPr lang="en-US" b="1" dirty="0"/>
              <a:t>2. Statistical Language Models (SLMs)</a:t>
            </a:r>
          </a:p>
          <a:p>
            <a:pPr marL="0" indent="0">
              <a:buNone/>
            </a:pPr>
            <a:r>
              <a:rPr lang="en-US" dirty="0"/>
              <a:t>These models learn from </a:t>
            </a:r>
            <a:r>
              <a:rPr lang="en-US" b="1" dirty="0"/>
              <a:t>large datasets</a:t>
            </a:r>
            <a:r>
              <a:rPr lang="en-US" dirty="0"/>
              <a:t> and use </a:t>
            </a:r>
            <a:r>
              <a:rPr lang="en-US" b="1" dirty="0"/>
              <a:t>probabilities</a:t>
            </a:r>
            <a:r>
              <a:rPr lang="en-US" dirty="0"/>
              <a:t> to predict the likelihood of word sequences.</a:t>
            </a:r>
          </a:p>
          <a:p>
            <a:pPr marL="0" indent="0">
              <a:buNone/>
            </a:pPr>
            <a:r>
              <a:rPr lang="en-IN" b="1" dirty="0"/>
              <a:t>Key Features</a:t>
            </a:r>
            <a:r>
              <a:rPr lang="en-IN" dirty="0"/>
              <a:t>:</a:t>
            </a:r>
          </a:p>
          <a:p>
            <a:pPr>
              <a:buFont typeface="Arial" panose="020B0604020202020204" pitchFamily="34" charset="0"/>
              <a:buChar char="•"/>
            </a:pPr>
            <a:r>
              <a:rPr lang="en-IN" dirty="0"/>
              <a:t>Uses </a:t>
            </a:r>
            <a:r>
              <a:rPr lang="en-IN" b="1" dirty="0"/>
              <a:t>n-grams</a:t>
            </a:r>
            <a:r>
              <a:rPr lang="en-IN" dirty="0"/>
              <a:t>, </a:t>
            </a:r>
            <a:r>
              <a:rPr lang="en-IN" b="1" dirty="0"/>
              <a:t>Hidden Markov Models (HMMs)</a:t>
            </a:r>
            <a:r>
              <a:rPr lang="en-IN" dirty="0"/>
              <a:t>, and </a:t>
            </a:r>
            <a:r>
              <a:rPr lang="en-IN" b="1" dirty="0"/>
              <a:t>Probabilistic Context-Free Grammars (PCFGs)</a:t>
            </a:r>
            <a:r>
              <a:rPr lang="en-IN" dirty="0"/>
              <a:t>.</a:t>
            </a:r>
          </a:p>
          <a:p>
            <a:pPr>
              <a:buFont typeface="Arial" panose="020B0604020202020204" pitchFamily="34" charset="0"/>
              <a:buChar char="•"/>
            </a:pPr>
            <a:r>
              <a:rPr lang="en-IN" dirty="0"/>
              <a:t>Learns </a:t>
            </a:r>
            <a:r>
              <a:rPr lang="en-IN" b="1" dirty="0"/>
              <a:t>word probabilities</a:t>
            </a:r>
            <a:r>
              <a:rPr lang="en-IN" dirty="0"/>
              <a:t> from large corpora.</a:t>
            </a:r>
          </a:p>
          <a:p>
            <a:pPr>
              <a:buFont typeface="Arial" panose="020B0604020202020204" pitchFamily="34" charset="0"/>
              <a:buChar char="•"/>
            </a:pPr>
            <a:r>
              <a:rPr lang="en-IN" dirty="0"/>
              <a:t>Handles </a:t>
            </a:r>
            <a:r>
              <a:rPr lang="en-IN" b="1" dirty="0"/>
              <a:t>new words and diverse sentence structures</a:t>
            </a:r>
            <a:r>
              <a:rPr lang="en-IN" dirty="0"/>
              <a:t>.</a:t>
            </a:r>
          </a:p>
          <a:p>
            <a:pPr>
              <a:buFont typeface="Arial" panose="020B0604020202020204" pitchFamily="34" charset="0"/>
              <a:buChar char="•"/>
            </a:pPr>
            <a:r>
              <a:rPr lang="en-IN" b="1" dirty="0"/>
              <a:t>Less interpretable</a:t>
            </a:r>
            <a:r>
              <a:rPr lang="en-IN" dirty="0"/>
              <a:t> but </a:t>
            </a:r>
            <a:r>
              <a:rPr lang="en-IN" b="1" dirty="0"/>
              <a:t>more flexible</a:t>
            </a:r>
            <a:r>
              <a:rPr lang="en-IN" dirty="0"/>
              <a:t> than grammar-based models.</a:t>
            </a:r>
          </a:p>
          <a:p>
            <a:endParaRPr lang="en-IN" dirty="0"/>
          </a:p>
        </p:txBody>
      </p:sp>
    </p:spTree>
    <p:extLst>
      <p:ext uri="{BB962C8B-B14F-4D97-AF65-F5344CB8AC3E}">
        <p14:creationId xmlns:p14="http://schemas.microsoft.com/office/powerpoint/2010/main" val="20058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52C4-2B5D-B3D2-E433-02292BD38BFD}"/>
              </a:ext>
            </a:extLst>
          </p:cNvPr>
          <p:cNvSpPr>
            <a:spLocks noGrp="1"/>
          </p:cNvSpPr>
          <p:nvPr>
            <p:ph type="title"/>
          </p:nvPr>
        </p:nvSpPr>
        <p:spPr>
          <a:xfrm>
            <a:off x="838200" y="365125"/>
            <a:ext cx="10515600" cy="1235075"/>
          </a:xfrm>
        </p:spPr>
        <p:txBody>
          <a:bodyPr>
            <a:normAutofit/>
          </a:bodyPr>
          <a:lstStyle/>
          <a:p>
            <a:r>
              <a:rPr lang="en-US" sz="2400" b="1" dirty="0">
                <a:solidFill>
                  <a:srgbClr val="FF0000"/>
                </a:solidFill>
              </a:rPr>
              <a:t>SLMs  Example: Bigram Model (n = 2) A bigram model estimates probabilities based on previous words:</a:t>
            </a:r>
            <a:endParaRPr lang="en-IN" sz="2400" b="1" dirty="0">
              <a:solidFill>
                <a:srgbClr val="FF0000"/>
              </a:solidFill>
            </a:endParaRPr>
          </a:p>
        </p:txBody>
      </p:sp>
      <p:sp>
        <p:nvSpPr>
          <p:cNvPr id="3" name="Content Placeholder 2">
            <a:extLst>
              <a:ext uri="{FF2B5EF4-FFF2-40B4-BE49-F238E27FC236}">
                <a16:creationId xmlns:a16="http://schemas.microsoft.com/office/drawing/2014/main" id="{63BCA07B-76BA-5137-71B2-51AF774CAEFC}"/>
              </a:ext>
            </a:extLst>
          </p:cNvPr>
          <p:cNvSpPr>
            <a:spLocks noGrp="1"/>
          </p:cNvSpPr>
          <p:nvPr>
            <p:ph idx="1"/>
          </p:nvPr>
        </p:nvSpPr>
        <p:spPr/>
        <p:txBody>
          <a:bodyPr>
            <a:normAutofit lnSpcReduction="10000"/>
          </a:bodyPr>
          <a:lstStyle/>
          <a:p>
            <a:pPr marL="0" indent="0">
              <a:buNone/>
            </a:pPr>
            <a:r>
              <a:rPr lang="en-US" dirty="0"/>
              <a:t>P(</a:t>
            </a:r>
            <a:r>
              <a:rPr lang="en-US" dirty="0" err="1"/>
              <a:t>wn</a:t>
            </a:r>
            <a:r>
              <a:rPr lang="en-US" dirty="0"/>
              <a:t>​∣wn−1​)=Count(wn−1​)Count(wn−1​,</a:t>
            </a:r>
            <a:r>
              <a:rPr lang="en-US" dirty="0" err="1"/>
              <a:t>wn</a:t>
            </a:r>
            <a:r>
              <a:rPr lang="en-US" dirty="0"/>
              <a:t>​)​</a:t>
            </a:r>
          </a:p>
          <a:p>
            <a:pPr marL="0" indent="0">
              <a:buNone/>
            </a:pPr>
            <a:r>
              <a:rPr lang="en-IN" dirty="0"/>
              <a:t>If corpus data shows:</a:t>
            </a:r>
          </a:p>
          <a:p>
            <a:pPr marL="0" indent="0">
              <a:buNone/>
            </a:pPr>
            <a:r>
              <a:rPr lang="en-IN" dirty="0"/>
              <a:t>	P("cat" | "The") = 0.3</a:t>
            </a:r>
          </a:p>
          <a:p>
            <a:pPr marL="0" indent="0">
              <a:buNone/>
            </a:pPr>
            <a:r>
              <a:rPr lang="en-IN" dirty="0"/>
              <a:t>	P("sat" | "cat") = 0.5</a:t>
            </a:r>
          </a:p>
          <a:p>
            <a:pPr marL="0" indent="0">
              <a:buNone/>
            </a:pPr>
            <a:r>
              <a:rPr lang="en-IN" dirty="0"/>
              <a:t>	P(“jumped”| “cat”)= 0.2</a:t>
            </a:r>
          </a:p>
          <a:p>
            <a:pPr marL="0" indent="0">
              <a:buNone/>
            </a:pPr>
            <a:r>
              <a:rPr lang="en-IN" dirty="0"/>
              <a:t>It predicts:</a:t>
            </a:r>
          </a:p>
          <a:p>
            <a:pPr marL="0" indent="0">
              <a:buNone/>
            </a:pPr>
            <a:r>
              <a:rPr lang="en-US" b="1" dirty="0"/>
              <a:t>	"The cat sat"</a:t>
            </a:r>
            <a:r>
              <a:rPr lang="en-US" dirty="0"/>
              <a:t> is </a:t>
            </a:r>
            <a:r>
              <a:rPr lang="en-US" b="1" dirty="0"/>
              <a:t>more likely</a:t>
            </a:r>
            <a:r>
              <a:rPr lang="en-US" dirty="0"/>
              <a:t> than </a:t>
            </a:r>
            <a:r>
              <a:rPr lang="en-US" b="1" dirty="0"/>
              <a:t>"The cat jumped"</a:t>
            </a:r>
            <a:r>
              <a:rPr lang="en-US" dirty="0"/>
              <a:t> (if "jumped" has lower probability).</a:t>
            </a:r>
            <a:endParaRPr lang="en-IN" dirty="0"/>
          </a:p>
          <a:p>
            <a:pPr marL="0" indent="0">
              <a:buNone/>
            </a:pPr>
            <a:r>
              <a:rPr lang="en-US" dirty="0"/>
              <a:t> 	🚫 </a:t>
            </a:r>
            <a:r>
              <a:rPr lang="en-US" b="1" dirty="0"/>
              <a:t>Fails with long-range dependencies</a:t>
            </a:r>
            <a:r>
              <a:rPr lang="en-US" dirty="0"/>
              <a:t> and </a:t>
            </a:r>
            <a:r>
              <a:rPr lang="en-US" b="1" dirty="0"/>
              <a:t>rare phrases</a:t>
            </a:r>
            <a:r>
              <a:rPr lang="en-US" dirty="0"/>
              <a:t>.</a:t>
            </a:r>
            <a:endParaRPr lang="en-IN" dirty="0"/>
          </a:p>
        </p:txBody>
      </p:sp>
    </p:spTree>
    <p:extLst>
      <p:ext uri="{BB962C8B-B14F-4D97-AF65-F5344CB8AC3E}">
        <p14:creationId xmlns:p14="http://schemas.microsoft.com/office/powerpoint/2010/main" val="10222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3685</Words>
  <Application>Microsoft Office PowerPoint</Application>
  <PresentationFormat>Widescreen</PresentationFormat>
  <Paragraphs>350</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Courier New</vt:lpstr>
      <vt:lpstr>Office Theme</vt:lpstr>
      <vt:lpstr> LANGUAGE MODEL: GRAMMAR BASED LANGUAGEMODEL, STATISTICAL LANGUAGE MODEL</vt:lpstr>
      <vt:lpstr>Language model (LM)</vt:lpstr>
      <vt:lpstr>PowerPoint Presentation</vt:lpstr>
      <vt:lpstr>PowerPoint Presentation</vt:lpstr>
      <vt:lpstr>PowerPoint Presentation</vt:lpstr>
      <vt:lpstr>Example: Context-Free Grammar (CFG)</vt:lpstr>
      <vt:lpstr>PowerPoint Presentation</vt:lpstr>
      <vt:lpstr>PowerPoint Presentation</vt:lpstr>
      <vt:lpstr>SLMs  Example: Bigram Model (n = 2) A bigram model estimates probabilities based on previous words:</vt:lpstr>
      <vt:lpstr>The Importance of LMs in NLP Tasks</vt:lpstr>
      <vt:lpstr>PowerPoint Presentation</vt:lpstr>
      <vt:lpstr>Formal Grammars: Context-free and Context-sensitive Grammars</vt:lpstr>
      <vt:lpstr>PowerPoint Presentation</vt:lpstr>
      <vt:lpstr>PowerPoint Presentation</vt:lpstr>
      <vt:lpstr>PowerPoint Presentation</vt:lpstr>
      <vt:lpstr>PowerPoint Presentation</vt:lpstr>
      <vt:lpstr>PowerPoint Presentation</vt:lpstr>
      <vt:lpstr>PowerPoint Presentation</vt:lpstr>
      <vt:lpstr>The cat sat on the________: how CFG will generate the correct word for this sentence</vt:lpstr>
      <vt:lpstr>PowerPoint Presentation</vt:lpstr>
      <vt:lpstr>PowerPoint Presentation</vt:lpstr>
      <vt:lpstr>PowerPoint Presentation</vt:lpstr>
      <vt:lpstr>The parsing process</vt:lpstr>
      <vt:lpstr>PowerPoint Presentation</vt:lpstr>
      <vt:lpstr>EXAMPLE :Bottom-Up Parsing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SENSITIVE GRAMMAR</vt:lpstr>
      <vt:lpstr>PowerPoint Presentation</vt:lpstr>
      <vt:lpstr>PowerPoint Presentation</vt:lpstr>
      <vt:lpstr>PowerPoint Presentation</vt:lpstr>
      <vt:lpstr>PowerPoint Presentation</vt:lpstr>
      <vt:lpstr>Code to Generate 10 sentence from CFG:</vt:lpstr>
      <vt:lpstr>PowerPoint Presentation</vt:lpstr>
      <vt:lpstr>PowerPoint Presentation</vt:lpstr>
      <vt:lpstr>PowerPoint Presentation</vt:lpstr>
      <vt:lpstr>PowerPoint Presentation</vt:lpstr>
      <vt:lpstr>PowerPoint Presentation</vt:lpstr>
      <vt:lpstr>Unigram Model (1-gram)</vt:lpstr>
      <vt:lpstr>PowerPoint Presentation</vt:lpstr>
      <vt:lpstr>PowerPoint Presentation</vt:lpstr>
      <vt:lpstr>2.2. Bigram Model (2-gram)</vt:lpstr>
      <vt:lpstr>PowerPoint Presentation</vt:lpstr>
      <vt:lpstr>PowerPoint Presentation</vt:lpstr>
      <vt:lpstr>2.3. Trigram Model (3-gram)</vt:lpstr>
      <vt:lpstr>PowerPoint Presentation</vt:lpstr>
      <vt:lpstr>2.4. Higher-order n-gram Models</vt:lpstr>
      <vt:lpstr>3. Smoothing in Statistical Language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Faheem Nikhat</dc:creator>
  <cp:lastModifiedBy>Faheem Nikhat</cp:lastModifiedBy>
  <cp:revision>5</cp:revision>
  <dcterms:created xsi:type="dcterms:W3CDTF">2025-01-29T12:35:49Z</dcterms:created>
  <dcterms:modified xsi:type="dcterms:W3CDTF">2025-02-05T15:45:14Z</dcterms:modified>
</cp:coreProperties>
</file>