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0066"/>
    <a:srgbClr val="052E89"/>
    <a:srgbClr val="FF00FF"/>
    <a:srgbClr val="00FF00"/>
    <a:srgbClr val="3333CC"/>
    <a:srgbClr val="A50021"/>
    <a:srgbClr val="0033CC"/>
    <a:srgbClr val="E1D6F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4757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49136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04009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6928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8944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41226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3499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91433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6240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5730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5</a:t>
            </a:r>
          </a:p>
          <a:p>
            <a:pPr algn="ctr">
              <a:spcBef>
                <a:spcPts val="1200"/>
              </a:spcBef>
            </a:pPr>
            <a:r>
              <a:rPr lang="en-US" sz="4500" b="1" spc="650" dirty="0" smtClean="0">
                <a:solidFill>
                  <a:srgbClr val="000066"/>
                </a:solidFill>
                <a:latin typeface="+mj-lt"/>
              </a:rPr>
              <a:t>BLUE OCEAN STRATEGY</a:t>
            </a:r>
            <a:endParaRPr lang="en-US" sz="4500" b="1" spc="65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576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" name="Picture 2" descr="Image result for Blue Ocean Strateg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4064" y="2749254"/>
            <a:ext cx="6841549" cy="304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16675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10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REFINING VALUE PROPOSITION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00" y="1199284"/>
            <a:ext cx="4038600" cy="828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447800"/>
            <a:ext cx="3057525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34" y="2186928"/>
            <a:ext cx="590550" cy="3095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6909" y="5197694"/>
            <a:ext cx="3981450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7084" y="5454869"/>
            <a:ext cx="1390650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71" y="2805042"/>
            <a:ext cx="371475" cy="1724025"/>
          </a:xfrm>
          <a:prstGeom prst="rect">
            <a:avLst/>
          </a:prstGeom>
        </p:spPr>
      </p:pic>
      <p:sp>
        <p:nvSpPr>
          <p:cNvPr id="12" name="Multiply 11"/>
          <p:cNvSpPr/>
          <p:nvPr/>
        </p:nvSpPr>
        <p:spPr>
          <a:xfrm>
            <a:off x="1710309" y="3667054"/>
            <a:ext cx="533400" cy="662999"/>
          </a:xfrm>
          <a:prstGeom prst="mathMultiply">
            <a:avLst/>
          </a:prstGeom>
          <a:solidFill>
            <a:srgbClr val="000066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2" idx="1"/>
            <a:endCxn id="22" idx="3"/>
          </p:cNvCxnSpPr>
          <p:nvPr/>
        </p:nvCxnSpPr>
        <p:spPr>
          <a:xfrm flipV="1">
            <a:off x="2115600" y="3222359"/>
            <a:ext cx="585155" cy="603931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y 21"/>
          <p:cNvSpPr/>
          <p:nvPr/>
        </p:nvSpPr>
        <p:spPr>
          <a:xfrm>
            <a:off x="2572646" y="2718596"/>
            <a:ext cx="533400" cy="662999"/>
          </a:xfrm>
          <a:prstGeom prst="mathMultiply">
            <a:avLst/>
          </a:prstGeom>
          <a:solidFill>
            <a:srgbClr val="000066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2"/>
          </p:cNvCxnSpPr>
          <p:nvPr/>
        </p:nvCxnSpPr>
        <p:spPr>
          <a:xfrm>
            <a:off x="2977937" y="3222359"/>
            <a:ext cx="955872" cy="848833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ultiply 25"/>
          <p:cNvSpPr/>
          <p:nvPr/>
        </p:nvSpPr>
        <p:spPr>
          <a:xfrm>
            <a:off x="3717252" y="3861980"/>
            <a:ext cx="533400" cy="662999"/>
          </a:xfrm>
          <a:prstGeom prst="mathMultiply">
            <a:avLst/>
          </a:prstGeom>
          <a:solidFill>
            <a:srgbClr val="000066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00600" y="1941117"/>
            <a:ext cx="43296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66"/>
                </a:solidFill>
              </a:rPr>
              <a:t>Plot </a:t>
            </a:r>
            <a:r>
              <a:rPr lang="en-US" b="1" dirty="0" smtClean="0">
                <a:solidFill>
                  <a:srgbClr val="800000"/>
                </a:solidFill>
              </a:rPr>
              <a:t>the strategy of your competitors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rgbClr val="000066"/>
                </a:solidFill>
              </a:rPr>
              <a:t>Based on the gathered information, plot how the </a:t>
            </a:r>
            <a:r>
              <a:rPr lang="en-US" b="1" dirty="0" smtClean="0">
                <a:solidFill>
                  <a:srgbClr val="800000"/>
                </a:solidFill>
              </a:rPr>
              <a:t>competitor fade </a:t>
            </a:r>
            <a:r>
              <a:rPr lang="en-US" dirty="0" smtClean="0">
                <a:solidFill>
                  <a:srgbClr val="000066"/>
                </a:solidFill>
              </a:rPr>
              <a:t>against the </a:t>
            </a:r>
            <a:r>
              <a:rPr lang="en-US" b="1" dirty="0">
                <a:solidFill>
                  <a:srgbClr val="800000"/>
                </a:solidFill>
              </a:rPr>
              <a:t>benefits </a:t>
            </a:r>
            <a:r>
              <a:rPr lang="en-US" b="1" dirty="0" smtClean="0">
                <a:solidFill>
                  <a:srgbClr val="800000"/>
                </a:solidFill>
              </a:rPr>
              <a:t>in </a:t>
            </a:r>
            <a:r>
              <a:rPr lang="en-US" b="1" dirty="0">
                <a:solidFill>
                  <a:srgbClr val="800000"/>
                </a:solidFill>
              </a:rPr>
              <a:t>the X axis </a:t>
            </a:r>
          </a:p>
        </p:txBody>
      </p:sp>
      <p:sp>
        <p:nvSpPr>
          <p:cNvPr id="33" name="Down Arrow 32"/>
          <p:cNvSpPr/>
          <p:nvPr/>
        </p:nvSpPr>
        <p:spPr>
          <a:xfrm>
            <a:off x="6853687" y="4037580"/>
            <a:ext cx="518211" cy="768350"/>
          </a:xfrm>
          <a:prstGeom prst="downArrow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327505" y="4851666"/>
            <a:ext cx="36724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000066"/>
                </a:solidFill>
              </a:rPr>
              <a:t>CUSTOMER PERCEPTION </a:t>
            </a:r>
            <a:endParaRPr lang="en-US" sz="2200" b="1" dirty="0">
              <a:solidFill>
                <a:srgbClr val="000066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10187" y="5431743"/>
            <a:ext cx="3605213" cy="5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01980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26" grpId="0" animBg="1"/>
      <p:bldP spid="33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11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REFINING VALUE PROPOSITION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34" y="1161039"/>
            <a:ext cx="3505200" cy="75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5943" y="1147064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0066"/>
                </a:solidFill>
              </a:rPr>
              <a:t>Helps to decide </a:t>
            </a:r>
            <a:r>
              <a:rPr lang="en-US" sz="2200" b="1" dirty="0" smtClean="0">
                <a:solidFill>
                  <a:srgbClr val="800000"/>
                </a:solidFill>
              </a:rPr>
              <a:t>how to differentiate </a:t>
            </a:r>
            <a:r>
              <a:rPr lang="en-US" sz="2200" b="1" dirty="0">
                <a:solidFill>
                  <a:srgbClr val="800000"/>
                </a:solidFill>
              </a:rPr>
              <a:t>yourself</a:t>
            </a:r>
            <a:r>
              <a:rPr lang="en-US" sz="2200" dirty="0" smtClean="0">
                <a:solidFill>
                  <a:srgbClr val="000066"/>
                </a:solidFill>
              </a:rPr>
              <a:t> from </a:t>
            </a:r>
            <a:r>
              <a:rPr lang="en-US" sz="2200" b="1" dirty="0">
                <a:solidFill>
                  <a:srgbClr val="800000"/>
                </a:solidFill>
              </a:rPr>
              <a:t>your competitor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2" y="1983002"/>
            <a:ext cx="2800350" cy="8096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32" y="2944522"/>
            <a:ext cx="1752600" cy="17049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565" y="2958450"/>
            <a:ext cx="1847850" cy="1752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0348" y="2990850"/>
            <a:ext cx="1724025" cy="17335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9497" y="3025125"/>
            <a:ext cx="1752600" cy="168592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53034" y="4332366"/>
            <a:ext cx="1837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Refers </a:t>
            </a:r>
            <a:r>
              <a:rPr lang="en-US" dirty="0">
                <a:solidFill>
                  <a:srgbClr val="000066"/>
                </a:solidFill>
              </a:rPr>
              <a:t>to benefits that can be reduced well below industry standards.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691817" y="4346437"/>
            <a:ext cx="1837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Refers to </a:t>
            </a:r>
            <a:r>
              <a:rPr lang="en-US" dirty="0">
                <a:solidFill>
                  <a:srgbClr val="800000"/>
                </a:solidFill>
              </a:rPr>
              <a:t>those benefits that the industry takes for granted and can be eliminated</a:t>
            </a:r>
            <a:r>
              <a:rPr lang="en-US" dirty="0" smtClean="0">
                <a:solidFill>
                  <a:srgbClr val="800000"/>
                </a:solidFill>
              </a:rPr>
              <a:t>. 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629999" y="4410947"/>
            <a:ext cx="18375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66"/>
                </a:solidFill>
              </a:rPr>
              <a:t>Refers </a:t>
            </a:r>
            <a:r>
              <a:rPr lang="en-US" dirty="0">
                <a:solidFill>
                  <a:srgbClr val="000066"/>
                </a:solidFill>
              </a:rPr>
              <a:t>to those benefits that can be created but the industry has never offered before. </a:t>
            </a:r>
          </a:p>
          <a:p>
            <a:pPr algn="ctr"/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09623" y="4455974"/>
            <a:ext cx="18375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Refers </a:t>
            </a:r>
            <a:r>
              <a:rPr lang="en-US" dirty="0">
                <a:solidFill>
                  <a:srgbClr val="800000"/>
                </a:solidFill>
              </a:rPr>
              <a:t>to benefits that can be raised well above the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xmlns="" val="3826230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  <p:bldP spid="35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12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REFINING VALUE PROPOSITION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161039"/>
            <a:ext cx="7620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800000"/>
                </a:solidFill>
              </a:rPr>
              <a:t>Not necessary </a:t>
            </a:r>
            <a:r>
              <a:rPr lang="en-US" sz="2200" dirty="0" smtClean="0">
                <a:solidFill>
                  <a:srgbClr val="000066"/>
                </a:solidFill>
              </a:rPr>
              <a:t>to apply all </a:t>
            </a:r>
            <a:r>
              <a:rPr lang="en-US" sz="2200" b="1" dirty="0" smtClean="0">
                <a:solidFill>
                  <a:srgbClr val="800000"/>
                </a:solidFill>
              </a:rPr>
              <a:t>the 4 actions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Only </a:t>
            </a:r>
            <a:r>
              <a:rPr lang="en-US" sz="2200" b="1" dirty="0">
                <a:solidFill>
                  <a:srgbClr val="800000"/>
                </a:solidFill>
              </a:rPr>
              <a:t>those</a:t>
            </a:r>
            <a:r>
              <a:rPr lang="en-US" sz="2200" dirty="0" smtClean="0">
                <a:solidFill>
                  <a:srgbClr val="000066"/>
                </a:solidFill>
              </a:rPr>
              <a:t> actions </a:t>
            </a:r>
            <a:r>
              <a:rPr lang="en-US" sz="2200" b="1" dirty="0">
                <a:solidFill>
                  <a:srgbClr val="800000"/>
                </a:solidFill>
              </a:rPr>
              <a:t>make sense </a:t>
            </a:r>
            <a:r>
              <a:rPr lang="en-US" sz="2200" dirty="0" smtClean="0">
                <a:solidFill>
                  <a:srgbClr val="000066"/>
                </a:solidFill>
              </a:rPr>
              <a:t>in your context</a:t>
            </a:r>
            <a:endParaRPr lang="en-US" sz="22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535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2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BLUE OCEAN </a:t>
            </a:r>
            <a:r>
              <a:rPr lang="en-IN" sz="2400" b="1" dirty="0">
                <a:solidFill>
                  <a:srgbClr val="800000"/>
                </a:solidFill>
              </a:rPr>
              <a:t>STRATEGY - </a:t>
            </a:r>
            <a:r>
              <a:rPr lang="en-IN" sz="2400" b="1" dirty="0" smtClean="0">
                <a:solidFill>
                  <a:srgbClr val="000066"/>
                </a:solidFill>
              </a:rPr>
              <a:t>Definition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00000"/>
                </a:solidFill>
              </a:rPr>
              <a:t>Wide cum deep unexplored space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0066"/>
                </a:solidFill>
              </a:rPr>
              <a:t>'Blue </a:t>
            </a:r>
            <a:r>
              <a:rPr lang="en-IN" sz="2000" dirty="0">
                <a:solidFill>
                  <a:srgbClr val="000066"/>
                </a:solidFill>
              </a:rPr>
              <a:t>Ocean Strategy is referred to a </a:t>
            </a:r>
            <a:r>
              <a:rPr lang="en-IN" sz="2000" b="1" dirty="0">
                <a:solidFill>
                  <a:srgbClr val="800000"/>
                </a:solidFill>
              </a:rPr>
              <a:t>market</a:t>
            </a:r>
            <a:r>
              <a:rPr lang="en-IN" sz="2000" dirty="0">
                <a:solidFill>
                  <a:srgbClr val="000066"/>
                </a:solidFill>
              </a:rPr>
              <a:t> for a </a:t>
            </a:r>
            <a:r>
              <a:rPr lang="en-IN" sz="2000" b="1" dirty="0">
                <a:solidFill>
                  <a:srgbClr val="800000"/>
                </a:solidFill>
              </a:rPr>
              <a:t>product</a:t>
            </a:r>
            <a:r>
              <a:rPr lang="en-IN" sz="2000" dirty="0">
                <a:solidFill>
                  <a:srgbClr val="000066"/>
                </a:solidFill>
              </a:rPr>
              <a:t> where there is </a:t>
            </a:r>
            <a:r>
              <a:rPr lang="en-IN" sz="2000" b="1" dirty="0">
                <a:solidFill>
                  <a:srgbClr val="800000"/>
                </a:solidFill>
              </a:rPr>
              <a:t>no competition </a:t>
            </a:r>
            <a:r>
              <a:rPr lang="en-IN" sz="2000" dirty="0">
                <a:solidFill>
                  <a:srgbClr val="000066"/>
                </a:solidFill>
              </a:rPr>
              <a:t>or </a:t>
            </a:r>
            <a:r>
              <a:rPr lang="en-IN" sz="2000" b="1" dirty="0">
                <a:solidFill>
                  <a:srgbClr val="800000"/>
                </a:solidFill>
              </a:rPr>
              <a:t>very less competition. </a:t>
            </a:r>
            <a:endParaRPr lang="en-IN" sz="2000" b="1" dirty="0" smtClean="0">
              <a:solidFill>
                <a:srgbClr val="8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00000"/>
                </a:solidFill>
              </a:rPr>
              <a:t>Demand is created </a:t>
            </a:r>
            <a:r>
              <a:rPr lang="en-IN" sz="2000" dirty="0" smtClean="0">
                <a:solidFill>
                  <a:srgbClr val="000066"/>
                </a:solidFill>
              </a:rPr>
              <a:t>and </a:t>
            </a:r>
            <a:r>
              <a:rPr lang="en-IN" sz="2000" b="1" dirty="0" smtClean="0">
                <a:solidFill>
                  <a:srgbClr val="800000"/>
                </a:solidFill>
              </a:rPr>
              <a:t>not fought over.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0066"/>
                </a:solidFill>
              </a:rPr>
              <a:t>This </a:t>
            </a:r>
            <a:r>
              <a:rPr lang="en-IN" sz="2000" dirty="0">
                <a:solidFill>
                  <a:srgbClr val="000066"/>
                </a:solidFill>
              </a:rPr>
              <a:t>strategy revolves around </a:t>
            </a:r>
            <a:r>
              <a:rPr lang="en-IN" sz="2000" b="1" dirty="0">
                <a:solidFill>
                  <a:srgbClr val="800000"/>
                </a:solidFill>
              </a:rPr>
              <a:t>searching for a business </a:t>
            </a:r>
            <a:r>
              <a:rPr lang="en-IN" sz="2000" dirty="0">
                <a:solidFill>
                  <a:srgbClr val="000066"/>
                </a:solidFill>
              </a:rPr>
              <a:t>in which very </a:t>
            </a:r>
            <a:r>
              <a:rPr lang="en-IN" sz="2000" b="1" dirty="0">
                <a:solidFill>
                  <a:srgbClr val="800000"/>
                </a:solidFill>
              </a:rPr>
              <a:t>few firms operate </a:t>
            </a:r>
            <a:r>
              <a:rPr lang="en-IN" sz="2000" dirty="0">
                <a:solidFill>
                  <a:srgbClr val="000066"/>
                </a:solidFill>
              </a:rPr>
              <a:t>and where there is </a:t>
            </a:r>
            <a:r>
              <a:rPr lang="en-IN" sz="2000" b="1" dirty="0">
                <a:solidFill>
                  <a:srgbClr val="800000"/>
                </a:solidFill>
              </a:rPr>
              <a:t>no pricing pressure. 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0066"/>
                </a:solidFill>
              </a:rPr>
              <a:t>The strategy aims to </a:t>
            </a:r>
            <a:r>
              <a:rPr lang="en-IN" sz="2000" b="1" dirty="0">
                <a:solidFill>
                  <a:srgbClr val="800000"/>
                </a:solidFill>
              </a:rPr>
              <a:t>capture new demand</a:t>
            </a:r>
            <a:r>
              <a:rPr lang="en-IN" sz="2000" dirty="0">
                <a:solidFill>
                  <a:srgbClr val="000066"/>
                </a:solidFill>
              </a:rPr>
              <a:t>, and to </a:t>
            </a:r>
            <a:r>
              <a:rPr lang="en-IN" sz="2000" b="1" dirty="0">
                <a:solidFill>
                  <a:srgbClr val="800000"/>
                </a:solidFill>
              </a:rPr>
              <a:t>make competition irrelevant</a:t>
            </a:r>
            <a:r>
              <a:rPr lang="en-IN" sz="2000" dirty="0">
                <a:solidFill>
                  <a:srgbClr val="000066"/>
                </a:solidFill>
              </a:rPr>
              <a:t> by introducing a product with </a:t>
            </a:r>
            <a:r>
              <a:rPr lang="en-IN" sz="2000" b="1" dirty="0">
                <a:solidFill>
                  <a:srgbClr val="800000"/>
                </a:solidFill>
              </a:rPr>
              <a:t>superior features.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0066"/>
                </a:solidFill>
              </a:rPr>
              <a:t>It helps the company in make </a:t>
            </a:r>
            <a:r>
              <a:rPr lang="en-IN" sz="2000" b="1" dirty="0">
                <a:solidFill>
                  <a:srgbClr val="800000"/>
                </a:solidFill>
              </a:rPr>
              <a:t>huge profits </a:t>
            </a:r>
            <a:r>
              <a:rPr lang="en-IN" sz="2000" dirty="0">
                <a:solidFill>
                  <a:srgbClr val="000066"/>
                </a:solidFill>
              </a:rPr>
              <a:t>as the product can be priced a </a:t>
            </a:r>
            <a:r>
              <a:rPr lang="en-IN" sz="2000" b="1" dirty="0">
                <a:solidFill>
                  <a:srgbClr val="800000"/>
                </a:solidFill>
              </a:rPr>
              <a:t>little steep </a:t>
            </a:r>
            <a:r>
              <a:rPr lang="en-IN" sz="2000" dirty="0">
                <a:solidFill>
                  <a:srgbClr val="000066"/>
                </a:solidFill>
              </a:rPr>
              <a:t>because of its </a:t>
            </a:r>
            <a:r>
              <a:rPr lang="en-IN" sz="2000" b="1" dirty="0">
                <a:solidFill>
                  <a:srgbClr val="800000"/>
                </a:solidFill>
              </a:rPr>
              <a:t>unique features. </a:t>
            </a:r>
            <a:endParaRPr lang="en-US" sz="20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3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RED OCEAN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7195" t="12594" r="27907" b="6447"/>
          <a:stretch/>
        </p:blipFill>
        <p:spPr>
          <a:xfrm>
            <a:off x="0" y="1754043"/>
            <a:ext cx="3124200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4200" y="990600"/>
            <a:ext cx="6054359" cy="4720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30" dirty="0">
                <a:solidFill>
                  <a:srgbClr val="000066"/>
                </a:solidFill>
                <a:latin typeface="CenturySchbookMT"/>
              </a:rPr>
              <a:t>In the red oceans, industry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boundaries are defined and </a:t>
            </a:r>
            <a:r>
              <a:rPr lang="en-US" sz="2030" b="1" dirty="0" smtClean="0">
                <a:solidFill>
                  <a:srgbClr val="800000"/>
                </a:solidFill>
                <a:latin typeface="CenturySchbookMT"/>
              </a:rPr>
              <a:t>accepted,</a:t>
            </a:r>
            <a:r>
              <a:rPr lang="en-US" sz="2030" dirty="0" smtClean="0">
                <a:solidFill>
                  <a:srgbClr val="000066"/>
                </a:solidFill>
                <a:latin typeface="CenturySchbookMT"/>
              </a:rPr>
              <a:t> and 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the competitive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rules of the game are known.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30" dirty="0" smtClean="0">
                <a:solidFill>
                  <a:srgbClr val="000066"/>
                </a:solidFill>
                <a:latin typeface="CenturySchbookMT"/>
              </a:rPr>
              <a:t>Here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, </a:t>
            </a:r>
            <a:r>
              <a:rPr lang="en-US" sz="2030" dirty="0" smtClean="0">
                <a:solidFill>
                  <a:srgbClr val="000066"/>
                </a:solidFill>
                <a:latin typeface="CenturySchbookMT"/>
              </a:rPr>
              <a:t>companies try 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to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outperform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 their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rivals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 to grab a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greater share 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of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existing demand.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30" dirty="0">
                <a:solidFill>
                  <a:srgbClr val="000066"/>
                </a:solidFill>
                <a:latin typeface="CenturySchbookMT"/>
              </a:rPr>
              <a:t>As the market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space gets crowded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, prospects for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profits and growth are reduced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. </a:t>
            </a:r>
            <a:endParaRPr lang="en-US" sz="2030" dirty="0" smtClean="0">
              <a:solidFill>
                <a:srgbClr val="000066"/>
              </a:solidFill>
              <a:latin typeface="CenturySchbookMT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30" dirty="0" smtClean="0">
                <a:solidFill>
                  <a:srgbClr val="000066"/>
                </a:solidFill>
                <a:latin typeface="CenturySchbookMT"/>
              </a:rPr>
              <a:t>Products 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become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commodities,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 and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cutthroat competition</a:t>
            </a:r>
            <a:r>
              <a:rPr lang="en-US" sz="2030" dirty="0" smtClean="0">
                <a:solidFill>
                  <a:srgbClr val="000066"/>
                </a:solidFill>
                <a:latin typeface="CenturySchbookMT"/>
              </a:rPr>
              <a:t> </a:t>
            </a:r>
            <a:r>
              <a:rPr lang="en-US" sz="2030" dirty="0">
                <a:solidFill>
                  <a:srgbClr val="000066"/>
                </a:solidFill>
                <a:latin typeface="CenturySchbookMT"/>
              </a:rPr>
              <a:t>turns the red ocean </a:t>
            </a:r>
            <a:r>
              <a:rPr lang="en-US" sz="2030" b="1" dirty="0">
                <a:solidFill>
                  <a:srgbClr val="800000"/>
                </a:solidFill>
                <a:latin typeface="CenturySchbookMT"/>
              </a:rPr>
              <a:t>bloody.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7588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4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RED OCEAN </a:t>
            </a:r>
            <a:r>
              <a:rPr lang="en-US" sz="2400" b="1" dirty="0" smtClean="0">
                <a:solidFill>
                  <a:srgbClr val="800000"/>
                </a:solidFill>
              </a:rPr>
              <a:t>VERSUS BLUE OCEAN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580944"/>
              </p:ext>
            </p:extLst>
          </p:nvPr>
        </p:nvGraphicFramePr>
        <p:xfrm>
          <a:off x="457200" y="1397000"/>
          <a:ext cx="8229600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25804348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16503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Red Ocean Strategy</a:t>
                      </a:r>
                      <a:endParaRPr lang="en-US" sz="2000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u="none" strike="noStrike" kern="1200" baseline="0" dirty="0" smtClean="0">
                          <a:solidFill>
                            <a:srgbClr val="000066"/>
                          </a:solidFill>
                          <a:latin typeface="+mn-lt"/>
                          <a:ea typeface="+mn-ea"/>
                          <a:cs typeface="+mn-cs"/>
                        </a:rPr>
                        <a:t>Blue Ocean Strategy</a:t>
                      </a:r>
                      <a:endParaRPr lang="en-US" sz="2000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81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+mn-cs"/>
                        </a:rPr>
                        <a:t>Compete in existing market space.</a:t>
                      </a:r>
                      <a:endParaRPr lang="en-US" sz="20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52E89"/>
                          </a:solidFill>
                          <a:latin typeface="+mn-lt"/>
                          <a:ea typeface="+mn-ea"/>
                          <a:cs typeface="+mn-cs"/>
                        </a:rPr>
                        <a:t>Create uncontested market space.</a:t>
                      </a:r>
                      <a:endParaRPr lang="en-US" sz="2000" dirty="0">
                        <a:solidFill>
                          <a:srgbClr val="052E8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6092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+mn-cs"/>
                        </a:rPr>
                        <a:t>Beat the competition.</a:t>
                      </a:r>
                      <a:endParaRPr lang="en-US" sz="20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52E89"/>
                          </a:solidFill>
                          <a:latin typeface="+mn-lt"/>
                          <a:ea typeface="+mn-ea"/>
                          <a:cs typeface="+mn-cs"/>
                        </a:rPr>
                        <a:t>Make the competition irrelevant.</a:t>
                      </a:r>
                      <a:endParaRPr lang="en-US" sz="2000" dirty="0">
                        <a:solidFill>
                          <a:srgbClr val="052E8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346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+mn-cs"/>
                        </a:rPr>
                        <a:t>Exploit existing demand.</a:t>
                      </a:r>
                      <a:endParaRPr lang="en-US" sz="20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52E89"/>
                          </a:solidFill>
                          <a:latin typeface="+mn-lt"/>
                          <a:ea typeface="+mn-ea"/>
                          <a:cs typeface="+mn-cs"/>
                        </a:rPr>
                        <a:t>Create and capture new demand.</a:t>
                      </a:r>
                      <a:endParaRPr lang="en-US" sz="2000" dirty="0">
                        <a:solidFill>
                          <a:srgbClr val="052E8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268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+mn-cs"/>
                        </a:rPr>
                        <a:t>Make the value-cost trade-off.</a:t>
                      </a:r>
                      <a:endParaRPr lang="en-US" sz="20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52E89"/>
                          </a:solidFill>
                          <a:latin typeface="+mn-lt"/>
                          <a:ea typeface="+mn-ea"/>
                          <a:cs typeface="+mn-cs"/>
                        </a:rPr>
                        <a:t>Break the value-cost trade-off.</a:t>
                      </a:r>
                      <a:endParaRPr lang="en-US" sz="2000" dirty="0">
                        <a:solidFill>
                          <a:srgbClr val="052E8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289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800000"/>
                          </a:solidFill>
                          <a:latin typeface="+mn-lt"/>
                          <a:ea typeface="+mn-ea"/>
                          <a:cs typeface="+mn-cs"/>
                        </a:rPr>
                        <a:t>Align the whole system of a firm’s activities with its strategic choice of differentiation or low cost </a:t>
                      </a:r>
                      <a:endParaRPr lang="en-US" sz="2000" dirty="0">
                        <a:solidFill>
                          <a:srgbClr val="8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kern="1200" baseline="0" dirty="0" smtClean="0">
                          <a:solidFill>
                            <a:srgbClr val="052E89"/>
                          </a:solidFill>
                          <a:latin typeface="+mn-lt"/>
                          <a:ea typeface="+mn-ea"/>
                          <a:cs typeface="+mn-cs"/>
                        </a:rPr>
                        <a:t>Align the whole system of a firm’s activities in pursuit of differentiation </a:t>
                      </a:r>
                      <a:r>
                        <a:rPr lang="en-US" sz="2000" b="0" i="1" u="none" strike="noStrike" kern="1200" baseline="0" dirty="0" smtClean="0">
                          <a:solidFill>
                            <a:srgbClr val="052E89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52E89"/>
                          </a:solidFill>
                          <a:latin typeface="+mn-lt"/>
                          <a:ea typeface="+mn-ea"/>
                          <a:cs typeface="+mn-cs"/>
                        </a:rPr>
                        <a:t>low cost.</a:t>
                      </a:r>
                      <a:endParaRPr lang="en-US" sz="2000" dirty="0">
                        <a:solidFill>
                          <a:srgbClr val="052E8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7982810"/>
                  </a:ext>
                </a:extLst>
              </a:tr>
            </a:tbl>
          </a:graphicData>
        </a:graphic>
      </p:graphicFrame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36493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5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BLUE OCEAN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055419"/>
            <a:ext cx="8229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0066"/>
                </a:solidFill>
              </a:rPr>
              <a:t>Best way to </a:t>
            </a:r>
            <a:r>
              <a:rPr lang="en-IN" sz="2000" b="1" dirty="0">
                <a:solidFill>
                  <a:srgbClr val="800000"/>
                </a:solidFill>
              </a:rPr>
              <a:t>grow</a:t>
            </a:r>
            <a:r>
              <a:rPr lang="en-IN" sz="2000" dirty="0" smtClean="0">
                <a:solidFill>
                  <a:srgbClr val="000066"/>
                </a:solidFill>
              </a:rPr>
              <a:t> is to </a:t>
            </a:r>
            <a:r>
              <a:rPr lang="en-IN" sz="2000" b="1" dirty="0" smtClean="0">
                <a:solidFill>
                  <a:srgbClr val="800000"/>
                </a:solidFill>
              </a:rPr>
              <a:t>LOOK FOR NEW MARKET SPACE </a:t>
            </a:r>
            <a:r>
              <a:rPr lang="en-IN" sz="2000" dirty="0" smtClean="0">
                <a:solidFill>
                  <a:srgbClr val="000066"/>
                </a:solidFill>
              </a:rPr>
              <a:t>which is </a:t>
            </a:r>
            <a:r>
              <a:rPr lang="en-IN" sz="2000" b="1" dirty="0">
                <a:solidFill>
                  <a:srgbClr val="800000"/>
                </a:solidFill>
              </a:rPr>
              <a:t>not crowded</a:t>
            </a:r>
            <a:r>
              <a:rPr lang="en-IN" sz="2000" dirty="0" smtClean="0">
                <a:solidFill>
                  <a:srgbClr val="000066"/>
                </a:solidFill>
              </a:rPr>
              <a:t> rather to get a </a:t>
            </a:r>
            <a:r>
              <a:rPr lang="en-IN" sz="2000" b="1" dirty="0">
                <a:solidFill>
                  <a:srgbClr val="800000"/>
                </a:solidFill>
              </a:rPr>
              <a:t>bigger share </a:t>
            </a:r>
            <a:r>
              <a:rPr lang="en-IN" sz="2000" dirty="0" smtClean="0">
                <a:solidFill>
                  <a:srgbClr val="000066"/>
                </a:solidFill>
              </a:rPr>
              <a:t>in the </a:t>
            </a:r>
            <a:r>
              <a:rPr lang="en-IN" sz="2000" b="1" dirty="0">
                <a:solidFill>
                  <a:srgbClr val="800000"/>
                </a:solidFill>
              </a:rPr>
              <a:t>existing market space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0066"/>
                </a:solidFill>
              </a:rPr>
              <a:t>As </a:t>
            </a:r>
            <a:r>
              <a:rPr lang="en-IN" sz="2000" b="1" dirty="0">
                <a:solidFill>
                  <a:srgbClr val="800000"/>
                </a:solidFill>
              </a:rPr>
              <a:t>existing market </a:t>
            </a:r>
            <a:r>
              <a:rPr lang="en-IN" sz="2000" dirty="0" smtClean="0">
                <a:solidFill>
                  <a:srgbClr val="000066"/>
                </a:solidFill>
              </a:rPr>
              <a:t>gets </a:t>
            </a:r>
            <a:r>
              <a:rPr lang="en-IN" sz="2000" b="1" dirty="0">
                <a:solidFill>
                  <a:srgbClr val="800000"/>
                </a:solidFill>
              </a:rPr>
              <a:t>crowded</a:t>
            </a:r>
            <a:r>
              <a:rPr lang="en-IN" sz="2000" dirty="0" smtClean="0">
                <a:solidFill>
                  <a:srgbClr val="000066"/>
                </a:solidFill>
              </a:rPr>
              <a:t>, products become </a:t>
            </a:r>
            <a:r>
              <a:rPr lang="en-IN" sz="2000" b="1" dirty="0">
                <a:solidFill>
                  <a:srgbClr val="800000"/>
                </a:solidFill>
              </a:rPr>
              <a:t>similar to one another </a:t>
            </a:r>
            <a:r>
              <a:rPr lang="en-IN" sz="2000" dirty="0" smtClean="0">
                <a:solidFill>
                  <a:srgbClr val="000066"/>
                </a:solidFill>
              </a:rPr>
              <a:t>resulting in </a:t>
            </a:r>
            <a:r>
              <a:rPr lang="en-IN" sz="2000" b="1" dirty="0">
                <a:solidFill>
                  <a:srgbClr val="800000"/>
                </a:solidFill>
              </a:rPr>
              <a:t>extreme competition </a:t>
            </a:r>
            <a:r>
              <a:rPr lang="en-IN" sz="2000" dirty="0" smtClean="0">
                <a:solidFill>
                  <a:srgbClr val="000066"/>
                </a:solidFill>
              </a:rPr>
              <a:t>and </a:t>
            </a:r>
            <a:r>
              <a:rPr lang="en-IN" sz="2000" b="1" dirty="0">
                <a:solidFill>
                  <a:srgbClr val="800000"/>
                </a:solidFill>
              </a:rPr>
              <a:t>lesser profits.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smtClean="0">
                <a:solidFill>
                  <a:srgbClr val="000066"/>
                </a:solidFill>
              </a:rPr>
              <a:t>The </a:t>
            </a:r>
            <a:r>
              <a:rPr lang="en-IN" sz="2000" b="1" dirty="0">
                <a:solidFill>
                  <a:srgbClr val="800000"/>
                </a:solidFill>
              </a:rPr>
              <a:t>way out </a:t>
            </a:r>
            <a:r>
              <a:rPr lang="en-IN" sz="2000" dirty="0" smtClean="0">
                <a:solidFill>
                  <a:srgbClr val="000066"/>
                </a:solidFill>
              </a:rPr>
              <a:t>is to look for </a:t>
            </a:r>
            <a:r>
              <a:rPr lang="en-IN" sz="2000" b="1" dirty="0">
                <a:solidFill>
                  <a:srgbClr val="800000"/>
                </a:solidFill>
              </a:rPr>
              <a:t>new customers </a:t>
            </a:r>
            <a:r>
              <a:rPr lang="en-IN" sz="2000" dirty="0" smtClean="0">
                <a:solidFill>
                  <a:srgbClr val="000066"/>
                </a:solidFill>
              </a:rPr>
              <a:t>by offering </a:t>
            </a:r>
            <a:r>
              <a:rPr lang="en-IN" sz="2000" b="1" dirty="0">
                <a:solidFill>
                  <a:srgbClr val="800000"/>
                </a:solidFill>
              </a:rPr>
              <a:t>new a leap </a:t>
            </a:r>
            <a:r>
              <a:rPr lang="en-IN" sz="2000" dirty="0" smtClean="0">
                <a:solidFill>
                  <a:srgbClr val="000066"/>
                </a:solidFill>
              </a:rPr>
              <a:t>in value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00000"/>
                </a:solidFill>
              </a:rPr>
              <a:t>Common mistake </a:t>
            </a:r>
            <a:r>
              <a:rPr lang="en-IN" sz="2000" dirty="0" smtClean="0">
                <a:solidFill>
                  <a:srgbClr val="000066"/>
                </a:solidFill>
              </a:rPr>
              <a:t>an entrepreneur make is to think that by </a:t>
            </a:r>
            <a:r>
              <a:rPr lang="en-IN" sz="2000" b="1" dirty="0">
                <a:solidFill>
                  <a:srgbClr val="800000"/>
                </a:solidFill>
              </a:rPr>
              <a:t>adding a technological advancement </a:t>
            </a:r>
            <a:r>
              <a:rPr lang="en-IN" sz="2000" dirty="0" smtClean="0">
                <a:solidFill>
                  <a:srgbClr val="000066"/>
                </a:solidFill>
              </a:rPr>
              <a:t>to the </a:t>
            </a:r>
            <a:r>
              <a:rPr lang="en-IN" sz="2000" b="1" dirty="0">
                <a:solidFill>
                  <a:srgbClr val="800000"/>
                </a:solidFill>
              </a:rPr>
              <a:t>product or service </a:t>
            </a:r>
            <a:r>
              <a:rPr lang="en-IN" sz="2000" dirty="0" smtClean="0">
                <a:solidFill>
                  <a:srgbClr val="000066"/>
                </a:solidFill>
              </a:rPr>
              <a:t>they can create an effective </a:t>
            </a:r>
            <a:r>
              <a:rPr lang="en-IN" sz="2000" b="1" dirty="0">
                <a:solidFill>
                  <a:srgbClr val="800000"/>
                </a:solidFill>
              </a:rPr>
              <a:t>VALUE PROPOSITION 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9847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6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BLUE OCEAN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" y="1115956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0066"/>
                </a:solidFill>
              </a:rPr>
              <a:t>Even though </a:t>
            </a:r>
            <a:r>
              <a:rPr lang="en-IN" sz="2000" b="1" dirty="0">
                <a:solidFill>
                  <a:srgbClr val="800000"/>
                </a:solidFill>
              </a:rPr>
              <a:t>new technology </a:t>
            </a:r>
            <a:r>
              <a:rPr lang="en-IN" sz="2000" dirty="0">
                <a:solidFill>
                  <a:srgbClr val="000066"/>
                </a:solidFill>
              </a:rPr>
              <a:t>is often used, it is not the </a:t>
            </a:r>
            <a:r>
              <a:rPr lang="en-IN" sz="2000" b="1" dirty="0">
                <a:solidFill>
                  <a:srgbClr val="800000"/>
                </a:solidFill>
              </a:rPr>
              <a:t>most important thing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000066"/>
                </a:solidFill>
              </a:rPr>
              <a:t>Important is to </a:t>
            </a:r>
            <a:r>
              <a:rPr lang="en-IN" sz="2000" b="1" dirty="0">
                <a:solidFill>
                  <a:srgbClr val="800000"/>
                </a:solidFill>
              </a:rPr>
              <a:t>IDENTIFY THE RIGHT MIX OF BENEFITS FOR YOUR PRODUCT AND SERVICE </a:t>
            </a:r>
            <a:r>
              <a:rPr lang="en-IN" sz="2000" dirty="0">
                <a:solidFill>
                  <a:srgbClr val="000066"/>
                </a:solidFill>
              </a:rPr>
              <a:t>that would address the pain and create gain for your customer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00000"/>
                </a:solidFill>
              </a:rPr>
              <a:t>Done well </a:t>
            </a:r>
            <a:r>
              <a:rPr lang="en-IN" sz="2000" dirty="0" smtClean="0">
                <a:solidFill>
                  <a:srgbClr val="000066"/>
                </a:solidFill>
              </a:rPr>
              <a:t>it will make the </a:t>
            </a:r>
            <a:r>
              <a:rPr lang="en-IN" sz="2000" b="1" dirty="0">
                <a:solidFill>
                  <a:srgbClr val="800000"/>
                </a:solidFill>
              </a:rPr>
              <a:t>existing competition irrelevant </a:t>
            </a:r>
            <a:r>
              <a:rPr lang="en-IN" sz="2000" dirty="0" smtClean="0">
                <a:solidFill>
                  <a:srgbClr val="000066"/>
                </a:solidFill>
              </a:rPr>
              <a:t>for your venture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000066"/>
              </a:solidFill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714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7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REFINING VALUE PROPOSITION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153679"/>
            <a:ext cx="5391150" cy="847725"/>
          </a:xfrm>
          <a:prstGeom prst="rect">
            <a:avLst/>
          </a:prstGeom>
        </p:spPr>
      </p:pic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48057" r="31034" b="28287"/>
          <a:stretch/>
        </p:blipFill>
        <p:spPr>
          <a:xfrm>
            <a:off x="5449574" y="3976757"/>
            <a:ext cx="3657601" cy="8046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t="23949" r="27586" b="52395"/>
          <a:stretch/>
        </p:blipFill>
        <p:spPr>
          <a:xfrm>
            <a:off x="5430525" y="3062430"/>
            <a:ext cx="3676650" cy="77034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r="19309" b="77167"/>
          <a:stretch/>
        </p:blipFill>
        <p:spPr>
          <a:xfrm>
            <a:off x="5410200" y="2240142"/>
            <a:ext cx="3696975" cy="67096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73082" r="33496" b="3262"/>
          <a:stretch/>
        </p:blipFill>
        <p:spPr>
          <a:xfrm>
            <a:off x="5449574" y="5004955"/>
            <a:ext cx="3674052" cy="838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b="4194"/>
          <a:stretch/>
        </p:blipFill>
        <p:spPr>
          <a:xfrm>
            <a:off x="228600" y="2244363"/>
            <a:ext cx="4905375" cy="331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41405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458200" y="6335568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8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REFINING VALUE PROPOSITION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498764" y="1989661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66"/>
                </a:solidFill>
              </a:rPr>
              <a:t>Identify </a:t>
            </a:r>
            <a:r>
              <a:rPr lang="en-IN" b="1" dirty="0" smtClean="0">
                <a:solidFill>
                  <a:srgbClr val="800000"/>
                </a:solidFill>
              </a:rPr>
              <a:t>3 to 6 existing players </a:t>
            </a:r>
            <a:r>
              <a:rPr lang="en-IN" dirty="0" smtClean="0">
                <a:solidFill>
                  <a:srgbClr val="000066"/>
                </a:solidFill>
              </a:rPr>
              <a:t>who are your </a:t>
            </a:r>
            <a:r>
              <a:rPr lang="en-IN" b="1" dirty="0" smtClean="0">
                <a:solidFill>
                  <a:srgbClr val="800000"/>
                </a:solidFill>
              </a:rPr>
              <a:t>main competitors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66"/>
                </a:solidFill>
              </a:rPr>
              <a:t>Careful in </a:t>
            </a:r>
            <a:r>
              <a:rPr lang="en-IN" b="1" dirty="0">
                <a:solidFill>
                  <a:srgbClr val="800000"/>
                </a:solidFill>
              </a:rPr>
              <a:t>identify the competitor </a:t>
            </a:r>
            <a:r>
              <a:rPr lang="en-IN" dirty="0" smtClean="0">
                <a:solidFill>
                  <a:srgbClr val="000066"/>
                </a:solidFill>
              </a:rPr>
              <a:t>who will be </a:t>
            </a:r>
            <a:r>
              <a:rPr lang="en-IN" b="1" dirty="0">
                <a:solidFill>
                  <a:srgbClr val="800000"/>
                </a:solidFill>
              </a:rPr>
              <a:t>fighting for the same Niche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66"/>
                </a:solidFill>
              </a:rPr>
              <a:t>If </a:t>
            </a:r>
            <a:r>
              <a:rPr lang="en-IN" b="1" dirty="0">
                <a:solidFill>
                  <a:srgbClr val="800000"/>
                </a:solidFill>
              </a:rPr>
              <a:t>too many competitors </a:t>
            </a:r>
            <a:r>
              <a:rPr lang="en-IN" dirty="0" smtClean="0">
                <a:solidFill>
                  <a:srgbClr val="000066"/>
                </a:solidFill>
              </a:rPr>
              <a:t>shortlist the </a:t>
            </a:r>
            <a:r>
              <a:rPr lang="en-IN" b="1" dirty="0">
                <a:solidFill>
                  <a:srgbClr val="800000"/>
                </a:solidFill>
              </a:rPr>
              <a:t>one who sell more </a:t>
            </a:r>
            <a:r>
              <a:rPr lang="en-IN" dirty="0" smtClean="0">
                <a:solidFill>
                  <a:srgbClr val="000066"/>
                </a:solidFill>
              </a:rPr>
              <a:t>in your niche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66"/>
                </a:solidFill>
              </a:rPr>
              <a:t>Do not think that </a:t>
            </a:r>
            <a:r>
              <a:rPr lang="en-IN" b="1" dirty="0">
                <a:solidFill>
                  <a:srgbClr val="800000"/>
                </a:solidFill>
              </a:rPr>
              <a:t>there is no competition at all </a:t>
            </a:r>
            <a:r>
              <a:rPr lang="en-IN" dirty="0" smtClean="0">
                <a:solidFill>
                  <a:srgbClr val="000066"/>
                </a:solidFill>
              </a:rPr>
              <a:t>in case your product is </a:t>
            </a:r>
            <a:r>
              <a:rPr lang="en-IN" b="1" dirty="0">
                <a:solidFill>
                  <a:srgbClr val="800000"/>
                </a:solidFill>
              </a:rPr>
              <a:t>new to the market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66"/>
                </a:solidFill>
              </a:rPr>
              <a:t>There is always a </a:t>
            </a:r>
            <a:r>
              <a:rPr lang="en-IN" b="1" dirty="0">
                <a:solidFill>
                  <a:srgbClr val="800000"/>
                </a:solidFill>
              </a:rPr>
              <a:t>substitute</a:t>
            </a:r>
            <a:r>
              <a:rPr lang="en-IN" dirty="0" smtClean="0">
                <a:solidFill>
                  <a:srgbClr val="000066"/>
                </a:solidFill>
              </a:rPr>
              <a:t> in the market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err="1" smtClean="0">
                <a:solidFill>
                  <a:srgbClr val="000066"/>
                </a:solidFill>
              </a:rPr>
              <a:t>Eg</a:t>
            </a:r>
            <a:r>
              <a:rPr lang="en-IN" dirty="0" smtClean="0">
                <a:solidFill>
                  <a:srgbClr val="000066"/>
                </a:solidFill>
              </a:rPr>
              <a:t>. </a:t>
            </a:r>
            <a:r>
              <a:rPr lang="en-IN" b="1" dirty="0">
                <a:solidFill>
                  <a:srgbClr val="800000"/>
                </a:solidFill>
              </a:rPr>
              <a:t>Front door lock </a:t>
            </a:r>
            <a:r>
              <a:rPr lang="en-IN" dirty="0" smtClean="0">
                <a:solidFill>
                  <a:srgbClr val="000066"/>
                </a:solidFill>
              </a:rPr>
              <a:t>that can unlocked with a </a:t>
            </a:r>
            <a:r>
              <a:rPr lang="en-IN" b="1" dirty="0">
                <a:solidFill>
                  <a:srgbClr val="800000"/>
                </a:solidFill>
              </a:rPr>
              <a:t>mobile phone app </a:t>
            </a:r>
            <a:r>
              <a:rPr lang="en-IN" dirty="0" smtClean="0">
                <a:solidFill>
                  <a:srgbClr val="000066"/>
                </a:solidFill>
              </a:rPr>
              <a:t>using NFC tech this will be a new product with no competition in the market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 smtClean="0">
                <a:solidFill>
                  <a:srgbClr val="000066"/>
                </a:solidFill>
              </a:rPr>
              <a:t>But the competitor is from </a:t>
            </a:r>
            <a:r>
              <a:rPr lang="en-IN" b="1" dirty="0">
                <a:solidFill>
                  <a:srgbClr val="800000"/>
                </a:solidFill>
              </a:rPr>
              <a:t>other digital lock </a:t>
            </a:r>
            <a:r>
              <a:rPr lang="en-IN" dirty="0" smtClean="0">
                <a:solidFill>
                  <a:srgbClr val="000066"/>
                </a:solidFill>
              </a:rPr>
              <a:t>or even </a:t>
            </a:r>
            <a:r>
              <a:rPr lang="en-IN" b="1" dirty="0">
                <a:solidFill>
                  <a:srgbClr val="800000"/>
                </a:solidFill>
              </a:rPr>
              <a:t>a pad lock </a:t>
            </a:r>
            <a:r>
              <a:rPr lang="en-IN" dirty="0" smtClean="0">
                <a:solidFill>
                  <a:srgbClr val="000066"/>
                </a:solidFill>
              </a:rPr>
              <a:t>– all used for </a:t>
            </a:r>
            <a:r>
              <a:rPr lang="en-IN" b="1" dirty="0">
                <a:solidFill>
                  <a:srgbClr val="800000"/>
                </a:solidFill>
              </a:rPr>
              <a:t>locking the door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024837"/>
            <a:ext cx="3733800" cy="944974"/>
          </a:xfrm>
          <a:prstGeom prst="rect">
            <a:avLst/>
          </a:prstGeom>
        </p:spPr>
      </p:pic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t="73082" r="33496" b="3262"/>
          <a:stretch/>
        </p:blipFill>
        <p:spPr>
          <a:xfrm>
            <a:off x="609600" y="1083108"/>
            <a:ext cx="3674052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1260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400" b="1" smtClean="0">
                <a:solidFill>
                  <a:srgbClr val="3333CC"/>
                </a:solidFill>
                <a:latin typeface="Book Antiqua" panose="02040602050305030304" pitchFamily="18" charset="0"/>
              </a:rPr>
              <a:pPr/>
              <a:t>9</a:t>
            </a:fld>
            <a:endParaRPr lang="en-US" altLang="en-US" sz="1400" b="1" dirty="0">
              <a:solidFill>
                <a:srgbClr val="3333CC"/>
              </a:solidFill>
              <a:latin typeface="Book Antiqua" panose="02040602050305030304" pitchFamily="18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N" sz="2400" b="1" dirty="0" smtClean="0">
                <a:solidFill>
                  <a:srgbClr val="800000"/>
                </a:solidFill>
              </a:rPr>
              <a:t>REFINING VALUE PROPOSITION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616527" y="2135909"/>
            <a:ext cx="8229600" cy="1553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 smtClean="0">
                <a:solidFill>
                  <a:srgbClr val="000066"/>
                </a:solidFill>
              </a:rPr>
              <a:t>Can be </a:t>
            </a:r>
            <a:r>
              <a:rPr lang="en-IN" sz="2200" b="1" dirty="0" smtClean="0">
                <a:solidFill>
                  <a:srgbClr val="800000"/>
                </a:solidFill>
              </a:rPr>
              <a:t>pain reliever, gain creator </a:t>
            </a:r>
            <a:r>
              <a:rPr lang="en-IN" sz="2200" dirty="0" smtClean="0">
                <a:solidFill>
                  <a:srgbClr val="000066"/>
                </a:solidFill>
              </a:rPr>
              <a:t>already identified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 smtClean="0">
                <a:solidFill>
                  <a:srgbClr val="000066"/>
                </a:solidFill>
              </a:rPr>
              <a:t>Shortlist </a:t>
            </a:r>
            <a:r>
              <a:rPr lang="en-IN" sz="2200" b="1" dirty="0">
                <a:solidFill>
                  <a:srgbClr val="800000"/>
                </a:solidFill>
              </a:rPr>
              <a:t>4 to 10 most important </a:t>
            </a:r>
            <a:r>
              <a:rPr lang="en-IN" sz="2200" dirty="0" smtClean="0">
                <a:solidFill>
                  <a:srgbClr val="000066"/>
                </a:solidFill>
              </a:rPr>
              <a:t>to the customers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dirty="0" smtClean="0">
                <a:solidFill>
                  <a:srgbClr val="000066"/>
                </a:solidFill>
              </a:rPr>
              <a:t>Best way to </a:t>
            </a:r>
            <a:r>
              <a:rPr lang="en-IN" sz="2200" b="1" dirty="0">
                <a:solidFill>
                  <a:srgbClr val="800000"/>
                </a:solidFill>
              </a:rPr>
              <a:t>merge </a:t>
            </a:r>
            <a:r>
              <a:rPr lang="en-IN" sz="2200" dirty="0" smtClean="0">
                <a:solidFill>
                  <a:srgbClr val="000066"/>
                </a:solidFill>
              </a:rPr>
              <a:t>the </a:t>
            </a:r>
            <a:r>
              <a:rPr lang="en-IN" sz="2200" dirty="0">
                <a:solidFill>
                  <a:srgbClr val="000066"/>
                </a:solidFill>
              </a:rPr>
              <a:t>pain reliever, gain creator </a:t>
            </a:r>
            <a:r>
              <a:rPr lang="en-IN" sz="2200" dirty="0" smtClean="0">
                <a:solidFill>
                  <a:srgbClr val="000066"/>
                </a:solidFill>
              </a:rPr>
              <a:t>and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910664"/>
            <a:ext cx="3781425" cy="1076325"/>
          </a:xfrm>
          <a:prstGeom prst="rect">
            <a:avLst/>
          </a:prstGeom>
        </p:spPr>
      </p:pic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02 November 2020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t="48057" r="31034" b="28287"/>
          <a:stretch/>
        </p:blipFill>
        <p:spPr>
          <a:xfrm>
            <a:off x="595745" y="1160918"/>
            <a:ext cx="3657601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8229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701</Words>
  <Application>Microsoft Office PowerPoint</Application>
  <PresentationFormat>On-screen Show (4:3)</PresentationFormat>
  <Paragraphs>99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306</cp:revision>
  <dcterms:created xsi:type="dcterms:W3CDTF">2013-07-28T06:24:18Z</dcterms:created>
  <dcterms:modified xsi:type="dcterms:W3CDTF">2020-12-23T07:14:42Z</dcterms:modified>
</cp:coreProperties>
</file>