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7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86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8004"/>
    <a:srgbClr val="000066"/>
    <a:srgbClr val="800000"/>
    <a:srgbClr val="A50021"/>
    <a:srgbClr val="F38F2D"/>
    <a:srgbClr val="00FF00"/>
    <a:srgbClr val="3333CC"/>
    <a:srgbClr val="FF00FF"/>
    <a:srgbClr val="052E89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7B5ABD-2C52-4524-9980-8B5339FF25C7}" type="datetimeFigureOut">
              <a:rPr lang="en-US"/>
              <a:pPr>
                <a:defRPr/>
              </a:pPr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27163C0-6160-4F0A-AE4C-5420F00A2D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78799-E1DF-4E5B-A79B-C754CF32A2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57803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81225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91731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80574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0291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74012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4298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71746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22321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7707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33981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38452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63768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0733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63608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8621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50651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56023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32596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63140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90332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7640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8166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5EBE0-AC32-4D42-9565-1A07547CA1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6B1E4-C401-4E85-8A8D-E7F07D5EBA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580B6-B097-48EB-8B44-56BBB0AD7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4FDAB-2FD2-4ED4-B65F-221BA14E77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8A835-4B66-4A9D-85D5-08C93453B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2CDB-F5EF-4CAD-B1B5-94341D3B27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81A5-9C28-4D31-AA97-B49DA153A6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8E537-9DFD-4671-8E04-277278CE0D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C010-09D1-49B0-B25C-6150942C44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2626E-9DA7-406E-B68C-7FD39E8853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BDD0-EE46-4645-881D-3DC39EF6EA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7C00377-1422-4D70-AB8D-B37CED146F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5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jpeg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.jpe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1.jpeg"/><Relationship Id="rId7" Type="http://schemas.openxmlformats.org/officeDocument/2006/relationships/image" Target="../media/image7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.jpe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1.png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152400"/>
            <a:ext cx="8534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MSC3182</a:t>
            </a:r>
            <a:endParaRPr lang="en-US" sz="3000" b="1" spc="650" dirty="0">
              <a:solidFill>
                <a:srgbClr val="800000"/>
              </a:solidFill>
              <a:latin typeface="+mj-lt"/>
            </a:endParaRP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1818E6"/>
                </a:solidFill>
                <a:latin typeface="+mj-lt"/>
              </a:rPr>
              <a:t> </a:t>
            </a:r>
            <a:r>
              <a:rPr lang="en-US" sz="3000" b="1" spc="650" dirty="0">
                <a:solidFill>
                  <a:srgbClr val="000066"/>
                </a:solidFill>
                <a:latin typeface="+mj-lt"/>
              </a:rPr>
              <a:t>SOCIAL ENTREPRENEURSHIP</a:t>
            </a: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800000"/>
                </a:solidFill>
                <a:latin typeface="+mj-lt"/>
              </a:rPr>
              <a:t> Lesson </a:t>
            </a: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8</a:t>
            </a:r>
          </a:p>
        </p:txBody>
      </p:sp>
      <p:pic>
        <p:nvPicPr>
          <p:cNvPr id="1026" name="Picture 2" descr="5 Steps to Branding Your New Ecommerce Busin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8037" y="3360490"/>
            <a:ext cx="4461164" cy="236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fining Brand Positioning - Adam French - Medium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EEEAE7"/>
              </a:clrFrom>
              <a:clrTo>
                <a:srgbClr val="EEEA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457" t="8904" r="10937" b="7503"/>
          <a:stretch/>
        </p:blipFill>
        <p:spPr bwMode="auto">
          <a:xfrm>
            <a:off x="6103003" y="2643988"/>
            <a:ext cx="2500593" cy="330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399" y="1937504"/>
            <a:ext cx="737739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600" b="1" spc="65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BRANDPOSITIONING</a:t>
            </a:r>
            <a:r>
              <a:rPr lang="en-US" sz="3600" b="1" spc="65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</a:p>
          <a:p>
            <a:pPr algn="ctr">
              <a:spcBef>
                <a:spcPts val="1200"/>
              </a:spcBef>
            </a:pPr>
            <a:r>
              <a:rPr lang="en-US" sz="3600" b="1" spc="65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CHANNELS</a:t>
            </a:r>
            <a:endParaRPr lang="en-US" sz="3600" b="1" spc="65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34290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D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Murali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Manohar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– AP/Polymer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Engg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4572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HOW IS A BRAND DIFFERENT FROM A PRODUCT?  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1000" y="1088104"/>
            <a:ext cx="2943936" cy="400110"/>
          </a:xfrm>
          <a:prstGeom prst="rect">
            <a:avLst/>
          </a:prstGeom>
          <a:solidFill>
            <a:srgbClr val="33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Basis</a:t>
            </a:r>
            <a:r>
              <a:rPr lang="en-US" sz="2000" b="1" dirty="0" smtClean="0">
                <a:solidFill>
                  <a:schemeClr val="bg1"/>
                </a:solidFill>
              </a:rPr>
              <a:t> for comparison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76477" y="1066800"/>
            <a:ext cx="2022739" cy="400110"/>
          </a:xfrm>
          <a:prstGeom prst="rect">
            <a:avLst/>
          </a:prstGeom>
          <a:solidFill>
            <a:srgbClr val="FF800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PRODUCT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1000" y="1603245"/>
            <a:ext cx="2943936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Uniqueness / Originality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81223" y="1555691"/>
            <a:ext cx="1787458" cy="400110"/>
          </a:xfrm>
          <a:prstGeom prst="rect">
            <a:avLst/>
          </a:prstGeom>
          <a:solidFill>
            <a:srgbClr val="A500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Is Unique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81223" y="1066800"/>
            <a:ext cx="1787458" cy="400110"/>
          </a:xfrm>
          <a:prstGeom prst="rect">
            <a:avLst/>
          </a:prstGeom>
          <a:solidFill>
            <a:srgbClr val="FF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BRAND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62487" y="1566482"/>
            <a:ext cx="2036729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Can be copied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61501" y="2033181"/>
            <a:ext cx="1787458" cy="400110"/>
          </a:xfrm>
          <a:prstGeom prst="rect">
            <a:avLst/>
          </a:prstGeom>
          <a:solidFill>
            <a:srgbClr val="A500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NO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62486" y="2039312"/>
            <a:ext cx="2036729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YES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7927" y="2067866"/>
            <a:ext cx="2943936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Can it be replaced?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00885" y="2510671"/>
            <a:ext cx="1981200" cy="707886"/>
          </a:xfrm>
          <a:prstGeom prst="rect">
            <a:avLst/>
          </a:prstGeom>
          <a:solidFill>
            <a:srgbClr val="A500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Offers value to customer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62485" y="2509856"/>
            <a:ext cx="2036729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Performs the functions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1000" y="2659301"/>
            <a:ext cx="2943936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What does it do?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7927" y="3385943"/>
            <a:ext cx="2943936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Is it tangible or intangible?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000885" y="3391056"/>
            <a:ext cx="1981200" cy="707886"/>
          </a:xfrm>
          <a:prstGeom prst="rect">
            <a:avLst/>
          </a:prstGeom>
          <a:solidFill>
            <a:srgbClr val="A500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Always intangible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497336" y="3315508"/>
            <a:ext cx="2245328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May be tangible or intangible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25582" y="4496585"/>
            <a:ext cx="2943936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Sustainability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84352" y="4168339"/>
            <a:ext cx="1981200" cy="1015663"/>
          </a:xfrm>
          <a:prstGeom prst="rect">
            <a:avLst/>
          </a:prstGeom>
          <a:solidFill>
            <a:srgbClr val="A500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Brand stays in the heart of the customer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88687" y="4086761"/>
            <a:ext cx="2584324" cy="132343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May become outdated, depending on customer's demands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56832" y="5314890"/>
            <a:ext cx="2943936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Benefit to customer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83014" y="5287259"/>
            <a:ext cx="2416941" cy="707886"/>
          </a:xfrm>
          <a:prstGeom prst="rect">
            <a:avLst/>
          </a:prstGeom>
          <a:solidFill>
            <a:srgbClr val="A500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Fulfills customer's desires and esteem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65182" y="5392901"/>
            <a:ext cx="2245328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Fulfills customer's needs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80515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CONCLUSION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24" y="1487977"/>
            <a:ext cx="6601740" cy="694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958" y="2536832"/>
            <a:ext cx="4581330" cy="5404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755" y="3257715"/>
            <a:ext cx="6395842" cy="6305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5455" y="4164387"/>
            <a:ext cx="4864442" cy="6048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917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04800" y="762000"/>
            <a:ext cx="8839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0" b="1" dirty="0" smtClean="0">
                <a:solidFill>
                  <a:srgbClr val="800000"/>
                </a:solidFill>
              </a:rPr>
              <a:t>POSITIONING</a:t>
            </a:r>
            <a:endParaRPr lang="en-US" altLang="en-US" sz="9000" b="1" dirty="0">
              <a:solidFill>
                <a:srgbClr val="800000"/>
              </a:solidFill>
            </a:endParaRPr>
          </a:p>
        </p:txBody>
      </p:sp>
      <p:pic>
        <p:nvPicPr>
          <p:cNvPr id="6146" name="Picture 2" descr="Brand Positioning Strategy | SpellBrand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39328"/>
            <a:ext cx="8001000" cy="30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817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WHAT </a:t>
            </a:r>
            <a:r>
              <a:rPr lang="en-US" sz="2400" b="1" dirty="0">
                <a:solidFill>
                  <a:srgbClr val="800000"/>
                </a:solidFill>
              </a:rPr>
              <a:t>IS </a:t>
            </a:r>
            <a:r>
              <a:rPr lang="en-US" sz="2400" b="1" dirty="0" smtClean="0">
                <a:solidFill>
                  <a:srgbClr val="800000"/>
                </a:solidFill>
              </a:rPr>
              <a:t>POSITIONING?</a:t>
            </a:r>
            <a:r>
              <a:rPr lang="en-US" sz="2400" dirty="0" smtClean="0"/>
              <a:t> 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4073" y="1098550"/>
            <a:ext cx="838200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0066"/>
                </a:solidFill>
              </a:rPr>
              <a:t>Creating </a:t>
            </a:r>
            <a:r>
              <a:rPr lang="en-US" sz="2400" b="1" dirty="0">
                <a:solidFill>
                  <a:srgbClr val="000066"/>
                </a:solidFill>
              </a:rPr>
              <a:t>a </a:t>
            </a:r>
            <a:r>
              <a:rPr lang="en-US" sz="2400" b="1" dirty="0">
                <a:solidFill>
                  <a:srgbClr val="800000"/>
                </a:solidFill>
              </a:rPr>
              <a:t>perception in the minds </a:t>
            </a:r>
            <a:r>
              <a:rPr lang="en-US" sz="2400" b="1" dirty="0">
                <a:solidFill>
                  <a:srgbClr val="000066"/>
                </a:solidFill>
              </a:rPr>
              <a:t>of the customer about </a:t>
            </a:r>
            <a:r>
              <a:rPr lang="en-US" sz="2400" b="1" dirty="0" smtClean="0">
                <a:solidFill>
                  <a:srgbClr val="000066"/>
                </a:solidFill>
              </a:rPr>
              <a:t>the </a:t>
            </a:r>
            <a:r>
              <a:rPr lang="en-US" sz="2400" b="1" dirty="0">
                <a:solidFill>
                  <a:srgbClr val="800000"/>
                </a:solidFill>
              </a:rPr>
              <a:t>product and service. </a:t>
            </a:r>
            <a:endParaRPr lang="en-US" sz="2400" b="1" dirty="0" smtClean="0">
              <a:solidFill>
                <a:srgbClr val="80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0066"/>
                </a:solidFill>
              </a:rPr>
              <a:t>A </a:t>
            </a:r>
            <a:r>
              <a:rPr lang="en-US" sz="2400" b="1" dirty="0" smtClean="0">
                <a:solidFill>
                  <a:srgbClr val="800000"/>
                </a:solidFill>
              </a:rPr>
              <a:t>clear </a:t>
            </a:r>
            <a:r>
              <a:rPr lang="en-US" sz="2400" b="1" dirty="0">
                <a:solidFill>
                  <a:srgbClr val="800000"/>
                </a:solidFill>
              </a:rPr>
              <a:t>and valued place </a:t>
            </a:r>
            <a:r>
              <a:rPr lang="en-US" sz="2400" b="1" dirty="0" smtClean="0">
                <a:solidFill>
                  <a:srgbClr val="000066"/>
                </a:solidFill>
              </a:rPr>
              <a:t>the product </a:t>
            </a:r>
            <a:r>
              <a:rPr lang="en-US" sz="2400" b="1" dirty="0">
                <a:solidFill>
                  <a:srgbClr val="000066"/>
                </a:solidFill>
              </a:rPr>
              <a:t>or service </a:t>
            </a:r>
            <a:r>
              <a:rPr lang="en-US" sz="2400" b="1" dirty="0">
                <a:solidFill>
                  <a:srgbClr val="800000"/>
                </a:solidFill>
              </a:rPr>
              <a:t>occupies in the customer’s mind</a:t>
            </a:r>
            <a:r>
              <a:rPr lang="en-US" sz="2400" b="1" dirty="0">
                <a:solidFill>
                  <a:srgbClr val="000066"/>
                </a:solidFill>
              </a:rPr>
              <a:t> compared to the </a:t>
            </a:r>
            <a:r>
              <a:rPr lang="en-US" sz="2400" b="1" dirty="0" smtClean="0">
                <a:solidFill>
                  <a:srgbClr val="800000"/>
                </a:solidFill>
              </a:rPr>
              <a:t>competition.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How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do businesses express this positioning? </a:t>
            </a:r>
            <a:endParaRPr lang="en-US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b="1" dirty="0" smtClean="0">
                <a:solidFill>
                  <a:srgbClr val="000066"/>
                </a:solidFill>
              </a:rPr>
              <a:t>By </a:t>
            </a:r>
            <a:r>
              <a:rPr lang="en-US" sz="2600" b="1" dirty="0" err="1" smtClean="0">
                <a:solidFill>
                  <a:srgbClr val="000066"/>
                </a:solidFill>
              </a:rPr>
              <a:t>writting</a:t>
            </a:r>
            <a:r>
              <a:rPr lang="en-US" sz="2600" b="1" dirty="0" smtClean="0">
                <a:solidFill>
                  <a:srgbClr val="000066"/>
                </a:solidFill>
              </a:rPr>
              <a:t> </a:t>
            </a:r>
            <a:r>
              <a:rPr lang="en-US" sz="2600" b="1" dirty="0">
                <a:solidFill>
                  <a:srgbClr val="000066"/>
                </a:solidFill>
              </a:rPr>
              <a:t>a </a:t>
            </a:r>
            <a:r>
              <a:rPr lang="en-US" sz="2600" b="1" dirty="0">
                <a:solidFill>
                  <a:srgbClr val="800000"/>
                </a:solidFill>
              </a:rPr>
              <a:t>positioning statement</a:t>
            </a:r>
          </a:p>
        </p:txBody>
      </p:sp>
    </p:spTree>
    <p:extLst>
      <p:ext uri="{BB962C8B-B14F-4D97-AF65-F5344CB8AC3E}">
        <p14:creationId xmlns:p14="http://schemas.microsoft.com/office/powerpoint/2010/main" xmlns="" val="9281897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POSITIONING STATEMENT</a:t>
            </a:r>
            <a:r>
              <a:rPr lang="en-US" sz="2400" dirty="0" smtClean="0"/>
              <a:t> 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4073" y="109855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0066"/>
                </a:solidFill>
              </a:rPr>
              <a:t>A</a:t>
            </a:r>
            <a:r>
              <a:rPr lang="en-US" sz="2400" b="1" dirty="0">
                <a:solidFill>
                  <a:srgbClr val="000066"/>
                </a:solidFill>
              </a:rPr>
              <a:t> </a:t>
            </a:r>
            <a:r>
              <a:rPr lang="en-US" sz="2400" b="1" dirty="0">
                <a:solidFill>
                  <a:srgbClr val="800000"/>
                </a:solidFill>
              </a:rPr>
              <a:t>positioning statement</a:t>
            </a:r>
            <a:r>
              <a:rPr lang="en-US" sz="2400" b="1" dirty="0">
                <a:solidFill>
                  <a:srgbClr val="000066"/>
                </a:solidFill>
              </a:rPr>
              <a:t> is an expression of how a given </a:t>
            </a:r>
            <a:r>
              <a:rPr lang="en-US" sz="2400" b="1" dirty="0">
                <a:solidFill>
                  <a:srgbClr val="800000"/>
                </a:solidFill>
              </a:rPr>
              <a:t>product, service or brand fills </a:t>
            </a:r>
            <a:r>
              <a:rPr lang="en-US" sz="2400" b="1" dirty="0">
                <a:solidFill>
                  <a:srgbClr val="000066"/>
                </a:solidFill>
              </a:rPr>
              <a:t>a particular </a:t>
            </a:r>
            <a:r>
              <a:rPr lang="en-US" sz="2400" b="1" dirty="0">
                <a:solidFill>
                  <a:srgbClr val="800000"/>
                </a:solidFill>
              </a:rPr>
              <a:t>consumer need </a:t>
            </a:r>
            <a:r>
              <a:rPr lang="en-US" sz="2400" b="1" dirty="0">
                <a:solidFill>
                  <a:srgbClr val="000066"/>
                </a:solidFill>
              </a:rPr>
              <a:t>in a way that its </a:t>
            </a:r>
            <a:r>
              <a:rPr lang="en-US" sz="2400" b="1" dirty="0">
                <a:solidFill>
                  <a:srgbClr val="800000"/>
                </a:solidFill>
              </a:rPr>
              <a:t>competitors don't.</a:t>
            </a:r>
            <a:r>
              <a:rPr lang="en-US" sz="2400" b="1" dirty="0">
                <a:solidFill>
                  <a:srgbClr val="000066"/>
                </a:solidFill>
              </a:rPr>
              <a:t> </a:t>
            </a:r>
            <a:endParaRPr lang="en-US" sz="2400" b="1" dirty="0" smtClean="0">
              <a:solidFill>
                <a:srgbClr val="000066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0066"/>
                </a:solidFill>
              </a:rPr>
              <a:t>Positioning</a:t>
            </a:r>
            <a:r>
              <a:rPr lang="en-US" sz="2400" b="1" dirty="0">
                <a:solidFill>
                  <a:srgbClr val="000066"/>
                </a:solidFill>
              </a:rPr>
              <a:t> is the process of </a:t>
            </a:r>
            <a:r>
              <a:rPr lang="en-US" sz="2400" b="1" dirty="0">
                <a:solidFill>
                  <a:srgbClr val="800000"/>
                </a:solidFill>
              </a:rPr>
              <a:t>identifying an appropriate market niche </a:t>
            </a:r>
            <a:r>
              <a:rPr lang="en-US" sz="2400" b="1" dirty="0">
                <a:solidFill>
                  <a:srgbClr val="000066"/>
                </a:solidFill>
              </a:rPr>
              <a:t>for a product (or service or brand) and getting it </a:t>
            </a:r>
            <a:r>
              <a:rPr lang="en-US" sz="2400" b="1" dirty="0">
                <a:solidFill>
                  <a:srgbClr val="800000"/>
                </a:solidFill>
              </a:rPr>
              <a:t>established in that area.</a:t>
            </a:r>
          </a:p>
        </p:txBody>
      </p:sp>
    </p:spTree>
    <p:extLst>
      <p:ext uri="{BB962C8B-B14F-4D97-AF65-F5344CB8AC3E}">
        <p14:creationId xmlns:p14="http://schemas.microsoft.com/office/powerpoint/2010/main" xmlns="" val="26792543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POSITIONING STATEMENT</a:t>
            </a:r>
            <a:r>
              <a:rPr lang="en-US" sz="2400" dirty="0" smtClean="0"/>
              <a:t> 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  <p:pic>
        <p:nvPicPr>
          <p:cNvPr id="1026" name="Picture 2" descr="Ebaqdesign™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1F2F2"/>
              </a:clrFrom>
              <a:clrTo>
                <a:srgbClr val="F1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012" b="76757"/>
          <a:stretch/>
        </p:blipFill>
        <p:spPr bwMode="auto">
          <a:xfrm>
            <a:off x="0" y="1138572"/>
            <a:ext cx="9525000" cy="7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baqdesign™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1F2F2"/>
              </a:clrFrom>
              <a:clrTo>
                <a:srgbClr val="F1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091" b="53699"/>
          <a:stretch/>
        </p:blipFill>
        <p:spPr bwMode="auto">
          <a:xfrm>
            <a:off x="-4763" y="1905000"/>
            <a:ext cx="9525000" cy="115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baqdesign™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1F2F2"/>
              </a:clrFrom>
              <a:clrTo>
                <a:srgbClr val="F1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5748" b="38637"/>
          <a:stretch/>
        </p:blipFill>
        <p:spPr bwMode="auto">
          <a:xfrm>
            <a:off x="-58215" y="3037971"/>
            <a:ext cx="9525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Ebaqdesign™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1F2F2"/>
              </a:clrFrom>
              <a:clrTo>
                <a:srgbClr val="F1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2463" b="25525"/>
          <a:stretch/>
        </p:blipFill>
        <p:spPr bwMode="auto">
          <a:xfrm>
            <a:off x="-58215" y="4822530"/>
            <a:ext cx="952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Ebaqdesign™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1F2F2"/>
              </a:clrFrom>
              <a:clrTo>
                <a:srgbClr val="F1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6576" b="7353"/>
          <a:stretch/>
        </p:blipFill>
        <p:spPr bwMode="auto">
          <a:xfrm>
            <a:off x="-58215" y="3857330"/>
            <a:ext cx="9525000" cy="101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248352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601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POSITIONING STATEMENT 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  <p:pic>
        <p:nvPicPr>
          <p:cNvPr id="17410" name="Picture 2" descr="Coca-Cola Logo Company Business, PNG, 1700x956px, Cocacola ...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667" t="25343" r="11260" b="26067"/>
          <a:stretch/>
        </p:blipFill>
        <p:spPr bwMode="auto">
          <a:xfrm>
            <a:off x="6414655" y="177035"/>
            <a:ext cx="1981200" cy="70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baqdesign™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1F2F2"/>
              </a:clrFrom>
              <a:clrTo>
                <a:srgbClr val="F1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88" b="74964"/>
          <a:stretch/>
        </p:blipFill>
        <p:spPr bwMode="auto">
          <a:xfrm>
            <a:off x="439805" y="1054123"/>
            <a:ext cx="8572500" cy="67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Ebaqdesign™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1F2F2"/>
              </a:clrFrom>
              <a:clrTo>
                <a:srgbClr val="F1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2665" b="53979"/>
          <a:stretch/>
        </p:blipFill>
        <p:spPr bwMode="auto">
          <a:xfrm>
            <a:off x="457200" y="1686766"/>
            <a:ext cx="8572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Ebaqdesign™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1F2F2"/>
              </a:clrFrom>
              <a:clrTo>
                <a:srgbClr val="F1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6725" b="41255"/>
          <a:stretch/>
        </p:blipFill>
        <p:spPr bwMode="auto">
          <a:xfrm>
            <a:off x="474595" y="2434867"/>
            <a:ext cx="8572500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Ebaqdesign™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1F2F2"/>
              </a:clrFrom>
              <a:clrTo>
                <a:srgbClr val="F1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9952" b="26692"/>
          <a:stretch/>
        </p:blipFill>
        <p:spPr bwMode="auto">
          <a:xfrm>
            <a:off x="474595" y="3120668"/>
            <a:ext cx="8572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baqdesign™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1F2F2"/>
              </a:clrFrom>
              <a:clrTo>
                <a:srgbClr val="F1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2292" b="13355"/>
          <a:stretch/>
        </p:blipFill>
        <p:spPr bwMode="auto">
          <a:xfrm>
            <a:off x="474595" y="3855981"/>
            <a:ext cx="8572500" cy="81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9400" y="2133600"/>
            <a:ext cx="914400" cy="301267"/>
          </a:xfrm>
          <a:prstGeom prst="rect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64205" y="2114643"/>
            <a:ext cx="914400" cy="301267"/>
          </a:xfrm>
          <a:prstGeom prst="rect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26304" y="2132449"/>
            <a:ext cx="1046095" cy="302418"/>
          </a:xfrm>
          <a:prstGeom prst="rect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24066" y="2819401"/>
            <a:ext cx="1943533" cy="301267"/>
          </a:xfrm>
          <a:prstGeom prst="rect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135072" y="3455542"/>
            <a:ext cx="1503651" cy="292490"/>
          </a:xfrm>
          <a:prstGeom prst="rect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428567" y="4270140"/>
            <a:ext cx="1943533" cy="301267"/>
          </a:xfrm>
          <a:prstGeom prst="rect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35038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601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POSITIONING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  <p:pic>
        <p:nvPicPr>
          <p:cNvPr id="18436" name="Picture 4" descr="Generic Dateen 2 pcs Bike Emblem Badge Decal 3D Tank Logo Black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730" t="10134" r="24937" b="59662"/>
          <a:stretch/>
        </p:blipFill>
        <p:spPr bwMode="auto">
          <a:xfrm>
            <a:off x="2857500" y="80665"/>
            <a:ext cx="21336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erobay: The Bay of random Thoughts: Bajaj Pulsar - &quot;Definitely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974" t="11319" r="9401" b="13125"/>
          <a:stretch/>
        </p:blipFill>
        <p:spPr bwMode="auto">
          <a:xfrm>
            <a:off x="1346723" y="2666149"/>
            <a:ext cx="6515100" cy="343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1113655"/>
            <a:ext cx="8153400" cy="1553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 smtClean="0">
                <a:solidFill>
                  <a:srgbClr val="000066"/>
                </a:solidFill>
              </a:rPr>
              <a:t>Since its launch in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NOV 2001 </a:t>
            </a:r>
            <a:r>
              <a:rPr lang="en-US" sz="2200" b="1" dirty="0" smtClean="0">
                <a:solidFill>
                  <a:srgbClr val="000066"/>
                </a:solidFill>
              </a:rPr>
              <a:t>has been a market – they are the </a:t>
            </a:r>
            <a:r>
              <a:rPr lang="en-US" sz="2200" b="1" dirty="0" smtClean="0">
                <a:solidFill>
                  <a:srgbClr val="FF8004"/>
                </a:solidFill>
              </a:rPr>
              <a:t>TREND SETTERS </a:t>
            </a:r>
            <a:r>
              <a:rPr lang="en-US" sz="2200" b="1" dirty="0" smtClean="0">
                <a:solidFill>
                  <a:srgbClr val="000066"/>
                </a:solidFill>
              </a:rPr>
              <a:t>in terms of Performance, efficiency , styling and all above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MACHO felling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7500" y="2789764"/>
            <a:ext cx="3467100" cy="1096436"/>
          </a:xfrm>
          <a:prstGeom prst="rect">
            <a:avLst/>
          </a:prstGeom>
          <a:noFill/>
          <a:ln cmpd="thickThin">
            <a:solidFill>
              <a:srgbClr val="FF8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9490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243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POSITIONING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1189686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 smtClean="0">
                <a:solidFill>
                  <a:srgbClr val="000066"/>
                </a:solidFill>
              </a:rPr>
              <a:t>It </a:t>
            </a:r>
            <a:r>
              <a:rPr lang="en-US" sz="2200" b="1" dirty="0">
                <a:solidFill>
                  <a:srgbClr val="000066"/>
                </a:solidFill>
              </a:rPr>
              <a:t>was launched in 1993, initially as a </a:t>
            </a:r>
            <a:r>
              <a:rPr lang="en-US" sz="2200" b="1" dirty="0" smtClean="0">
                <a:solidFill>
                  <a:srgbClr val="800000"/>
                </a:solidFill>
              </a:rPr>
              <a:t>unisex two wheeler.</a:t>
            </a:r>
            <a:endParaRPr lang="en-US" sz="2200" b="1" dirty="0">
              <a:solidFill>
                <a:srgbClr val="80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66"/>
                </a:solidFill>
              </a:rPr>
              <a:t>But later it was repositioned to </a:t>
            </a:r>
            <a:r>
              <a:rPr lang="en-US" sz="2200" b="1" dirty="0">
                <a:solidFill>
                  <a:srgbClr val="800000"/>
                </a:solidFill>
              </a:rPr>
              <a:t>target only women. </a:t>
            </a:r>
            <a:endParaRPr lang="en-US" sz="2200" b="1" dirty="0" smtClean="0">
              <a:solidFill>
                <a:srgbClr val="80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 smtClean="0">
                <a:solidFill>
                  <a:srgbClr val="000066"/>
                </a:solidFill>
              </a:rPr>
              <a:t>The </a:t>
            </a:r>
            <a:r>
              <a:rPr lang="en-US" sz="2200" b="1" dirty="0">
                <a:solidFill>
                  <a:srgbClr val="000066"/>
                </a:solidFill>
              </a:rPr>
              <a:t>women’s two-wheeler category is a </a:t>
            </a:r>
            <a:r>
              <a:rPr lang="en-US" sz="2200" b="1" dirty="0">
                <a:solidFill>
                  <a:srgbClr val="800000"/>
                </a:solidFill>
              </a:rPr>
              <a:t>niche one. </a:t>
            </a:r>
            <a:endParaRPr lang="en-US" sz="2200" b="1" dirty="0" smtClean="0">
              <a:solidFill>
                <a:srgbClr val="80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 smtClean="0">
                <a:solidFill>
                  <a:srgbClr val="000066"/>
                </a:solidFill>
              </a:rPr>
              <a:t>Even </a:t>
            </a:r>
            <a:r>
              <a:rPr lang="en-US" sz="2200" b="1" dirty="0">
                <a:solidFill>
                  <a:srgbClr val="000066"/>
                </a:solidFill>
              </a:rPr>
              <a:t>today, the market penetration is just about </a:t>
            </a:r>
            <a:r>
              <a:rPr lang="en-US" sz="2200" b="1" dirty="0">
                <a:solidFill>
                  <a:srgbClr val="800000"/>
                </a:solidFill>
              </a:rPr>
              <a:t>4% nationally.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b="1" dirty="0">
              <a:solidFill>
                <a:srgbClr val="000066"/>
              </a:solidFill>
            </a:endParaRPr>
          </a:p>
        </p:txBody>
      </p:sp>
      <p:pic>
        <p:nvPicPr>
          <p:cNvPr id="19458" name="Picture 2" descr="File:TVS Scooty Logo.jp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5187" y="106769"/>
            <a:ext cx="2068900" cy="75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tvs scooty old model Tvs scooty - Scooters - 151959375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3414" y="3658947"/>
            <a:ext cx="3110077" cy="232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 descr="TVS Celebrates 25 Years Of The Scooty Brand With 2 New Colours ...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828" t="6957" r="19628" b="4936"/>
          <a:stretch/>
        </p:blipFill>
        <p:spPr bwMode="auto">
          <a:xfrm>
            <a:off x="5763491" y="3397250"/>
            <a:ext cx="29718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42335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04800" y="762000"/>
            <a:ext cx="8839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0" b="1" dirty="0" smtClean="0">
                <a:solidFill>
                  <a:srgbClr val="800000"/>
                </a:solidFill>
              </a:rPr>
              <a:t>CHANNELS</a:t>
            </a:r>
            <a:endParaRPr lang="en-US" altLang="en-US" sz="9000" b="1" dirty="0">
              <a:solidFill>
                <a:srgbClr val="80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  <p:pic>
        <p:nvPicPr>
          <p:cNvPr id="20482" name="Picture 2" descr="Is Investing in Social Media Marketing Worthwhile? What Should Be ...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224" t="4653" r="18151" b="2014"/>
          <a:stretch/>
        </p:blipFill>
        <p:spPr bwMode="auto">
          <a:xfrm>
            <a:off x="2165873" y="2057400"/>
            <a:ext cx="4876800" cy="3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6532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OVERVIEW OF SALES AND MARKEING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rgbClr val="000066"/>
                </a:solidFill>
              </a:rPr>
              <a:t>In </a:t>
            </a:r>
            <a:r>
              <a:rPr lang="en-US" sz="2200" dirty="0">
                <a:solidFill>
                  <a:srgbClr val="000066"/>
                </a:solidFill>
              </a:rPr>
              <a:t>this lesson, you will be able </a:t>
            </a:r>
            <a:r>
              <a:rPr lang="en-US" sz="2200" dirty="0" smtClean="0">
                <a:solidFill>
                  <a:srgbClr val="000066"/>
                </a:solidFill>
              </a:rPr>
              <a:t>to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 smtClean="0">
                <a:solidFill>
                  <a:srgbClr val="000066"/>
                </a:solidFill>
              </a:rPr>
              <a:t>Creating </a:t>
            </a:r>
            <a:r>
              <a:rPr lang="en-US" sz="2200" b="1" dirty="0">
                <a:solidFill>
                  <a:srgbClr val="000066"/>
                </a:solidFill>
              </a:rPr>
              <a:t>a Positioning Statement, </a:t>
            </a:r>
            <a:endParaRPr lang="en-US" sz="2200" b="1" dirty="0" smtClean="0">
              <a:solidFill>
                <a:srgbClr val="000066"/>
              </a:solidFill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 smtClean="0">
                <a:solidFill>
                  <a:srgbClr val="800000"/>
                </a:solidFill>
              </a:rPr>
              <a:t>Branding </a:t>
            </a:r>
            <a:r>
              <a:rPr lang="en-US" sz="2200" b="1" dirty="0">
                <a:solidFill>
                  <a:srgbClr val="800000"/>
                </a:solidFill>
              </a:rPr>
              <a:t>Strategy, </a:t>
            </a:r>
            <a:endParaRPr lang="en-US" sz="2200" b="1" dirty="0" smtClean="0">
              <a:solidFill>
                <a:srgbClr val="800000"/>
              </a:solidFill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 smtClean="0">
                <a:solidFill>
                  <a:srgbClr val="000066"/>
                </a:solidFill>
              </a:rPr>
              <a:t>Company </a:t>
            </a:r>
            <a:r>
              <a:rPr lang="en-US" sz="2200" b="1" dirty="0">
                <a:solidFill>
                  <a:srgbClr val="000066"/>
                </a:solidFill>
              </a:rPr>
              <a:t>Profile, </a:t>
            </a:r>
            <a:endParaRPr lang="en-US" sz="2200" b="1" dirty="0" smtClean="0">
              <a:solidFill>
                <a:srgbClr val="000066"/>
              </a:solidFill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 smtClean="0">
                <a:solidFill>
                  <a:srgbClr val="800000"/>
                </a:solidFill>
              </a:rPr>
              <a:t>Sales </a:t>
            </a:r>
            <a:r>
              <a:rPr lang="en-US" sz="2200" b="1" dirty="0">
                <a:solidFill>
                  <a:srgbClr val="800000"/>
                </a:solidFill>
              </a:rPr>
              <a:t>Plan, and </a:t>
            </a:r>
            <a:endParaRPr lang="en-US" sz="2200" b="1" dirty="0" smtClean="0">
              <a:solidFill>
                <a:srgbClr val="800000"/>
              </a:solidFill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 smtClean="0">
                <a:solidFill>
                  <a:srgbClr val="000066"/>
                </a:solidFill>
              </a:rPr>
              <a:t>Sales </a:t>
            </a:r>
            <a:r>
              <a:rPr lang="en-US" sz="2200" b="1" dirty="0">
                <a:solidFill>
                  <a:srgbClr val="000066"/>
                </a:solidFill>
              </a:rPr>
              <a:t>Pitch</a:t>
            </a:r>
            <a:r>
              <a:rPr lang="en-US" sz="2200" b="1" dirty="0" smtClean="0">
                <a:solidFill>
                  <a:srgbClr val="000066"/>
                </a:solidFill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 smtClean="0">
                <a:solidFill>
                  <a:srgbClr val="800000"/>
                </a:solidFill>
              </a:rPr>
              <a:t>Select </a:t>
            </a:r>
            <a:r>
              <a:rPr lang="en-US" sz="2200" b="1" dirty="0">
                <a:solidFill>
                  <a:srgbClr val="800000"/>
                </a:solidFill>
              </a:rPr>
              <a:t>the right Channels to promote your product/service and </a:t>
            </a:r>
            <a:endParaRPr lang="en-US" sz="2200" b="1" dirty="0" smtClean="0">
              <a:solidFill>
                <a:srgbClr val="800000"/>
              </a:solidFill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 smtClean="0">
                <a:solidFill>
                  <a:srgbClr val="000066"/>
                </a:solidFill>
              </a:rPr>
              <a:t>Make </a:t>
            </a:r>
            <a:r>
              <a:rPr lang="en-US" sz="2200" b="1" dirty="0">
                <a:solidFill>
                  <a:srgbClr val="000066"/>
                </a:solidFill>
              </a:rPr>
              <a:t>a sale. 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579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400" b="1" dirty="0" smtClean="0">
                <a:solidFill>
                  <a:srgbClr val="800000"/>
                </a:solidFill>
              </a:rPr>
              <a:t>INTRODUCTION TO CHANNELING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1189686"/>
            <a:ext cx="8153400" cy="2084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 smtClean="0">
                <a:solidFill>
                  <a:srgbClr val="800000"/>
                </a:solidFill>
              </a:rPr>
              <a:t>CHANNELS</a:t>
            </a:r>
            <a:r>
              <a:rPr lang="en-US" sz="3000" b="1" dirty="0">
                <a:solidFill>
                  <a:srgbClr val="000066"/>
                </a:solidFill>
              </a:rPr>
              <a:t> are the </a:t>
            </a:r>
            <a:r>
              <a:rPr lang="en-US" sz="3000" b="1" dirty="0" smtClean="0">
                <a:solidFill>
                  <a:srgbClr val="800000"/>
                </a:solidFill>
              </a:rPr>
              <a:t>WAYS</a:t>
            </a:r>
            <a:r>
              <a:rPr lang="en-US" sz="3000" b="1" dirty="0" smtClean="0">
                <a:solidFill>
                  <a:srgbClr val="000066"/>
                </a:solidFill>
              </a:rPr>
              <a:t> </a:t>
            </a:r>
            <a:r>
              <a:rPr lang="en-US" sz="3000" b="1" dirty="0">
                <a:solidFill>
                  <a:srgbClr val="000066"/>
                </a:solidFill>
              </a:rPr>
              <a:t>that </a:t>
            </a:r>
            <a:r>
              <a:rPr lang="en-US" sz="3000" b="1" dirty="0" smtClean="0">
                <a:solidFill>
                  <a:srgbClr val="800000"/>
                </a:solidFill>
              </a:rPr>
              <a:t>GOODS AND SERVICES</a:t>
            </a:r>
            <a:r>
              <a:rPr lang="en-US" sz="3000" b="1" dirty="0" smtClean="0">
                <a:solidFill>
                  <a:srgbClr val="000066"/>
                </a:solidFill>
              </a:rPr>
              <a:t> </a:t>
            </a:r>
            <a:r>
              <a:rPr lang="en-US" sz="3000" b="1" dirty="0">
                <a:solidFill>
                  <a:srgbClr val="000066"/>
                </a:solidFill>
              </a:rPr>
              <a:t>are </a:t>
            </a:r>
            <a:r>
              <a:rPr lang="en-US" sz="3000" b="1" dirty="0" smtClean="0">
                <a:solidFill>
                  <a:srgbClr val="800000"/>
                </a:solidFill>
              </a:rPr>
              <a:t>MADE AVAILABLE </a:t>
            </a:r>
            <a:r>
              <a:rPr lang="en-US" sz="3000" b="1" dirty="0" smtClean="0">
                <a:solidFill>
                  <a:srgbClr val="000066"/>
                </a:solidFill>
              </a:rPr>
              <a:t>for </a:t>
            </a:r>
            <a:r>
              <a:rPr lang="en-US" sz="3000" b="1" dirty="0">
                <a:solidFill>
                  <a:srgbClr val="000066"/>
                </a:solidFill>
              </a:rPr>
              <a:t>use by the </a:t>
            </a:r>
            <a:r>
              <a:rPr lang="en-US" sz="3000" b="1" dirty="0" smtClean="0">
                <a:solidFill>
                  <a:srgbClr val="FF8004"/>
                </a:solidFill>
              </a:rPr>
              <a:t>CUSTOMERS.</a:t>
            </a:r>
            <a:endParaRPr lang="en-US" sz="3000" b="1" dirty="0">
              <a:solidFill>
                <a:srgbClr val="FF800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523" y="3219840"/>
            <a:ext cx="815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 smtClean="0">
                <a:solidFill>
                  <a:srgbClr val="00B050"/>
                </a:solidFill>
              </a:rPr>
              <a:t>EXAMPLES </a:t>
            </a:r>
            <a:r>
              <a:rPr lang="en-US" sz="3000" b="1" dirty="0" smtClean="0">
                <a:solidFill>
                  <a:srgbClr val="000066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3000" b="1" dirty="0" smtClean="0">
                <a:solidFill>
                  <a:srgbClr val="800000"/>
                </a:solidFill>
              </a:rPr>
              <a:t>LOCAL SUPER MARKETS</a:t>
            </a:r>
          </a:p>
          <a:p>
            <a:pPr algn="just">
              <a:lnSpc>
                <a:spcPct val="150000"/>
              </a:lnSpc>
            </a:pPr>
            <a:r>
              <a:rPr lang="en-US" sz="3000" b="1" dirty="0" smtClean="0">
                <a:solidFill>
                  <a:srgbClr val="000066"/>
                </a:solidFill>
              </a:rPr>
              <a:t>FLIPKART</a:t>
            </a:r>
          </a:p>
          <a:p>
            <a:pPr algn="just">
              <a:lnSpc>
                <a:spcPct val="150000"/>
              </a:lnSpc>
            </a:pPr>
            <a:r>
              <a:rPr lang="en-US" sz="3000" b="1" dirty="0" smtClean="0">
                <a:solidFill>
                  <a:srgbClr val="800000"/>
                </a:solidFill>
              </a:rPr>
              <a:t>AMAZON, ETC</a:t>
            </a:r>
            <a:endParaRPr lang="en-US" sz="30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30235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579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400" b="1" dirty="0" smtClean="0">
                <a:solidFill>
                  <a:srgbClr val="800000"/>
                </a:solidFill>
              </a:rPr>
              <a:t>CHANNELS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1189686"/>
            <a:ext cx="8153400" cy="1391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 smtClean="0">
                <a:solidFill>
                  <a:srgbClr val="800000"/>
                </a:solidFill>
              </a:rPr>
              <a:t>CHANNELS</a:t>
            </a:r>
            <a:r>
              <a:rPr lang="en-US" sz="3000" b="1" dirty="0">
                <a:solidFill>
                  <a:srgbClr val="000066"/>
                </a:solidFill>
              </a:rPr>
              <a:t> are </a:t>
            </a:r>
            <a:r>
              <a:rPr lang="en-US" sz="3000" b="1" dirty="0" smtClean="0">
                <a:solidFill>
                  <a:srgbClr val="000066"/>
                </a:solidFill>
              </a:rPr>
              <a:t>for communicating with our </a:t>
            </a:r>
            <a:r>
              <a:rPr lang="en-US" sz="3000" b="1" dirty="0" smtClean="0">
                <a:solidFill>
                  <a:srgbClr val="FF8004"/>
                </a:solidFill>
              </a:rPr>
              <a:t>CUSTOMERS</a:t>
            </a:r>
          </a:p>
        </p:txBody>
      </p:sp>
      <p:pic>
        <p:nvPicPr>
          <p:cNvPr id="21506" name="Picture 2" descr="What is Multi-Channel Digital Marketing? | Revwor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905" y="2609914"/>
            <a:ext cx="3129127" cy="215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532" y="2407591"/>
            <a:ext cx="30670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1032" y="3514098"/>
            <a:ext cx="3010544" cy="22326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3675" y="3514098"/>
            <a:ext cx="2322284" cy="22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00565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400" b="1" dirty="0" smtClean="0">
                <a:solidFill>
                  <a:srgbClr val="800000"/>
                </a:solidFill>
              </a:rPr>
              <a:t>CHANNELS - </a:t>
            </a:r>
            <a:r>
              <a:rPr lang="en-US" altLang="en-US" sz="2400" b="1" dirty="0" smtClean="0">
                <a:solidFill>
                  <a:srgbClr val="000066"/>
                </a:solidFill>
              </a:rPr>
              <a:t>C</a:t>
            </a:r>
            <a:r>
              <a:rPr lang="en-US" sz="2400" b="1" dirty="0" smtClean="0">
                <a:solidFill>
                  <a:srgbClr val="000066"/>
                </a:solidFill>
              </a:rPr>
              <a:t>ommunicating </a:t>
            </a:r>
            <a:r>
              <a:rPr lang="en-US" sz="2400" b="1" dirty="0">
                <a:solidFill>
                  <a:srgbClr val="000066"/>
                </a:solidFill>
              </a:rPr>
              <a:t>with our </a:t>
            </a:r>
            <a:r>
              <a:rPr lang="en-US" sz="2400" b="1" dirty="0" smtClean="0">
                <a:solidFill>
                  <a:srgbClr val="000066"/>
                </a:solidFill>
              </a:rPr>
              <a:t>customers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27" y="1118420"/>
            <a:ext cx="4717473" cy="909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27" y="2227854"/>
            <a:ext cx="4717473" cy="9087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54" y="3278159"/>
            <a:ext cx="4710546" cy="7146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109" y="4134321"/>
            <a:ext cx="4710546" cy="9899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109" y="5246468"/>
            <a:ext cx="4696691" cy="5755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845385" y="1213094"/>
            <a:ext cx="26613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EXAMPLE</a:t>
            </a:r>
            <a:endParaRPr lang="en-US" sz="4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3273" y="2215209"/>
            <a:ext cx="3512127" cy="19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35170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400" b="1" dirty="0" smtClean="0">
                <a:solidFill>
                  <a:srgbClr val="800000"/>
                </a:solidFill>
              </a:rPr>
              <a:t>CHANNELS - </a:t>
            </a:r>
            <a:r>
              <a:rPr lang="en-US" altLang="en-US" sz="2400" b="1" dirty="0" smtClean="0">
                <a:solidFill>
                  <a:srgbClr val="000066"/>
                </a:solidFill>
              </a:rPr>
              <a:t>Delivery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257800" y="1040147"/>
            <a:ext cx="30027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EXAMPLES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73" y="1305705"/>
            <a:ext cx="3800475" cy="733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314184"/>
            <a:ext cx="3790455" cy="810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28" y="3399253"/>
            <a:ext cx="3783527" cy="666663"/>
          </a:xfrm>
          <a:prstGeom prst="rect">
            <a:avLst/>
          </a:prstGeom>
        </p:spPr>
      </p:pic>
      <p:pic>
        <p:nvPicPr>
          <p:cNvPr id="23554" name="Picture 2" descr="Florida Lottery - Retailer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799" y="1807499"/>
            <a:ext cx="4505233" cy="205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Images and videos | Amazon.com, Inc. - Press Room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441" t="11777" r="7919" b="17625"/>
          <a:stretch/>
        </p:blipFill>
        <p:spPr bwMode="auto">
          <a:xfrm>
            <a:off x="4516581" y="4123742"/>
            <a:ext cx="4484451" cy="159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36596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24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400" b="1" dirty="0" smtClean="0">
                <a:solidFill>
                  <a:srgbClr val="800000"/>
                </a:solidFill>
              </a:rPr>
              <a:t>TIPS TO GET STARTED WITH CHANNELS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348356"/>
            <a:ext cx="1590675" cy="1171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1348356"/>
            <a:ext cx="4634989" cy="1171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95399" y="1279612"/>
            <a:ext cx="2061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8004"/>
                </a:solidFill>
              </a:rPr>
              <a:t>FB page</a:t>
            </a:r>
            <a:r>
              <a:rPr lang="en-US" sz="2000" b="1" dirty="0" smtClean="0">
                <a:solidFill>
                  <a:srgbClr val="000066"/>
                </a:solidFill>
              </a:rPr>
              <a:t>, don’t cost us, but an </a:t>
            </a:r>
            <a:r>
              <a:rPr lang="en-US" sz="2000" b="1" dirty="0" smtClean="0">
                <a:solidFill>
                  <a:srgbClr val="FF8004"/>
                </a:solidFill>
              </a:rPr>
              <a:t>ADD </a:t>
            </a:r>
            <a:r>
              <a:rPr lang="en-US" sz="2000" b="1" dirty="0" smtClean="0">
                <a:solidFill>
                  <a:srgbClr val="000066"/>
                </a:solidFill>
              </a:rPr>
              <a:t>in the newspaper </a:t>
            </a:r>
            <a:endParaRPr lang="en-US" sz="2000" b="1" dirty="0">
              <a:solidFill>
                <a:srgbClr val="00006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946824"/>
            <a:ext cx="1685925" cy="1181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2934375"/>
            <a:ext cx="4338816" cy="11935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67690" y="2892063"/>
            <a:ext cx="2376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66"/>
                </a:solidFill>
              </a:rPr>
              <a:t>Distributing </a:t>
            </a:r>
            <a:r>
              <a:rPr lang="en-US" sz="2000" b="1" dirty="0" smtClean="0">
                <a:solidFill>
                  <a:srgbClr val="FF8004"/>
                </a:solidFill>
              </a:rPr>
              <a:t>flyers</a:t>
            </a:r>
            <a:r>
              <a:rPr lang="en-US" sz="2000" b="1" dirty="0" smtClean="0">
                <a:solidFill>
                  <a:srgbClr val="000066"/>
                </a:solidFill>
              </a:rPr>
              <a:t> can not work for </a:t>
            </a:r>
            <a:r>
              <a:rPr lang="en-US" sz="2000" b="1" dirty="0" smtClean="0">
                <a:solidFill>
                  <a:srgbClr val="FF8004"/>
                </a:solidFill>
              </a:rPr>
              <a:t>covering more </a:t>
            </a:r>
            <a:r>
              <a:rPr lang="en-US" sz="2000" b="1" dirty="0" smtClean="0">
                <a:solidFill>
                  <a:srgbClr val="000066"/>
                </a:solidFill>
              </a:rPr>
              <a:t>customers</a:t>
            </a:r>
            <a:endParaRPr lang="en-US" sz="2000" b="1" dirty="0">
              <a:solidFill>
                <a:srgbClr val="000066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4441798"/>
            <a:ext cx="1666875" cy="1181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00" y="4448725"/>
            <a:ext cx="3615439" cy="117417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431845" y="4421394"/>
            <a:ext cx="23763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0066"/>
                </a:solidFill>
              </a:rPr>
              <a:t>Do not try to be </a:t>
            </a:r>
            <a:r>
              <a:rPr lang="en-US" sz="2600" b="1" dirty="0" smtClean="0">
                <a:solidFill>
                  <a:srgbClr val="FF8004"/>
                </a:solidFill>
              </a:rPr>
              <a:t>every where</a:t>
            </a:r>
            <a:endParaRPr lang="en-US" sz="2600" b="1" dirty="0">
              <a:solidFill>
                <a:srgbClr val="FF80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961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8" grpId="0"/>
      <p:bldP spid="21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25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400" b="1" dirty="0" smtClean="0">
                <a:solidFill>
                  <a:srgbClr val="800000"/>
                </a:solidFill>
              </a:rPr>
              <a:t>TIPS TO GET STARTED WITH CHANNELS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64" y="1355543"/>
            <a:ext cx="1628775" cy="1171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1" y="1358275"/>
            <a:ext cx="4419600" cy="11813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l="21669" t="36058" r="22108" b="43109"/>
          <a:stretch/>
        </p:blipFill>
        <p:spPr>
          <a:xfrm>
            <a:off x="946672" y="4263602"/>
            <a:ext cx="7315201" cy="152400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75272" y="2892061"/>
            <a:ext cx="6857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rgbClr val="800000"/>
                </a:solidFill>
              </a:rPr>
              <a:t>IN AN </a:t>
            </a:r>
            <a:r>
              <a:rPr lang="en-US" sz="5000" b="1" dirty="0" smtClean="0">
                <a:solidFill>
                  <a:srgbClr val="FF8004"/>
                </a:solidFill>
              </a:rPr>
              <a:t>EARLY</a:t>
            </a:r>
            <a:r>
              <a:rPr lang="en-US" sz="5000" b="1" dirty="0" smtClean="0">
                <a:solidFill>
                  <a:srgbClr val="800000"/>
                </a:solidFill>
              </a:rPr>
              <a:t> STAGE</a:t>
            </a:r>
            <a:endParaRPr lang="en-US" sz="50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1526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BRANDS &amp; PRODUCTS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Meaning iPhone logo and symbol | history and evolut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194" r="11288"/>
          <a:stretch/>
        </p:blipFill>
        <p:spPr bwMode="auto">
          <a:xfrm>
            <a:off x="777476" y="1109398"/>
            <a:ext cx="1246909" cy="143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CF - samsung-logo-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4323" b="34092"/>
          <a:stretch/>
        </p:blipFill>
        <p:spPr bwMode="auto">
          <a:xfrm>
            <a:off x="2507706" y="1490705"/>
            <a:ext cx="3661175" cy="76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nePlus to Unveil Something New on March 18, Logo Revamp Tipped ...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306" t="19952" r="30028" b="24889"/>
          <a:stretch/>
        </p:blipFill>
        <p:spPr bwMode="auto">
          <a:xfrm>
            <a:off x="6523650" y="1206259"/>
            <a:ext cx="1914568" cy="146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/>
          <p:cNvSpPr/>
          <p:nvPr/>
        </p:nvSpPr>
        <p:spPr>
          <a:xfrm rot="16200000">
            <a:off x="3862613" y="387216"/>
            <a:ext cx="1280228" cy="5638800"/>
          </a:xfrm>
          <a:prstGeom prst="leftBrace">
            <a:avLst>
              <a:gd name="adj1" fmla="val 8333"/>
              <a:gd name="adj2" fmla="val 50983"/>
            </a:avLst>
          </a:prstGeom>
          <a:ln w="57150"/>
          <a:effectLst>
            <a:innerShdw blurRad="114300">
              <a:prstClr val="black"/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69132" y="3921433"/>
            <a:ext cx="1939781" cy="553998"/>
          </a:xfrm>
          <a:prstGeom prst="rect">
            <a:avLst/>
          </a:prstGeom>
          <a:solidFill>
            <a:srgbClr val="FF800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BRANDS</a:t>
            </a:r>
            <a:endParaRPr lang="en-US" sz="30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241" y="4748221"/>
            <a:ext cx="3257550" cy="6000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123459" y="4748220"/>
            <a:ext cx="1181100" cy="600075"/>
          </a:xfrm>
          <a:prstGeom prst="rightArrow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429250" y="4748220"/>
            <a:ext cx="3257550" cy="600075"/>
            <a:chOff x="5429250" y="4748220"/>
            <a:chExt cx="3257550" cy="600075"/>
          </a:xfrm>
        </p:grpSpPr>
        <p:sp>
          <p:nvSpPr>
            <p:cNvPr id="21" name="Rectangle 20"/>
            <p:cNvSpPr/>
            <p:nvPr/>
          </p:nvSpPr>
          <p:spPr>
            <a:xfrm>
              <a:off x="5429250" y="4748220"/>
              <a:ext cx="3257550" cy="600075"/>
            </a:xfrm>
            <a:prstGeom prst="rect">
              <a:avLst/>
            </a:prstGeom>
            <a:solidFill>
              <a:srgbClr val="FF8004"/>
            </a:solidFill>
            <a:ln cmpd="thickThin">
              <a:solidFill>
                <a:srgbClr val="FF80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55227" y="4794297"/>
              <a:ext cx="31553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 smtClean="0">
                  <a:solidFill>
                    <a:schemeClr val="bg1"/>
                  </a:solidFill>
                </a:rPr>
                <a:t>MOBILE PHONE</a:t>
              </a:r>
              <a:endParaRPr lang="en-US" sz="3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2715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4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BRANDING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98" y="1508388"/>
            <a:ext cx="4162425" cy="714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88847" y="1357743"/>
            <a:ext cx="68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=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128" y="1098550"/>
            <a:ext cx="3720417" cy="18948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27" y="3177484"/>
            <a:ext cx="8558212" cy="6673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126" y="3948088"/>
            <a:ext cx="8565139" cy="54904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61754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BRANDING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Spider-Man Logo Vector (.EPS)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06808" y="1067513"/>
            <a:ext cx="22002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54304" y="5280331"/>
            <a:ext cx="1787458" cy="461665"/>
          </a:xfrm>
          <a:prstGeom prst="rect">
            <a:avLst/>
          </a:prstGeom>
          <a:solidFill>
            <a:srgbClr val="FF800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BRAND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3257482" y="4341235"/>
            <a:ext cx="1181100" cy="600075"/>
          </a:xfrm>
          <a:prstGeom prst="rightArrow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Water Bottle for Kids/Spiderman Water Bottle/Sipper Water Bottl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4072" y="1227706"/>
            <a:ext cx="1825792" cy="254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The Amazing Spider-Man Logo Notebook | Zazzle.com | Man logo ...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35" t="5308" r="14666" b="5691"/>
          <a:stretch/>
        </p:blipFill>
        <p:spPr bwMode="auto">
          <a:xfrm>
            <a:off x="519545" y="3703448"/>
            <a:ext cx="1840315" cy="231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pider-Man 3 (2007) - IMD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4109" y="1349069"/>
            <a:ext cx="1617713" cy="24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Longtime Amazing Spider-Man comic strip will end after 42 year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65038"/>
            <a:ext cx="2648104" cy="20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ight Arrow 21"/>
          <p:cNvSpPr/>
          <p:nvPr/>
        </p:nvSpPr>
        <p:spPr>
          <a:xfrm rot="5400000">
            <a:off x="7941685" y="1639582"/>
            <a:ext cx="1181100" cy="600075"/>
          </a:xfrm>
          <a:prstGeom prst="rightArrow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5400000">
            <a:off x="6962507" y="4007443"/>
            <a:ext cx="3139321" cy="461665"/>
          </a:xfrm>
          <a:prstGeom prst="rect">
            <a:avLst/>
          </a:prstGeom>
          <a:solidFill>
            <a:srgbClr val="FF8004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PRODUCTS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70555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BRANDING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1205" y="1658020"/>
            <a:ext cx="750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your </a:t>
            </a:r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MENTAL IMAGE </a:t>
            </a:r>
            <a:r>
              <a:rPr lang="en-US" sz="2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an apple phone?</a:t>
            </a:r>
            <a:endParaRPr lang="en-US" sz="24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4" descr="Meaning iPhone logo and symbol | history and evolut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194" r="11288"/>
          <a:stretch/>
        </p:blipFill>
        <p:spPr bwMode="auto">
          <a:xfrm>
            <a:off x="424296" y="1104991"/>
            <a:ext cx="1246909" cy="143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77476" y="2980977"/>
            <a:ext cx="1787458" cy="461665"/>
          </a:xfrm>
          <a:prstGeom prst="rect">
            <a:avLst/>
          </a:prstGeom>
          <a:solidFill>
            <a:srgbClr val="FF800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BRAND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8329" y="2340402"/>
            <a:ext cx="1787458" cy="461665"/>
          </a:xfrm>
          <a:prstGeom prst="rect">
            <a:avLst/>
          </a:prstGeom>
          <a:solidFill>
            <a:srgbClr val="FF800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Word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8329" y="3007848"/>
            <a:ext cx="1787458" cy="461665"/>
          </a:xfrm>
          <a:prstGeom prst="rect">
            <a:avLst/>
          </a:prstGeom>
          <a:solidFill>
            <a:srgbClr val="FF800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Name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88329" y="3675294"/>
            <a:ext cx="1787458" cy="461665"/>
          </a:xfrm>
          <a:prstGeom prst="rect">
            <a:avLst/>
          </a:prstGeom>
          <a:solidFill>
            <a:srgbClr val="FF800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Logo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not- Liberal Dictiona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9886" y="2129726"/>
            <a:ext cx="1953491" cy="195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86" y="4499444"/>
            <a:ext cx="4610100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3377" y="4594694"/>
            <a:ext cx="4324350" cy="4762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07575" y="5220757"/>
            <a:ext cx="8936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they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ATTACHED </a:t>
            </a:r>
            <a:r>
              <a:rPr lang="en-US" sz="22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the brand over a period of time</a:t>
            </a:r>
            <a:endParaRPr lang="en-US" sz="22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23955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 animBg="1"/>
      <p:bldP spid="25" grpId="0" animBg="1"/>
      <p:bldP spid="26" grpId="0" animBg="1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BRANDING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09" y="1254625"/>
            <a:ext cx="3829050" cy="5334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63682" y="1877141"/>
            <a:ext cx="6799118" cy="498000"/>
            <a:chOff x="363682" y="1877141"/>
            <a:chExt cx="6799118" cy="49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3682" y="1879841"/>
              <a:ext cx="4648200" cy="4953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932218" y="1877141"/>
              <a:ext cx="22305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with the brand</a:t>
              </a:r>
              <a:endParaRPr lang="en-US" sz="22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2489686"/>
            <a:ext cx="7391400" cy="523875"/>
            <a:chOff x="457200" y="2489686"/>
            <a:chExt cx="7391400" cy="523875"/>
          </a:xfrm>
        </p:grpSpPr>
        <p:sp>
          <p:nvSpPr>
            <p:cNvPr id="28" name="TextBox 27"/>
            <p:cNvSpPr txBox="1"/>
            <p:nvPr/>
          </p:nvSpPr>
          <p:spPr>
            <a:xfrm>
              <a:off x="3952009" y="2550317"/>
              <a:ext cx="38965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 the brand builds for itself</a:t>
              </a:r>
              <a:endParaRPr lang="en-US" sz="22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" y="2489686"/>
              <a:ext cx="3581400" cy="523875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374073" y="3304401"/>
            <a:ext cx="861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takes </a:t>
            </a:r>
            <a:r>
              <a:rPr lang="en-US" sz="3000" b="1" dirty="0" smtClean="0">
                <a:solidFill>
                  <a:srgbClr val="F38F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  <a:r>
              <a:rPr lang="en-US" sz="3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3000" b="1" dirty="0" smtClean="0">
                <a:solidFill>
                  <a:srgbClr val="F38F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EFFORTS</a:t>
            </a:r>
            <a:r>
              <a:rPr lang="en-US" sz="3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build a </a:t>
            </a:r>
            <a:r>
              <a:rPr lang="en-US" sz="3000" b="1" dirty="0" smtClean="0">
                <a:solidFill>
                  <a:srgbClr val="F38F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BRAND</a:t>
            </a:r>
            <a:endParaRPr lang="en-US" sz="3000" b="1" dirty="0">
              <a:solidFill>
                <a:srgbClr val="F38F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636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BRANDING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7577" y="1280605"/>
            <a:ext cx="426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EX: BOTTLED WATER</a:t>
            </a:r>
            <a:endParaRPr lang="en-US" sz="30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86223" y="1145232"/>
            <a:ext cx="4457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 – naturally available resource to all</a:t>
            </a:r>
            <a:endParaRPr lang="en-US" sz="22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5" y="2148033"/>
            <a:ext cx="3924995" cy="508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687" y="2167083"/>
            <a:ext cx="1964247" cy="474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353" y="2180002"/>
            <a:ext cx="3259647" cy="43409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87577" y="2891864"/>
            <a:ext cx="8674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Although it is </a:t>
            </a:r>
            <a:r>
              <a:rPr lang="en-US" sz="22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r>
              <a:rPr lang="en-US" sz="2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some companies </a:t>
            </a:r>
            <a:r>
              <a:rPr lang="en-US" sz="22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 IT IN THE BOTTLE </a:t>
            </a:r>
            <a:r>
              <a:rPr lang="en-US" sz="2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2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THEIR BRAND </a:t>
            </a:r>
            <a:r>
              <a:rPr lang="en-US" sz="2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the bottle</a:t>
            </a:r>
            <a:endParaRPr lang="en-US" sz="2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438" y="3613910"/>
            <a:ext cx="930449" cy="24638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5105275"/>
            <a:ext cx="977937" cy="624215"/>
          </a:xfrm>
          <a:prstGeom prst="ellipse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828800" y="3840277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could companies able to </a:t>
            </a:r>
            <a:r>
              <a:rPr lang="en-US" sz="22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SELL THE PRODUCT </a:t>
            </a:r>
            <a:r>
              <a:rPr lang="en-US" sz="2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</a:t>
            </a:r>
            <a:r>
              <a:rPr lang="en-US" sz="2200" b="1" dirty="0" smtClean="0">
                <a:solidFill>
                  <a:srgbClr val="FF80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LOOKS AND TASTE THE SAME?</a:t>
            </a:r>
            <a:endParaRPr lang="en-US" sz="2200" b="1" dirty="0">
              <a:solidFill>
                <a:srgbClr val="FF80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28800" y="476795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also </a:t>
            </a:r>
            <a:r>
              <a:rPr lang="en-US" sz="2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claim that their product is </a:t>
            </a:r>
            <a:r>
              <a:rPr lang="en-US" sz="22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</a:t>
            </a:r>
            <a:r>
              <a:rPr lang="en-US" sz="2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sz="22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BEST </a:t>
            </a:r>
            <a:r>
              <a:rPr lang="en-US" sz="2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market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05251" y="5547277"/>
            <a:ext cx="7133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they create a </a:t>
            </a:r>
            <a:r>
              <a:rPr lang="en-US" sz="2200" b="1" dirty="0" smtClean="0">
                <a:solidFill>
                  <a:srgbClr val="FF800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BRAND</a:t>
            </a:r>
            <a:endParaRPr lang="en-US" sz="2200" b="1" dirty="0">
              <a:solidFill>
                <a:srgbClr val="FF800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46456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23" grpId="0"/>
      <p:bldP spid="26" grpId="0"/>
      <p:bldP spid="27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TIPS TO CTREATE A GREAT BRAND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97768"/>
            <a:ext cx="694027" cy="672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628" y="1148258"/>
            <a:ext cx="172374" cy="8914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1128402"/>
            <a:ext cx="4786467" cy="4660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750" y="1578306"/>
            <a:ext cx="6267450" cy="5031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347" y="2212638"/>
            <a:ext cx="776932" cy="6545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8750" y="2149301"/>
            <a:ext cx="5219700" cy="457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2610381"/>
            <a:ext cx="3905250" cy="4476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917" y="3091152"/>
            <a:ext cx="801218" cy="65648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28750" y="3025020"/>
            <a:ext cx="4532324" cy="4694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9005" y="3480934"/>
            <a:ext cx="3656395" cy="4674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5224" y="4153358"/>
            <a:ext cx="856911" cy="68771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28750" y="4153358"/>
            <a:ext cx="3143250" cy="3386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28750" y="4501506"/>
            <a:ext cx="3143250" cy="40962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87789" y="4115857"/>
            <a:ext cx="3321321" cy="7144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628" y="2133600"/>
            <a:ext cx="172374" cy="89142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628" y="3062959"/>
            <a:ext cx="172374" cy="8914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680" y="4044413"/>
            <a:ext cx="172374" cy="8914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3347" y="5123122"/>
            <a:ext cx="805597" cy="75328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28751" y="5075498"/>
            <a:ext cx="3676650" cy="49684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24143" y="5586521"/>
            <a:ext cx="4443258" cy="51967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228" y="5073605"/>
            <a:ext cx="172374" cy="8914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69823" y="6297947"/>
            <a:ext cx="2068900" cy="5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47412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CC"/>
        </a:solidFill>
        <a:ln cmpd="thickThin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589</Words>
  <Application>Microsoft Office PowerPoint</Application>
  <PresentationFormat>On-screen Show (4:3)</PresentationFormat>
  <Paragraphs>171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RIYAZ</dc:creator>
  <cp:lastModifiedBy>DMA</cp:lastModifiedBy>
  <cp:revision>384</cp:revision>
  <dcterms:created xsi:type="dcterms:W3CDTF">2013-07-28T06:24:18Z</dcterms:created>
  <dcterms:modified xsi:type="dcterms:W3CDTF">2020-12-23T07:14:28Z</dcterms:modified>
</cp:coreProperties>
</file>