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60" r:id="rId3"/>
    <p:sldId id="261" r:id="rId4"/>
    <p:sldId id="262" r:id="rId5"/>
    <p:sldId id="263" r:id="rId6"/>
    <p:sldId id="272" r:id="rId7"/>
    <p:sldId id="273" r:id="rId8"/>
    <p:sldId id="265" r:id="rId9"/>
    <p:sldId id="274" r:id="rId10"/>
    <p:sldId id="266" r:id="rId11"/>
    <p:sldId id="275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0066"/>
    <a:srgbClr val="052E89"/>
    <a:srgbClr val="FF00FF"/>
    <a:srgbClr val="00FF00"/>
    <a:srgbClr val="3333CC"/>
    <a:srgbClr val="A50021"/>
    <a:srgbClr val="0033CC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0379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2709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0325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23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677407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4376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176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82379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76356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8378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4710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hmaurya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eg"/><Relationship Id="rId4" Type="http://schemas.openxmlformats.org/officeDocument/2006/relationships/hyperlink" Target="http://www.runningleanhq.com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5</a:t>
            </a:r>
          </a:p>
          <a:p>
            <a:pPr algn="ctr">
              <a:spcBef>
                <a:spcPts val="1200"/>
              </a:spcBef>
            </a:pPr>
            <a:r>
              <a:rPr lang="en-US" sz="4000" b="1" spc="650" dirty="0" smtClean="0">
                <a:solidFill>
                  <a:srgbClr val="000066"/>
                </a:solidFill>
                <a:latin typeface="+mj-lt"/>
              </a:rPr>
              <a:t>BUILD SOLUTION DEMO (MOCKUPS)</a:t>
            </a:r>
            <a:endParaRPr lang="en-US" sz="4000" b="1" spc="650" dirty="0">
              <a:solidFill>
                <a:srgbClr val="00006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657600" y="6311756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AutoShape 4" descr="Best Multi Vendor Marketplace Plugin &amp; eCommerce Solution - weDev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Best Multi Vendor Marketplace Plugin &amp; eCommerce Solution - weDev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3322499"/>
            <a:ext cx="3943350" cy="2639900"/>
          </a:xfrm>
          <a:prstGeom prst="rect">
            <a:avLst/>
          </a:prstGeom>
        </p:spPr>
      </p:pic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416675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PROBLEM-SOLUTION FIT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“</a:t>
            </a:r>
            <a:r>
              <a:rPr lang="en-US" sz="2200" dirty="0">
                <a:solidFill>
                  <a:srgbClr val="000066"/>
                </a:solidFill>
              </a:rPr>
              <a:t>Before investing </a:t>
            </a:r>
            <a:r>
              <a:rPr lang="en-US" sz="2200" b="1" dirty="0">
                <a:solidFill>
                  <a:srgbClr val="800000"/>
                </a:solidFill>
              </a:rPr>
              <a:t>months or years of effort </a:t>
            </a:r>
            <a:r>
              <a:rPr lang="en-US" sz="2200" dirty="0">
                <a:solidFill>
                  <a:srgbClr val="000066"/>
                </a:solidFill>
              </a:rPr>
              <a:t>towards building a product, the </a:t>
            </a:r>
            <a:r>
              <a:rPr lang="en-US" sz="2200" b="1" dirty="0">
                <a:solidFill>
                  <a:srgbClr val="800000"/>
                </a:solidFill>
              </a:rPr>
              <a:t>first step </a:t>
            </a:r>
            <a:r>
              <a:rPr lang="en-US" sz="2200" dirty="0">
                <a:solidFill>
                  <a:srgbClr val="000066"/>
                </a:solidFill>
              </a:rPr>
              <a:t>is </a:t>
            </a:r>
            <a:r>
              <a:rPr lang="en-US" sz="2200" b="1" dirty="0">
                <a:solidFill>
                  <a:srgbClr val="800000"/>
                </a:solidFill>
              </a:rPr>
              <a:t>determining</a:t>
            </a:r>
            <a:r>
              <a:rPr lang="en-US" sz="2200" dirty="0">
                <a:solidFill>
                  <a:srgbClr val="000066"/>
                </a:solidFill>
              </a:rPr>
              <a:t> if </a:t>
            </a:r>
            <a:r>
              <a:rPr lang="en-US" sz="2200" b="1" dirty="0">
                <a:solidFill>
                  <a:srgbClr val="800000"/>
                </a:solidFill>
              </a:rPr>
              <a:t>this product is something worth doing</a:t>
            </a:r>
            <a:r>
              <a:rPr lang="en-US" sz="2200" dirty="0">
                <a:solidFill>
                  <a:srgbClr val="000066"/>
                </a:solidFill>
              </a:rPr>
              <a:t>.” – </a:t>
            </a:r>
            <a:r>
              <a:rPr lang="en-US" sz="2200" dirty="0">
                <a:solidFill>
                  <a:srgbClr val="000066"/>
                </a:solidFill>
                <a:hlinkClick r:id="rId3"/>
              </a:rPr>
              <a:t>Ash </a:t>
            </a:r>
            <a:r>
              <a:rPr lang="en-US" sz="2200" dirty="0" err="1">
                <a:solidFill>
                  <a:srgbClr val="000066"/>
                </a:solidFill>
                <a:hlinkClick r:id="rId3"/>
              </a:rPr>
              <a:t>Maurya</a:t>
            </a:r>
            <a:r>
              <a:rPr lang="en-US" sz="2200" dirty="0">
                <a:solidFill>
                  <a:srgbClr val="000066"/>
                </a:solidFill>
              </a:rPr>
              <a:t>, </a:t>
            </a:r>
            <a:r>
              <a:rPr lang="en-US" sz="2200" dirty="0">
                <a:solidFill>
                  <a:srgbClr val="000066"/>
                </a:solidFill>
                <a:hlinkClick r:id="rId4"/>
              </a:rPr>
              <a:t>Running </a:t>
            </a:r>
            <a:r>
              <a:rPr lang="en-US" sz="2200" dirty="0" smtClean="0">
                <a:solidFill>
                  <a:srgbClr val="000066"/>
                </a:solidFill>
                <a:hlinkClick r:id="rId4"/>
              </a:rPr>
              <a:t>Lean</a:t>
            </a:r>
            <a:endParaRPr lang="en-US" sz="2200" dirty="0" smtClean="0">
              <a:solidFill>
                <a:srgbClr val="000066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000066"/>
                </a:solidFill>
              </a:rPr>
              <a:t>Don’t start </a:t>
            </a:r>
            <a:r>
              <a:rPr lang="en-US" sz="2200" b="1" dirty="0">
                <a:solidFill>
                  <a:srgbClr val="800000"/>
                </a:solidFill>
              </a:rPr>
              <a:t>building any solution </a:t>
            </a:r>
            <a:r>
              <a:rPr lang="en-US" sz="2200" dirty="0">
                <a:solidFill>
                  <a:srgbClr val="000066"/>
                </a:solidFill>
              </a:rPr>
              <a:t>before </a:t>
            </a:r>
            <a:r>
              <a:rPr lang="en-US" sz="2200" b="1" dirty="0">
                <a:solidFill>
                  <a:srgbClr val="800000"/>
                </a:solidFill>
              </a:rPr>
              <a:t>making sure </a:t>
            </a:r>
            <a:r>
              <a:rPr lang="en-US" sz="2200" dirty="0">
                <a:solidFill>
                  <a:srgbClr val="000066"/>
                </a:solidFill>
              </a:rPr>
              <a:t>you achieved </a:t>
            </a:r>
            <a:r>
              <a:rPr lang="en-US" sz="2200" b="1" dirty="0">
                <a:solidFill>
                  <a:srgbClr val="800000"/>
                </a:solidFill>
              </a:rPr>
              <a:t>Problem-Solution Fit. 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</p:spTree>
    <p:extLst>
      <p:ext uri="{BB962C8B-B14F-4D97-AF65-F5344CB8AC3E}">
        <p14:creationId xmlns:p14="http://schemas.microsoft.com/office/powerpoint/2010/main" xmlns="" val="33525251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PROBLEM-SOLUTION FIT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219200"/>
            <a:ext cx="5905500" cy="457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" y="1891967"/>
            <a:ext cx="5372100" cy="409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508256"/>
            <a:ext cx="6991350" cy="381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72" y="3098178"/>
            <a:ext cx="5657850" cy="6191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836" y="3893516"/>
            <a:ext cx="8652164" cy="46417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9872111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78090" y="6356349"/>
            <a:ext cx="484909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FURTHER READING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81200"/>
            <a:ext cx="754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66"/>
                </a:solidFill>
                <a:latin typeface="AvenirNext"/>
              </a:rPr>
              <a:t>Activity </a:t>
            </a:r>
            <a:endParaRPr lang="en-US" sz="4000" dirty="0" smtClean="0">
              <a:solidFill>
                <a:srgbClr val="000066"/>
              </a:solidFill>
              <a:latin typeface="AvenirNext"/>
            </a:endParaRPr>
          </a:p>
          <a:p>
            <a:pPr algn="ctr"/>
            <a:r>
              <a:rPr lang="en-US" sz="4000" dirty="0" smtClean="0">
                <a:solidFill>
                  <a:srgbClr val="000066"/>
                </a:solidFill>
                <a:latin typeface="AvenirNext"/>
              </a:rPr>
              <a:t>Compile </a:t>
            </a:r>
            <a:r>
              <a:rPr lang="en-US" sz="4000" dirty="0">
                <a:solidFill>
                  <a:srgbClr val="000066"/>
                </a:solidFill>
                <a:latin typeface="AvenirNext"/>
              </a:rPr>
              <a:t>Results from Solution </a:t>
            </a:r>
            <a:r>
              <a:rPr lang="en-US" sz="4000" dirty="0" smtClean="0">
                <a:solidFill>
                  <a:srgbClr val="000066"/>
                </a:solidFill>
                <a:latin typeface="AvenirNext"/>
              </a:rPr>
              <a:t>Interviews - </a:t>
            </a:r>
            <a:r>
              <a:rPr lang="en-US" sz="4000" dirty="0" smtClean="0">
                <a:solidFill>
                  <a:srgbClr val="800000"/>
                </a:solidFill>
                <a:latin typeface="AvenirNext"/>
              </a:rPr>
              <a:t>Handout</a:t>
            </a:r>
            <a:endParaRPr lang="en-US" sz="40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05843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ACHIEVING </a:t>
            </a:r>
            <a:r>
              <a:rPr lang="en-US" sz="2400" b="1" dirty="0">
                <a:solidFill>
                  <a:srgbClr val="800000"/>
                </a:solidFill>
              </a:rPr>
              <a:t>PRODUCT-MARKET FIT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Your </a:t>
            </a:r>
            <a:r>
              <a:rPr lang="en-US" sz="2200" b="1" dirty="0">
                <a:solidFill>
                  <a:srgbClr val="800000"/>
                </a:solidFill>
              </a:rPr>
              <a:t>solution/product</a:t>
            </a:r>
            <a:r>
              <a:rPr lang="en-US" sz="2200" dirty="0">
                <a:solidFill>
                  <a:srgbClr val="000066"/>
                </a:solidFill>
              </a:rPr>
              <a:t> is close to achieving </a:t>
            </a:r>
            <a:r>
              <a:rPr lang="en-US" sz="2200" b="1" dirty="0">
                <a:solidFill>
                  <a:srgbClr val="800000"/>
                </a:solidFill>
              </a:rPr>
              <a:t>product-market fit </a:t>
            </a:r>
            <a:r>
              <a:rPr lang="en-US" sz="2200" dirty="0">
                <a:solidFill>
                  <a:srgbClr val="000066"/>
                </a:solidFill>
              </a:rPr>
              <a:t>when </a:t>
            </a:r>
            <a:r>
              <a:rPr lang="en-US" sz="2200" b="1" dirty="0">
                <a:solidFill>
                  <a:srgbClr val="800000"/>
                </a:solidFill>
              </a:rPr>
              <a:t>at least the majority of your early adopters buy your MVP (minimum viable product).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Specifically</a:t>
            </a:r>
            <a:r>
              <a:rPr lang="en-US" sz="2200" dirty="0">
                <a:solidFill>
                  <a:srgbClr val="000066"/>
                </a:solidFill>
              </a:rPr>
              <a:t>, they should</a:t>
            </a:r>
            <a:r>
              <a:rPr lang="en-US" sz="2200" dirty="0" smtClean="0">
                <a:solidFill>
                  <a:srgbClr val="000066"/>
                </a:solidFill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800000"/>
                </a:solidFill>
              </a:rPr>
              <a:t>Confirm</a:t>
            </a:r>
            <a:r>
              <a:rPr lang="en-US" sz="2200" dirty="0" smtClean="0">
                <a:solidFill>
                  <a:srgbClr val="000066"/>
                </a:solidFill>
              </a:rPr>
              <a:t> </a:t>
            </a:r>
            <a:r>
              <a:rPr lang="en-US" sz="2200" dirty="0">
                <a:solidFill>
                  <a:srgbClr val="000066"/>
                </a:solidFill>
              </a:rPr>
              <a:t>that the solution does </a:t>
            </a:r>
            <a:r>
              <a:rPr lang="en-US" sz="2200" b="1" dirty="0">
                <a:solidFill>
                  <a:srgbClr val="800000"/>
                </a:solidFill>
              </a:rPr>
              <a:t>solve (some) their problem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800000"/>
                </a:solidFill>
              </a:rPr>
              <a:t>Accept the price </a:t>
            </a:r>
            <a:r>
              <a:rPr lang="en-US" sz="2200" dirty="0">
                <a:solidFill>
                  <a:srgbClr val="000066"/>
                </a:solidFill>
              </a:rPr>
              <a:t>of your </a:t>
            </a:r>
            <a:r>
              <a:rPr lang="en-US" sz="2200" dirty="0" smtClean="0">
                <a:solidFill>
                  <a:srgbClr val="000066"/>
                </a:solidFill>
              </a:rPr>
              <a:t>product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800000"/>
                </a:solidFill>
              </a:rPr>
              <a:t>Agree to recommend </a:t>
            </a:r>
            <a:r>
              <a:rPr lang="en-US" sz="2200" dirty="0">
                <a:solidFill>
                  <a:srgbClr val="000066"/>
                </a:solidFill>
              </a:rPr>
              <a:t>your product to </a:t>
            </a:r>
            <a:r>
              <a:rPr lang="en-US" sz="2200" dirty="0" smtClean="0">
                <a:solidFill>
                  <a:srgbClr val="000066"/>
                </a:solidFill>
              </a:rPr>
              <a:t>others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200" dirty="0" smtClean="0">
                <a:solidFill>
                  <a:srgbClr val="000066"/>
                </a:solidFill>
              </a:rPr>
              <a:t>Provide </a:t>
            </a:r>
            <a:r>
              <a:rPr lang="en-US" sz="2200" b="1" dirty="0">
                <a:solidFill>
                  <a:srgbClr val="800000"/>
                </a:solidFill>
              </a:rPr>
              <a:t>positive testimonials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1026" name="Picture 2" descr="Image result for Product-Market F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7938" y="4510073"/>
            <a:ext cx="2657462" cy="15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00845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BUILD SOLUTION </a:t>
            </a:r>
            <a:r>
              <a:rPr lang="en-US" sz="2400" b="1" dirty="0" smtClean="0">
                <a:solidFill>
                  <a:srgbClr val="800000"/>
                </a:solidFill>
              </a:rPr>
              <a:t>DEMO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4092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The </a:t>
            </a:r>
            <a:r>
              <a:rPr lang="en-US" sz="2200" b="1" dirty="0" smtClean="0">
                <a:solidFill>
                  <a:srgbClr val="800000"/>
                </a:solidFill>
              </a:rPr>
              <a:t>smallest possible solution </a:t>
            </a:r>
            <a:r>
              <a:rPr lang="en-US" sz="2200" dirty="0" smtClean="0">
                <a:solidFill>
                  <a:srgbClr val="000066"/>
                </a:solidFill>
              </a:rPr>
              <a:t>that can </a:t>
            </a:r>
            <a:r>
              <a:rPr lang="en-US" sz="2200" b="1" dirty="0" smtClean="0">
                <a:solidFill>
                  <a:srgbClr val="800000"/>
                </a:solidFill>
              </a:rPr>
              <a:t>stand in </a:t>
            </a:r>
            <a:r>
              <a:rPr lang="en-US" sz="2200" dirty="0" smtClean="0">
                <a:solidFill>
                  <a:srgbClr val="000066"/>
                </a:solidFill>
              </a:rPr>
              <a:t>for </a:t>
            </a:r>
            <a:r>
              <a:rPr lang="en-US" sz="2200" b="1" dirty="0" smtClean="0">
                <a:solidFill>
                  <a:srgbClr val="800000"/>
                </a:solidFill>
              </a:rPr>
              <a:t>the actual solution</a:t>
            </a:r>
            <a:r>
              <a:rPr lang="en-US" sz="2200" dirty="0" smtClean="0">
                <a:solidFill>
                  <a:srgbClr val="000066"/>
                </a:solidFill>
              </a:rPr>
              <a:t> </a:t>
            </a:r>
            <a:r>
              <a:rPr lang="en-US" sz="2200" b="1" dirty="0" smtClean="0">
                <a:solidFill>
                  <a:srgbClr val="800000"/>
                </a:solidFill>
              </a:rPr>
              <a:t>for testing </a:t>
            </a:r>
            <a:r>
              <a:rPr lang="en-US" sz="2200" dirty="0" smtClean="0">
                <a:solidFill>
                  <a:srgbClr val="000066"/>
                </a:solidFill>
              </a:rPr>
              <a:t>– just the </a:t>
            </a:r>
            <a:r>
              <a:rPr lang="en-US" sz="2200" b="1" dirty="0" smtClean="0">
                <a:solidFill>
                  <a:srgbClr val="800000"/>
                </a:solidFill>
              </a:rPr>
              <a:t>core components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800000"/>
                </a:solidFill>
              </a:rPr>
              <a:t>Don’t want to invest </a:t>
            </a:r>
            <a:r>
              <a:rPr lang="en-US" sz="2200" dirty="0" smtClean="0">
                <a:solidFill>
                  <a:srgbClr val="000066"/>
                </a:solidFill>
              </a:rPr>
              <a:t>a lot in building a </a:t>
            </a:r>
            <a:r>
              <a:rPr lang="en-US" sz="2200" b="1" dirty="0">
                <a:solidFill>
                  <a:srgbClr val="800000"/>
                </a:solidFill>
              </a:rPr>
              <a:t>full fledged product </a:t>
            </a:r>
            <a:r>
              <a:rPr lang="en-US" sz="2200" dirty="0" smtClean="0">
                <a:solidFill>
                  <a:srgbClr val="000066"/>
                </a:solidFill>
              </a:rPr>
              <a:t>or </a:t>
            </a:r>
            <a:r>
              <a:rPr lang="en-US" sz="2200" b="1" dirty="0">
                <a:solidFill>
                  <a:srgbClr val="800000"/>
                </a:solidFill>
              </a:rPr>
              <a:t>service</a:t>
            </a:r>
            <a:r>
              <a:rPr lang="en-US" sz="2200" dirty="0" smtClean="0">
                <a:solidFill>
                  <a:srgbClr val="000066"/>
                </a:solidFill>
              </a:rPr>
              <a:t> that no one wants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Instead </a:t>
            </a:r>
            <a:r>
              <a:rPr lang="en-US" sz="2200" b="1" dirty="0">
                <a:solidFill>
                  <a:srgbClr val="800000"/>
                </a:solidFill>
              </a:rPr>
              <a:t>create a demo </a:t>
            </a:r>
            <a:r>
              <a:rPr lang="en-US" sz="2200" dirty="0" smtClean="0">
                <a:solidFill>
                  <a:srgbClr val="000066"/>
                </a:solidFill>
              </a:rPr>
              <a:t>or </a:t>
            </a:r>
            <a:r>
              <a:rPr lang="en-US" sz="2200" b="1" dirty="0">
                <a:solidFill>
                  <a:srgbClr val="800000"/>
                </a:solidFill>
              </a:rPr>
              <a:t>mockup</a:t>
            </a:r>
            <a:r>
              <a:rPr lang="en-US" sz="2200" dirty="0" smtClean="0">
                <a:solidFill>
                  <a:srgbClr val="000066"/>
                </a:solidFill>
              </a:rPr>
              <a:t> of your solution and test run it with your customers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rgbClr val="000066"/>
                </a:solidFill>
              </a:rPr>
              <a:t>This is a </a:t>
            </a:r>
            <a:r>
              <a:rPr lang="en-US" sz="2200" b="1" dirty="0">
                <a:solidFill>
                  <a:srgbClr val="800000"/>
                </a:solidFill>
              </a:rPr>
              <a:t>lean startup technique </a:t>
            </a:r>
            <a:r>
              <a:rPr lang="en-US" sz="2200" dirty="0" smtClean="0">
                <a:solidFill>
                  <a:srgbClr val="000066"/>
                </a:solidFill>
              </a:rPr>
              <a:t>which helps to </a:t>
            </a:r>
            <a:r>
              <a:rPr lang="en-US" sz="2200" b="1" dirty="0" smtClean="0">
                <a:solidFill>
                  <a:srgbClr val="800000"/>
                </a:solidFill>
              </a:rPr>
              <a:t>validate your solution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8036" y="5252638"/>
            <a:ext cx="83473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rgbClr val="000066"/>
                </a:solidFill>
                <a:latin typeface="Book Antiqua" panose="02040602050305030304" pitchFamily="18" charset="0"/>
              </a:rPr>
              <a:t>Mock-up:</a:t>
            </a:r>
            <a:r>
              <a:rPr lang="en-US" i="1" dirty="0" smtClean="0">
                <a:solidFill>
                  <a:srgbClr val="800000"/>
                </a:solidFill>
                <a:latin typeface="Book Antiqua" panose="02040602050305030304" pitchFamily="18" charset="0"/>
              </a:rPr>
              <a:t> </a:t>
            </a:r>
            <a:r>
              <a:rPr lang="en-US" b="1" i="1" dirty="0" smtClean="0">
                <a:solidFill>
                  <a:srgbClr val="800000"/>
                </a:solidFill>
                <a:latin typeface="Book Antiqua" panose="02040602050305030304" pitchFamily="18" charset="0"/>
              </a:rPr>
              <a:t>a </a:t>
            </a:r>
            <a:r>
              <a:rPr lang="en-US" b="1" i="1" dirty="0">
                <a:solidFill>
                  <a:srgbClr val="800000"/>
                </a:solidFill>
                <a:latin typeface="Book Antiqua" panose="02040602050305030304" pitchFamily="18" charset="0"/>
              </a:rPr>
              <a:t>full-sized structural model built to scale chiefly for study, testing, or display. 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BUILD SOLUTION </a:t>
            </a:r>
            <a:r>
              <a:rPr lang="en-US" sz="2400" b="1" dirty="0" smtClean="0">
                <a:solidFill>
                  <a:srgbClr val="800000"/>
                </a:solidFill>
              </a:rPr>
              <a:t>DEMO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18" y="1290772"/>
            <a:ext cx="8763000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599" y="2200544"/>
            <a:ext cx="71628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5862" y="3128962"/>
            <a:ext cx="6772275" cy="600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3989955"/>
            <a:ext cx="9123218" cy="47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0930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TO BUILD A SOLUTION DEMO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65057" b="80435"/>
          <a:stretch/>
        </p:blipFill>
        <p:spPr>
          <a:xfrm>
            <a:off x="457201" y="1171575"/>
            <a:ext cx="1447800" cy="4286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24665"/>
          <a:stretch/>
        </p:blipFill>
        <p:spPr>
          <a:xfrm>
            <a:off x="2181225" y="1126132"/>
            <a:ext cx="4143375" cy="1650405"/>
          </a:xfrm>
          <a:prstGeom prst="rect">
            <a:avLst/>
          </a:prstGeom>
        </p:spPr>
      </p:pic>
      <p:pic>
        <p:nvPicPr>
          <p:cNvPr id="1026" name="Picture 2" descr="Image result for wireframe mockup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328" t="11077" r="9000"/>
          <a:stretch/>
        </p:blipFill>
        <p:spPr bwMode="auto">
          <a:xfrm>
            <a:off x="5486400" y="2129573"/>
            <a:ext cx="3595688" cy="156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50" y="3694564"/>
            <a:ext cx="5403273" cy="23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99025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TO BUILD A SOLUTION DEMO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65073" b="66367"/>
          <a:stretch/>
        </p:blipFill>
        <p:spPr>
          <a:xfrm>
            <a:off x="457201" y="1116461"/>
            <a:ext cx="1600200" cy="483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" y="1959940"/>
            <a:ext cx="8305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Building a demo often make </a:t>
            </a:r>
            <a:r>
              <a:rPr lang="en-US" sz="2000" b="1" dirty="0" smtClean="0">
                <a:solidFill>
                  <a:srgbClr val="800000"/>
                </a:solidFill>
              </a:rPr>
              <a:t>us want to be creative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While the </a:t>
            </a:r>
            <a:r>
              <a:rPr lang="en-US" sz="2000" b="1" dirty="0">
                <a:solidFill>
                  <a:srgbClr val="800000"/>
                </a:solidFill>
              </a:rPr>
              <a:t>flashy demo </a:t>
            </a:r>
            <a:r>
              <a:rPr lang="en-US" sz="2000" dirty="0" smtClean="0">
                <a:solidFill>
                  <a:srgbClr val="000066"/>
                </a:solidFill>
              </a:rPr>
              <a:t>will make the </a:t>
            </a:r>
            <a:r>
              <a:rPr lang="en-US" sz="2000" b="1" dirty="0" smtClean="0">
                <a:solidFill>
                  <a:srgbClr val="800000"/>
                </a:solidFill>
              </a:rPr>
              <a:t>sales </a:t>
            </a:r>
            <a:r>
              <a:rPr lang="en-US" sz="2000" b="1" dirty="0">
                <a:solidFill>
                  <a:srgbClr val="800000"/>
                </a:solidFill>
              </a:rPr>
              <a:t>team implementation difficult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66"/>
                </a:solidFill>
              </a:rPr>
              <a:t>Mock up should be something </a:t>
            </a:r>
            <a:r>
              <a:rPr lang="en-US" sz="2000" b="1" dirty="0">
                <a:solidFill>
                  <a:srgbClr val="800000"/>
                </a:solidFill>
              </a:rPr>
              <a:t>which can be make into product easily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4182260"/>
            <a:ext cx="8229600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</a:t>
            </a:r>
            <a:r>
              <a:rPr lang="en-US" sz="20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66"/>
                </a:solidFill>
              </a:rPr>
              <a:t>Creating a </a:t>
            </a:r>
            <a:r>
              <a:rPr lang="en-US" sz="2000" b="1" dirty="0">
                <a:solidFill>
                  <a:srgbClr val="800000"/>
                </a:solidFill>
              </a:rPr>
              <a:t>flash video in the demo </a:t>
            </a:r>
            <a:r>
              <a:rPr lang="en-US" sz="2000" dirty="0">
                <a:solidFill>
                  <a:srgbClr val="000066"/>
                </a:solidFill>
              </a:rPr>
              <a:t>with </a:t>
            </a:r>
            <a:r>
              <a:rPr lang="en-US" sz="2000" b="1" dirty="0">
                <a:solidFill>
                  <a:srgbClr val="800000"/>
                </a:solidFill>
              </a:rPr>
              <a:t>fancy transition </a:t>
            </a:r>
            <a:r>
              <a:rPr lang="en-US" sz="2000" dirty="0">
                <a:solidFill>
                  <a:srgbClr val="000066"/>
                </a:solidFill>
              </a:rPr>
              <a:t>of the </a:t>
            </a:r>
            <a:r>
              <a:rPr lang="en-US" sz="2000" b="1" dirty="0">
                <a:solidFill>
                  <a:srgbClr val="800000"/>
                </a:solidFill>
              </a:rPr>
              <a:t>website user experience </a:t>
            </a:r>
            <a:r>
              <a:rPr lang="en-US" sz="2000" dirty="0">
                <a:solidFill>
                  <a:srgbClr val="000066"/>
                </a:solidFill>
              </a:rPr>
              <a:t>and later realizing that the </a:t>
            </a:r>
            <a:r>
              <a:rPr lang="en-US" sz="2000" b="1" dirty="0">
                <a:solidFill>
                  <a:srgbClr val="800000"/>
                </a:solidFill>
              </a:rPr>
              <a:t>same can not be included </a:t>
            </a:r>
            <a:r>
              <a:rPr lang="en-US" sz="2000" dirty="0" smtClean="0">
                <a:solidFill>
                  <a:srgbClr val="000066"/>
                </a:solidFill>
              </a:rPr>
              <a:t>the in </a:t>
            </a:r>
            <a:r>
              <a:rPr lang="en-US" sz="2000" b="1" dirty="0">
                <a:solidFill>
                  <a:srgbClr val="800000"/>
                </a:solidFill>
              </a:rPr>
              <a:t>your solution </a:t>
            </a:r>
            <a:r>
              <a:rPr lang="en-US" sz="2000" dirty="0">
                <a:solidFill>
                  <a:srgbClr val="000066"/>
                </a:solidFill>
              </a:rPr>
              <a:t>i.e. Website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35560"/>
          <a:stretch/>
        </p:blipFill>
        <p:spPr>
          <a:xfrm>
            <a:off x="2036619" y="1127111"/>
            <a:ext cx="4581525" cy="9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8758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TO BUILD A SOLUTION DEMO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64920" b="65986"/>
          <a:stretch/>
        </p:blipFill>
        <p:spPr>
          <a:xfrm>
            <a:off x="533400" y="1119806"/>
            <a:ext cx="1420091" cy="4956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34014"/>
          <a:stretch/>
        </p:blipFill>
        <p:spPr>
          <a:xfrm>
            <a:off x="2286000" y="1080758"/>
            <a:ext cx="4048125" cy="9616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200" y="2204279"/>
            <a:ext cx="8305800" cy="10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00066"/>
                </a:solidFill>
              </a:rPr>
              <a:t>Use your own resource as far possible so that </a:t>
            </a:r>
            <a:r>
              <a:rPr lang="en-US" sz="2200" b="1" dirty="0" smtClean="0">
                <a:solidFill>
                  <a:srgbClr val="800000"/>
                </a:solidFill>
              </a:rPr>
              <a:t>you can quickly develop another version</a:t>
            </a:r>
            <a:r>
              <a:rPr lang="en-US" sz="2200" b="1" dirty="0" smtClean="0">
                <a:solidFill>
                  <a:srgbClr val="000066"/>
                </a:solidFill>
              </a:rPr>
              <a:t> </a:t>
            </a:r>
            <a:r>
              <a:rPr lang="en-US" sz="2200" dirty="0" smtClean="0">
                <a:solidFill>
                  <a:srgbClr val="000066"/>
                </a:solidFill>
              </a:rPr>
              <a:t>of demo for testing</a:t>
            </a:r>
            <a:endParaRPr lang="en-US" sz="2200" dirty="0">
              <a:solidFill>
                <a:srgbClr val="0000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3712566"/>
            <a:ext cx="8368145" cy="22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68822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TIPS TO BUILD A SOLUTION DEMO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60994" b="68273"/>
          <a:stretch/>
        </p:blipFill>
        <p:spPr>
          <a:xfrm>
            <a:off x="626918" y="1219200"/>
            <a:ext cx="1278082" cy="381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36324"/>
          <a:stretch/>
        </p:blipFill>
        <p:spPr>
          <a:xfrm>
            <a:off x="1905000" y="1137402"/>
            <a:ext cx="3276600" cy="76465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66950" b="66142"/>
          <a:stretch/>
        </p:blipFill>
        <p:spPr>
          <a:xfrm>
            <a:off x="599209" y="1850629"/>
            <a:ext cx="1381991" cy="43537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51622" r="9615" b="46412"/>
          <a:stretch/>
        </p:blipFill>
        <p:spPr>
          <a:xfrm>
            <a:off x="4549430" y="2667000"/>
            <a:ext cx="2918170" cy="17339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/>
          <a:srcRect t="34707"/>
          <a:stretch/>
        </p:blipFill>
        <p:spPr>
          <a:xfrm>
            <a:off x="1905000" y="1920181"/>
            <a:ext cx="4181475" cy="8395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/>
          <a:srcRect l="16748" t="49372" r="51875"/>
          <a:stretch/>
        </p:blipFill>
        <p:spPr>
          <a:xfrm>
            <a:off x="1828800" y="4425010"/>
            <a:ext cx="2362200" cy="163817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6"/>
          <a:srcRect r="48493" b="46412"/>
          <a:stretch/>
        </p:blipFill>
        <p:spPr>
          <a:xfrm>
            <a:off x="652001" y="2655840"/>
            <a:ext cx="3877597" cy="173394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/>
          <a:srcRect l="46458" t="49372"/>
          <a:stretch/>
        </p:blipFill>
        <p:spPr>
          <a:xfrm>
            <a:off x="4195330" y="4417495"/>
            <a:ext cx="4030758" cy="163817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/>
          <a:srcRect l="90017" t="14785" r="-323" b="59310"/>
          <a:stretch/>
        </p:blipFill>
        <p:spPr>
          <a:xfrm>
            <a:off x="7487432" y="3090564"/>
            <a:ext cx="775855" cy="8382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/>
          <a:srcRect l="4509" t="61759" r="83345" b="9982"/>
          <a:stretch/>
        </p:blipFill>
        <p:spPr>
          <a:xfrm>
            <a:off x="833004" y="48153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29135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01782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CONCLUSION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447800"/>
            <a:ext cx="8229600" cy="45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dirty="0" smtClean="0">
                <a:solidFill>
                  <a:srgbClr val="000066"/>
                </a:solidFill>
                <a:latin typeface="AvenirNext"/>
              </a:rPr>
              <a:t>BUILDING MOCKUPS THIS WAY LET YOU TEST YOUR SOLUTION AND SHOW SOMETHING </a:t>
            </a:r>
            <a:r>
              <a:rPr lang="en-US" sz="4000" b="1" dirty="0" smtClean="0">
                <a:solidFill>
                  <a:srgbClr val="800000"/>
                </a:solidFill>
                <a:latin typeface="AvenirNext"/>
              </a:rPr>
              <a:t>VERY CLOSE TO THE REAL PRODUCT</a:t>
            </a:r>
            <a:endParaRPr lang="en-US" sz="4000" b="1" dirty="0">
              <a:solidFill>
                <a:srgbClr val="800000"/>
              </a:solidFill>
            </a:endParaRPr>
          </a:p>
          <a:p>
            <a:pPr algn="ctr">
              <a:lnSpc>
                <a:spcPct val="150000"/>
              </a:lnSpc>
            </a:pPr>
            <a:endParaRPr lang="en-US" sz="40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80552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FURTHER READING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April 2020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981200"/>
            <a:ext cx="7543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000066"/>
                </a:solidFill>
                <a:latin typeface="AvenirNext"/>
              </a:rPr>
              <a:t>Activity Instructions: Build Your Solution Demo (Mock-ups</a:t>
            </a:r>
            <a:r>
              <a:rPr lang="en-US" sz="4000" dirty="0" smtClean="0">
                <a:solidFill>
                  <a:srgbClr val="000066"/>
                </a:solidFill>
                <a:latin typeface="AvenirNext"/>
              </a:rPr>
              <a:t>)</a:t>
            </a:r>
          </a:p>
          <a:p>
            <a:pPr algn="ctr"/>
            <a:r>
              <a:rPr lang="en-US" sz="4000" dirty="0">
                <a:solidFill>
                  <a:srgbClr val="800000"/>
                </a:solidFill>
                <a:latin typeface="AvenirNext"/>
              </a:rPr>
              <a:t>Handout</a:t>
            </a:r>
            <a:endParaRPr lang="en-US" sz="4000" dirty="0">
              <a:solidFill>
                <a:srgbClr val="800000"/>
              </a:solidFill>
            </a:endParaRPr>
          </a:p>
          <a:p>
            <a:pPr algn="ctr"/>
            <a:endParaRPr lang="en-US" sz="4000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69562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398</Words>
  <Application>Microsoft Office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298</cp:revision>
  <dcterms:created xsi:type="dcterms:W3CDTF">2013-07-28T06:24:18Z</dcterms:created>
  <dcterms:modified xsi:type="dcterms:W3CDTF">2020-12-23T07:15:06Z</dcterms:modified>
</cp:coreProperties>
</file>