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73" r:id="rId4"/>
    <p:sldId id="264" r:id="rId5"/>
    <p:sldId id="265" r:id="rId6"/>
    <p:sldId id="266" r:id="rId7"/>
    <p:sldId id="261" r:id="rId8"/>
    <p:sldId id="262" r:id="rId9"/>
    <p:sldId id="274" r:id="rId10"/>
    <p:sldId id="267" r:id="rId11"/>
    <p:sldId id="275" r:id="rId12"/>
    <p:sldId id="276" r:id="rId13"/>
    <p:sldId id="277" r:id="rId14"/>
    <p:sldId id="268" r:id="rId15"/>
    <p:sldId id="269" r:id="rId16"/>
    <p:sldId id="270" r:id="rId17"/>
    <p:sldId id="271" r:id="rId18"/>
    <p:sldId id="272" r:id="rId19"/>
    <p:sldId id="278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0066"/>
    <a:srgbClr val="052E89"/>
    <a:srgbClr val="FF00FF"/>
    <a:srgbClr val="00FF00"/>
    <a:srgbClr val="3333CC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7797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8511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6960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5779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10509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2331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18526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42238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24596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1822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8968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571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2553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1830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6102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476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872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5</a:t>
            </a:r>
          </a:p>
          <a:p>
            <a:pPr algn="ctr">
              <a:spcBef>
                <a:spcPts val="1200"/>
              </a:spcBef>
            </a:pPr>
            <a:r>
              <a:rPr lang="en-US" sz="4000" b="1" spc="650" dirty="0">
                <a:solidFill>
                  <a:srgbClr val="000066"/>
                </a:solidFill>
                <a:latin typeface="+mj-lt"/>
              </a:rPr>
              <a:t>Building an </a:t>
            </a:r>
            <a:r>
              <a:rPr lang="en-US" sz="4000" b="1" spc="650" dirty="0" smtClean="0">
                <a:solidFill>
                  <a:srgbClr val="000066"/>
                </a:solidFill>
                <a:latin typeface="+mj-lt"/>
              </a:rPr>
              <a:t>MVP</a:t>
            </a:r>
            <a:endParaRPr lang="en-US" sz="40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7338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2" descr="Image result for minimum viable product (mvp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830" b="9601"/>
          <a:stretch/>
        </p:blipFill>
        <p:spPr bwMode="auto">
          <a:xfrm>
            <a:off x="1676400" y="2741580"/>
            <a:ext cx="6265903" cy="315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16675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rgbClr val="800000"/>
                </a:solidFill>
              </a:rPr>
              <a:t>DIFFERENCE BETWEEN SOLUTION DEMO AND PROTOTYPE</a:t>
            </a:r>
            <a:endParaRPr lang="en-US" altLang="en-US" sz="23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30" y="1893011"/>
            <a:ext cx="2409825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950" y="1565419"/>
            <a:ext cx="1695450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232" y="1385521"/>
            <a:ext cx="211455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489" y="2562213"/>
            <a:ext cx="11049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3867505"/>
            <a:ext cx="1552575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25" y="3338152"/>
            <a:ext cx="1895475" cy="438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3424249"/>
            <a:ext cx="1695450" cy="1419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4313370"/>
            <a:ext cx="1323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567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300" b="1" dirty="0" smtClean="0">
                <a:solidFill>
                  <a:srgbClr val="800000"/>
                </a:solidFill>
              </a:rPr>
              <a:t>DIFFERENCE BETWEEN SOLUTION DEMO AND PROTOTYPE</a:t>
            </a:r>
            <a:endParaRPr lang="en-US" altLang="en-US" sz="23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355283"/>
            <a:ext cx="8243573" cy="46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17085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91500" y="6356350"/>
            <a:ext cx="4953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CONCLUDING REMARKS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" r="-46001" b="37799"/>
          <a:stretch/>
        </p:blipFill>
        <p:spPr>
          <a:xfrm>
            <a:off x="4452937" y="1243012"/>
            <a:ext cx="347663" cy="4624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2" y="1676400"/>
            <a:ext cx="341947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350" y="1676400"/>
            <a:ext cx="310515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262" y="3014365"/>
            <a:ext cx="1771650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" y="1128117"/>
            <a:ext cx="2438400" cy="561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1223666"/>
            <a:ext cx="771525" cy="361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2537" y="3740727"/>
            <a:ext cx="30480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8676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" y="1181991"/>
            <a:ext cx="8305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5000" b="1" spc="650" dirty="0" smtClean="0">
                <a:solidFill>
                  <a:srgbClr val="000066"/>
                </a:solidFill>
                <a:latin typeface="+mj-lt"/>
              </a:rPr>
              <a:t>Build an MVP</a:t>
            </a: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76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2" descr="Image result for minimum viable product (mvp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830" b="9601"/>
          <a:stretch/>
        </p:blipFill>
        <p:spPr bwMode="auto">
          <a:xfrm>
            <a:off x="1629548" y="2438400"/>
            <a:ext cx="6265903" cy="315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52800" y="227111"/>
            <a:ext cx="22268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6000" b="1" spc="650" dirty="0" smtClean="0">
                <a:solidFill>
                  <a:srgbClr val="800000"/>
                </a:solidFill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xmlns="" val="1214734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</a:t>
            </a:r>
            <a:r>
              <a:rPr lang="en-US" sz="2400" b="1" dirty="0">
                <a:solidFill>
                  <a:srgbClr val="800000"/>
                </a:solidFill>
              </a:rPr>
              <a:t>TO BUILD YOUR MVP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8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</a:t>
            </a:r>
            <a:r>
              <a:rPr lang="en-US" sz="19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sz="19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slate</a:t>
            </a:r>
            <a:endParaRPr lang="en-US" sz="19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solidFill>
                  <a:srgbClr val="000066"/>
                </a:solidFill>
              </a:rPr>
              <a:t>Don’t </a:t>
            </a:r>
            <a:r>
              <a:rPr lang="en-US" sz="1900" b="1" dirty="0">
                <a:solidFill>
                  <a:srgbClr val="800000"/>
                </a:solidFill>
              </a:rPr>
              <a:t>automatically assume the features </a:t>
            </a:r>
            <a:r>
              <a:rPr lang="en-US" sz="1900" dirty="0">
                <a:solidFill>
                  <a:srgbClr val="000066"/>
                </a:solidFill>
              </a:rPr>
              <a:t>that need to be </a:t>
            </a:r>
            <a:r>
              <a:rPr lang="en-US" sz="1900" b="1" dirty="0">
                <a:solidFill>
                  <a:srgbClr val="800000"/>
                </a:solidFill>
              </a:rPr>
              <a:t>included</a:t>
            </a:r>
            <a:r>
              <a:rPr lang="en-US" sz="1900" dirty="0">
                <a:solidFill>
                  <a:srgbClr val="000066"/>
                </a:solidFill>
              </a:rPr>
              <a:t> in your </a:t>
            </a:r>
            <a:r>
              <a:rPr lang="en-US" sz="1900" b="1" dirty="0">
                <a:solidFill>
                  <a:srgbClr val="800000"/>
                </a:solidFill>
              </a:rPr>
              <a:t>MVP.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solidFill>
                  <a:srgbClr val="000066"/>
                </a:solidFill>
              </a:rPr>
              <a:t>Start </a:t>
            </a:r>
            <a:r>
              <a:rPr lang="en-US" sz="1900" dirty="0">
                <a:solidFill>
                  <a:srgbClr val="000066"/>
                </a:solidFill>
              </a:rPr>
              <a:t>with a </a:t>
            </a:r>
            <a:r>
              <a:rPr lang="en-US" sz="1900" b="1" dirty="0">
                <a:solidFill>
                  <a:srgbClr val="800000"/>
                </a:solidFill>
              </a:rPr>
              <a:t>clean slate </a:t>
            </a:r>
            <a:r>
              <a:rPr lang="en-US" sz="1900" dirty="0">
                <a:solidFill>
                  <a:srgbClr val="000066"/>
                </a:solidFill>
              </a:rPr>
              <a:t>and </a:t>
            </a:r>
            <a:r>
              <a:rPr lang="en-US" sz="1900" b="1" dirty="0">
                <a:solidFill>
                  <a:srgbClr val="800000"/>
                </a:solidFill>
              </a:rPr>
              <a:t>justify the addition of each one.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solidFill>
                  <a:srgbClr val="000066"/>
                </a:solidFill>
              </a:rPr>
              <a:t>Use </a:t>
            </a:r>
            <a:r>
              <a:rPr lang="en-US" sz="1900" dirty="0">
                <a:solidFill>
                  <a:srgbClr val="000066"/>
                </a:solidFill>
              </a:rPr>
              <a:t>the </a:t>
            </a:r>
            <a:r>
              <a:rPr lang="en-US" sz="1900" b="1" dirty="0">
                <a:solidFill>
                  <a:srgbClr val="800000"/>
                </a:solidFill>
              </a:rPr>
              <a:t>key takeaways </a:t>
            </a:r>
            <a:r>
              <a:rPr lang="en-US" sz="1900" dirty="0">
                <a:solidFill>
                  <a:srgbClr val="000066"/>
                </a:solidFill>
              </a:rPr>
              <a:t>from your product </a:t>
            </a:r>
            <a:r>
              <a:rPr lang="en-US" sz="1900" b="1" dirty="0">
                <a:solidFill>
                  <a:srgbClr val="800000"/>
                </a:solidFill>
              </a:rPr>
              <a:t>demo and solution interviews</a:t>
            </a:r>
            <a:r>
              <a:rPr lang="en-US" sz="1900" dirty="0">
                <a:solidFill>
                  <a:srgbClr val="000066"/>
                </a:solidFill>
              </a:rPr>
              <a:t> to decide </a:t>
            </a:r>
            <a:r>
              <a:rPr lang="en-US" sz="1900" b="1" dirty="0">
                <a:solidFill>
                  <a:srgbClr val="800000"/>
                </a:solidFill>
              </a:rPr>
              <a:t>which features to include. </a:t>
            </a:r>
          </a:p>
          <a:p>
            <a:pPr algn="just">
              <a:lnSpc>
                <a:spcPct val="150000"/>
              </a:lnSpc>
            </a:pPr>
            <a:r>
              <a:rPr lang="en-US" sz="1900" b="1" dirty="0" smtClean="0">
                <a:solidFill>
                  <a:srgbClr val="800000"/>
                </a:solidFill>
              </a:rPr>
              <a:t>Note</a:t>
            </a:r>
            <a:r>
              <a:rPr lang="en-US" sz="1900" b="1" dirty="0">
                <a:solidFill>
                  <a:srgbClr val="800000"/>
                </a:solidFill>
              </a:rPr>
              <a:t>:</a:t>
            </a:r>
            <a:r>
              <a:rPr lang="en-US" sz="1900" dirty="0">
                <a:solidFill>
                  <a:srgbClr val="000066"/>
                </a:solidFill>
              </a:rPr>
              <a:t> </a:t>
            </a:r>
            <a:endParaRPr lang="en-US" sz="1900" dirty="0" smtClean="0">
              <a:solidFill>
                <a:srgbClr val="000066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rgbClr val="000066"/>
                </a:solidFill>
              </a:rPr>
              <a:t>Unlike </a:t>
            </a:r>
            <a:r>
              <a:rPr lang="en-US" sz="1900" dirty="0">
                <a:solidFill>
                  <a:srgbClr val="000066"/>
                </a:solidFill>
              </a:rPr>
              <a:t>your solution mockup or demo, your MVP needs to be a </a:t>
            </a:r>
            <a:r>
              <a:rPr lang="en-US" sz="1900" b="1" dirty="0">
                <a:solidFill>
                  <a:srgbClr val="800000"/>
                </a:solidFill>
              </a:rPr>
              <a:t>complete product having minimum features </a:t>
            </a:r>
            <a:r>
              <a:rPr lang="en-US" sz="1900" dirty="0">
                <a:solidFill>
                  <a:srgbClr val="000066"/>
                </a:solidFill>
              </a:rPr>
              <a:t>and </a:t>
            </a:r>
            <a:r>
              <a:rPr lang="en-US" sz="1900" b="1" dirty="0">
                <a:solidFill>
                  <a:srgbClr val="800000"/>
                </a:solidFill>
              </a:rPr>
              <a:t>solving the most critical problem </a:t>
            </a:r>
            <a:r>
              <a:rPr lang="en-US" sz="1900" dirty="0">
                <a:solidFill>
                  <a:srgbClr val="000066"/>
                </a:solidFill>
              </a:rPr>
              <a:t>that you identified such that it can be sold in the market. </a:t>
            </a:r>
            <a:endParaRPr lang="en-US" sz="1900" dirty="0" smtClean="0">
              <a:solidFill>
                <a:srgbClr val="000066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 smtClean="0">
                <a:solidFill>
                  <a:srgbClr val="000066"/>
                </a:solidFill>
              </a:rPr>
              <a:t>Your </a:t>
            </a:r>
            <a:r>
              <a:rPr lang="en-US" sz="1900" dirty="0">
                <a:solidFill>
                  <a:srgbClr val="000066"/>
                </a:solidFill>
              </a:rPr>
              <a:t>MVP should be able to </a:t>
            </a:r>
            <a:r>
              <a:rPr lang="en-US" sz="1900" b="1" dirty="0">
                <a:solidFill>
                  <a:srgbClr val="800000"/>
                </a:solidFill>
              </a:rPr>
              <a:t>deliver some value to the customers.</a:t>
            </a:r>
          </a:p>
        </p:txBody>
      </p:sp>
    </p:spTree>
    <p:extLst>
      <p:ext uri="{BB962C8B-B14F-4D97-AF65-F5344CB8AC3E}">
        <p14:creationId xmlns:p14="http://schemas.microsoft.com/office/powerpoint/2010/main" xmlns="" val="1799584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</a:t>
            </a:r>
            <a:r>
              <a:rPr lang="en-US" sz="2400" b="1" dirty="0">
                <a:solidFill>
                  <a:srgbClr val="800000"/>
                </a:solidFill>
              </a:rPr>
              <a:t>TO BUILD YOUR MVP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</a:t>
            </a:r>
            <a:r>
              <a:rPr 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your number-one problem.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The </a:t>
            </a:r>
            <a:r>
              <a:rPr lang="en-US" sz="2000" dirty="0">
                <a:solidFill>
                  <a:srgbClr val="000066"/>
                </a:solidFill>
              </a:rPr>
              <a:t>job of your </a:t>
            </a:r>
            <a:r>
              <a:rPr lang="en-US" sz="2000" b="1" dirty="0">
                <a:solidFill>
                  <a:srgbClr val="000066"/>
                </a:solidFill>
              </a:rPr>
              <a:t>Unique Value Proposition (UVP) </a:t>
            </a:r>
            <a:r>
              <a:rPr lang="en-US" sz="2000" dirty="0">
                <a:solidFill>
                  <a:srgbClr val="000066"/>
                </a:solidFill>
              </a:rPr>
              <a:t>is to </a:t>
            </a:r>
            <a:r>
              <a:rPr lang="en-US" sz="2000" b="1" dirty="0">
                <a:solidFill>
                  <a:srgbClr val="800000"/>
                </a:solidFill>
              </a:rPr>
              <a:t>make a compelling promise</a:t>
            </a:r>
            <a:r>
              <a:rPr lang="en-US" sz="2000" b="1" dirty="0" smtClean="0">
                <a:solidFill>
                  <a:srgbClr val="800000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The </a:t>
            </a:r>
            <a:r>
              <a:rPr lang="en-US" sz="2000" dirty="0">
                <a:solidFill>
                  <a:srgbClr val="000066"/>
                </a:solidFill>
              </a:rPr>
              <a:t>job of </a:t>
            </a:r>
            <a:r>
              <a:rPr lang="en-US" sz="2000" b="1" dirty="0">
                <a:solidFill>
                  <a:srgbClr val="000066"/>
                </a:solidFill>
              </a:rPr>
              <a:t>the MVP</a:t>
            </a:r>
            <a:r>
              <a:rPr lang="en-US" sz="2000" dirty="0">
                <a:solidFill>
                  <a:srgbClr val="000066"/>
                </a:solidFill>
              </a:rPr>
              <a:t> is to </a:t>
            </a:r>
            <a:r>
              <a:rPr lang="en-US" sz="2000" b="1" dirty="0">
                <a:solidFill>
                  <a:srgbClr val="800000"/>
                </a:solidFill>
              </a:rPr>
              <a:t>deliver on that promise.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66"/>
                </a:solidFill>
              </a:rPr>
              <a:t>The </a:t>
            </a:r>
            <a:r>
              <a:rPr lang="en-US" sz="2000" b="1" dirty="0">
                <a:solidFill>
                  <a:srgbClr val="000066"/>
                </a:solidFill>
              </a:rPr>
              <a:t>essence of your MVP </a:t>
            </a:r>
            <a:r>
              <a:rPr lang="en-US" sz="2000" dirty="0">
                <a:solidFill>
                  <a:srgbClr val="000066"/>
                </a:solidFill>
              </a:rPr>
              <a:t>should be captured in </a:t>
            </a:r>
            <a:r>
              <a:rPr lang="en-US" sz="2000" b="1" dirty="0">
                <a:solidFill>
                  <a:srgbClr val="800000"/>
                </a:solidFill>
              </a:rPr>
              <a:t>the mock-up of your number one problem. Start there</a:t>
            </a:r>
            <a:r>
              <a:rPr lang="en-US" sz="2000" b="1" dirty="0" smtClean="0">
                <a:solidFill>
                  <a:srgbClr val="8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 </a:t>
            </a:r>
            <a:r>
              <a:rPr 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the Jobs To Be Done (JTBD) framework 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Remember the customer needs that you had </a:t>
            </a:r>
            <a:r>
              <a:rPr lang="en-US" sz="2000" b="1" dirty="0">
                <a:solidFill>
                  <a:srgbClr val="800000"/>
                </a:solidFill>
              </a:rPr>
              <a:t>identified in the JTBD framework?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00066"/>
                </a:solidFill>
              </a:rPr>
              <a:t>Your MVP needs to satisfy the </a:t>
            </a:r>
            <a:r>
              <a:rPr lang="en-US" sz="2000" b="1" dirty="0">
                <a:solidFill>
                  <a:srgbClr val="800000"/>
                </a:solidFill>
              </a:rPr>
              <a:t>functional, emotional, personal, or social aspects of the customer’s needs</a:t>
            </a:r>
            <a:r>
              <a:rPr lang="en-US" sz="2000" b="1" dirty="0" smtClean="0">
                <a:solidFill>
                  <a:srgbClr val="8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43959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</a:t>
            </a:r>
            <a:r>
              <a:rPr lang="en-US" sz="2400" b="1" dirty="0">
                <a:solidFill>
                  <a:srgbClr val="800000"/>
                </a:solidFill>
              </a:rPr>
              <a:t>TO BUILD YOUR MVP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91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Eliminate </a:t>
            </a:r>
            <a:r>
              <a:rPr lang="en-US" sz="19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nice-to-have features that are not essential.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rgbClr val="000066"/>
                </a:solidFill>
              </a:rPr>
              <a:t>From your Solution interviews, you should be able to label every element on your mock-up as ‘</a:t>
            </a:r>
            <a:r>
              <a:rPr lang="en-US" sz="1900" b="1" dirty="0">
                <a:solidFill>
                  <a:srgbClr val="800000"/>
                </a:solidFill>
              </a:rPr>
              <a:t>’must-have,’’ ‘’nice-to-have,’’ or ‘‘don’t need.’’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solidFill>
                  <a:srgbClr val="000066"/>
                </a:solidFill>
              </a:rPr>
              <a:t>Immediately </a:t>
            </a:r>
            <a:r>
              <a:rPr lang="en-US" sz="1900" b="1" dirty="0">
                <a:solidFill>
                  <a:srgbClr val="800000"/>
                </a:solidFill>
              </a:rPr>
              <a:t>eliminate the “don’t-needs”, </a:t>
            </a:r>
            <a:r>
              <a:rPr lang="en-US" sz="1900" dirty="0">
                <a:solidFill>
                  <a:srgbClr val="000066"/>
                </a:solidFill>
              </a:rPr>
              <a:t>and </a:t>
            </a:r>
            <a:r>
              <a:rPr lang="en-US" sz="1900" b="1" dirty="0">
                <a:solidFill>
                  <a:srgbClr val="800000"/>
                </a:solidFill>
              </a:rPr>
              <a:t>add the “nice-to-haves</a:t>
            </a:r>
            <a:r>
              <a:rPr lang="en-US" sz="1900" dirty="0">
                <a:solidFill>
                  <a:srgbClr val="000066"/>
                </a:solidFill>
              </a:rPr>
              <a:t>” to your features backlog queue unless it is a prerequisite to a </a:t>
            </a:r>
            <a:r>
              <a:rPr lang="en-US" sz="1900" b="1" dirty="0">
                <a:solidFill>
                  <a:srgbClr val="800000"/>
                </a:solidFill>
              </a:rPr>
              <a:t>“must-have” feature</a:t>
            </a:r>
            <a:r>
              <a:rPr lang="en-US" sz="1900" b="1" dirty="0" smtClean="0">
                <a:solidFill>
                  <a:srgbClr val="8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 other customer feature requests.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rgbClr val="000066"/>
                </a:solidFill>
              </a:rPr>
              <a:t>During </a:t>
            </a:r>
            <a:r>
              <a:rPr lang="en-US" sz="1900" b="1" dirty="0">
                <a:solidFill>
                  <a:srgbClr val="800000"/>
                </a:solidFill>
              </a:rPr>
              <a:t>your demo and solution interviews</a:t>
            </a:r>
            <a:r>
              <a:rPr lang="en-US" sz="1900" dirty="0">
                <a:solidFill>
                  <a:srgbClr val="000066"/>
                </a:solidFill>
              </a:rPr>
              <a:t>, your </a:t>
            </a:r>
            <a:r>
              <a:rPr lang="en-US" sz="1900" b="1" dirty="0">
                <a:solidFill>
                  <a:srgbClr val="800000"/>
                </a:solidFill>
              </a:rPr>
              <a:t>customers may have highlighted certain features</a:t>
            </a:r>
            <a:r>
              <a:rPr lang="en-US" sz="1900" dirty="0">
                <a:solidFill>
                  <a:srgbClr val="000066"/>
                </a:solidFill>
              </a:rPr>
              <a:t> that are needed to make your product complete or usable.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>
                <a:solidFill>
                  <a:srgbClr val="800000"/>
                </a:solidFill>
              </a:rPr>
              <a:t>Visit these next</a:t>
            </a:r>
            <a:r>
              <a:rPr lang="en-US" sz="1900" dirty="0">
                <a:solidFill>
                  <a:srgbClr val="000066"/>
                </a:solidFill>
              </a:rPr>
              <a:t>, and add/defer them based on the level of need</a:t>
            </a:r>
            <a:r>
              <a:rPr lang="en-US" sz="1900" dirty="0" smtClean="0">
                <a:solidFill>
                  <a:srgbClr val="000066"/>
                </a:solidFill>
              </a:rPr>
              <a:t>.</a:t>
            </a:r>
            <a:endParaRPr lang="en-US" sz="19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7540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</a:t>
            </a:r>
            <a:r>
              <a:rPr lang="en-US" sz="2400" b="1" dirty="0">
                <a:solidFill>
                  <a:srgbClr val="800000"/>
                </a:solidFill>
              </a:rPr>
              <a:t>TO BUILD YOUR MVP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your MVP will be chargeable.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66"/>
                </a:solidFill>
              </a:rPr>
              <a:t>Your </a:t>
            </a:r>
            <a:r>
              <a:rPr lang="en-US" sz="2200" b="1" dirty="0">
                <a:solidFill>
                  <a:srgbClr val="800000"/>
                </a:solidFill>
              </a:rPr>
              <a:t>MVP being a complete product, </a:t>
            </a:r>
            <a:r>
              <a:rPr lang="en-US" sz="2200" dirty="0">
                <a:solidFill>
                  <a:srgbClr val="000066"/>
                </a:solidFill>
              </a:rPr>
              <a:t>with </a:t>
            </a:r>
            <a:r>
              <a:rPr lang="en-US" sz="2200" b="1" dirty="0">
                <a:solidFill>
                  <a:srgbClr val="800000"/>
                </a:solidFill>
              </a:rPr>
              <a:t>minimum features</a:t>
            </a:r>
            <a:r>
              <a:rPr lang="en-US" sz="2200" dirty="0">
                <a:solidFill>
                  <a:srgbClr val="000066"/>
                </a:solidFill>
              </a:rPr>
              <a:t>, needs to have a go-to-market price. </a:t>
            </a:r>
            <a:endParaRPr lang="en-US" sz="2200" dirty="0" smtClean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If </a:t>
            </a:r>
            <a:r>
              <a:rPr lang="en-US" sz="2200" dirty="0">
                <a:solidFill>
                  <a:srgbClr val="000066"/>
                </a:solidFill>
              </a:rPr>
              <a:t>your product or solution is a </a:t>
            </a:r>
            <a:r>
              <a:rPr lang="en-US" sz="2200" b="1" dirty="0">
                <a:solidFill>
                  <a:srgbClr val="800000"/>
                </a:solidFill>
              </a:rPr>
              <a:t>software</a:t>
            </a:r>
            <a:r>
              <a:rPr lang="en-US" sz="2200" dirty="0">
                <a:solidFill>
                  <a:srgbClr val="000066"/>
                </a:solidFill>
              </a:rPr>
              <a:t>, you can </a:t>
            </a:r>
            <a:r>
              <a:rPr lang="en-US" sz="2200" b="1" dirty="0">
                <a:solidFill>
                  <a:srgbClr val="800000"/>
                </a:solidFill>
              </a:rPr>
              <a:t>have a trial period</a:t>
            </a:r>
            <a:r>
              <a:rPr lang="en-US" sz="2200" dirty="0">
                <a:solidFill>
                  <a:srgbClr val="000066"/>
                </a:solidFill>
              </a:rPr>
              <a:t>. </a:t>
            </a:r>
            <a:endParaRPr lang="en-US" sz="2200" dirty="0" smtClean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However</a:t>
            </a:r>
            <a:r>
              <a:rPr lang="en-US" sz="2200" dirty="0">
                <a:solidFill>
                  <a:srgbClr val="000066"/>
                </a:solidFill>
              </a:rPr>
              <a:t>, a trial period is </a:t>
            </a:r>
            <a:r>
              <a:rPr lang="en-US" sz="2200" b="1" dirty="0">
                <a:solidFill>
                  <a:srgbClr val="800000"/>
                </a:solidFill>
              </a:rPr>
              <a:t>not recommended at this stage.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If </a:t>
            </a:r>
            <a:r>
              <a:rPr lang="en-US" sz="2200" dirty="0">
                <a:solidFill>
                  <a:srgbClr val="000066"/>
                </a:solidFill>
              </a:rPr>
              <a:t>you really want to </a:t>
            </a:r>
            <a:r>
              <a:rPr lang="en-US" sz="2200" b="1" dirty="0">
                <a:solidFill>
                  <a:srgbClr val="800000"/>
                </a:solidFill>
              </a:rPr>
              <a:t>offer a free trial </a:t>
            </a:r>
            <a:r>
              <a:rPr lang="en-US" sz="2200" dirty="0">
                <a:solidFill>
                  <a:srgbClr val="000066"/>
                </a:solidFill>
              </a:rPr>
              <a:t>to your customers, make sure that it </a:t>
            </a:r>
            <a:r>
              <a:rPr lang="en-US" sz="2200" b="1" dirty="0">
                <a:solidFill>
                  <a:srgbClr val="800000"/>
                </a:solidFill>
              </a:rPr>
              <a:t>does not exceed 30 days</a:t>
            </a:r>
            <a:r>
              <a:rPr lang="en-US" sz="2200" b="1" dirty="0" smtClean="0">
                <a:solidFill>
                  <a:srgbClr val="800000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66"/>
                </a:solidFill>
              </a:rPr>
              <a:t>Taking your </a:t>
            </a:r>
            <a:r>
              <a:rPr lang="en-US" sz="2200" b="1" dirty="0">
                <a:solidFill>
                  <a:srgbClr val="800000"/>
                </a:solidFill>
              </a:rPr>
              <a:t>MVP to the market is another way of validating </a:t>
            </a:r>
            <a:r>
              <a:rPr lang="en-US" sz="2200" dirty="0">
                <a:solidFill>
                  <a:srgbClr val="000066"/>
                </a:solidFill>
              </a:rPr>
              <a:t>if your customers want to pay for your product or solution.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62424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</a:t>
            </a:r>
            <a:r>
              <a:rPr lang="en-US" sz="2400" b="1" dirty="0">
                <a:solidFill>
                  <a:srgbClr val="800000"/>
                </a:solidFill>
              </a:rPr>
              <a:t>TO BUILD YOUR MVP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learning, not 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</a:t>
            </a:r>
            <a:endParaRPr lang="en-US" sz="2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All </a:t>
            </a:r>
            <a:r>
              <a:rPr lang="en-US" sz="2200" dirty="0">
                <a:solidFill>
                  <a:srgbClr val="000066"/>
                </a:solidFill>
              </a:rPr>
              <a:t>your </a:t>
            </a:r>
            <a:r>
              <a:rPr lang="en-US" sz="2200" b="1" dirty="0">
                <a:solidFill>
                  <a:srgbClr val="800000"/>
                </a:solidFill>
              </a:rPr>
              <a:t>energy</a:t>
            </a:r>
            <a:r>
              <a:rPr lang="en-US" sz="2200" dirty="0">
                <a:solidFill>
                  <a:srgbClr val="000066"/>
                </a:solidFill>
              </a:rPr>
              <a:t> needs to be </a:t>
            </a:r>
            <a:r>
              <a:rPr lang="en-US" sz="2200" b="1" dirty="0">
                <a:solidFill>
                  <a:srgbClr val="800000"/>
                </a:solidFill>
              </a:rPr>
              <a:t>channeled toward accelerating learning.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Speed </a:t>
            </a:r>
            <a:r>
              <a:rPr lang="en-US" sz="2200" b="1" dirty="0">
                <a:solidFill>
                  <a:srgbClr val="800000"/>
                </a:solidFill>
              </a:rPr>
              <a:t>is key.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Think </a:t>
            </a:r>
            <a:r>
              <a:rPr lang="en-US" sz="2200" dirty="0">
                <a:solidFill>
                  <a:srgbClr val="000066"/>
                </a:solidFill>
              </a:rPr>
              <a:t>about optimizing production and costs later</a:t>
            </a:r>
            <a:r>
              <a:rPr lang="en-US" sz="2200" dirty="0" smtClean="0">
                <a:solidFill>
                  <a:srgbClr val="000066"/>
                </a:solidFill>
              </a:rPr>
              <a:t>.</a:t>
            </a:r>
            <a:endParaRPr lang="en-US" sz="2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0307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76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8190" y="2932046"/>
            <a:ext cx="853721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0000" b="1" spc="650" dirty="0" smtClean="0">
                <a:solidFill>
                  <a:srgbClr val="800000"/>
                </a:solidFill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838200"/>
            <a:ext cx="5879069" cy="17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7494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CUSTOMER REQUIREMENT Vs OUR SOLUTION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USREQ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336" t="8881" r="7897" b="47211"/>
          <a:stretch/>
        </p:blipFill>
        <p:spPr bwMode="auto">
          <a:xfrm>
            <a:off x="5430982" y="1816772"/>
            <a:ext cx="2057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USREQ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34" t="47971" r="54691" b="15691"/>
          <a:stretch/>
        </p:blipFill>
        <p:spPr bwMode="auto">
          <a:xfrm>
            <a:off x="1198419" y="4068237"/>
            <a:ext cx="22860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USREQ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299" t="4263" r="12479" b="91807"/>
          <a:stretch/>
        </p:blipFill>
        <p:spPr bwMode="auto">
          <a:xfrm>
            <a:off x="5176508" y="1320223"/>
            <a:ext cx="2815729" cy="43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USREQ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17" t="9541" r="56780" b="49898"/>
          <a:stretch/>
        </p:blipFill>
        <p:spPr bwMode="auto">
          <a:xfrm>
            <a:off x="1125682" y="1953100"/>
            <a:ext cx="2133600" cy="204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USREQ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17" t="3167" r="61341" b="90777"/>
          <a:stretch/>
        </p:blipFill>
        <p:spPr bwMode="auto">
          <a:xfrm>
            <a:off x="778718" y="1266924"/>
            <a:ext cx="3412282" cy="54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USREQ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107" t="52247" r="5818" b="6873"/>
          <a:stretch/>
        </p:blipFill>
        <p:spPr bwMode="auto">
          <a:xfrm>
            <a:off x="5410200" y="4073624"/>
            <a:ext cx="2286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MINIMUM VIABLE PRODUCT (MVP)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rgbClr val="000066"/>
                </a:solidFill>
              </a:rPr>
              <a:t>A</a:t>
            </a:r>
            <a:r>
              <a:rPr lang="en-US" sz="1900" dirty="0" smtClean="0">
                <a:solidFill>
                  <a:srgbClr val="000066"/>
                </a:solidFill>
              </a:rPr>
              <a:t> product </a:t>
            </a:r>
            <a:r>
              <a:rPr lang="en-US" sz="1900" dirty="0">
                <a:solidFill>
                  <a:srgbClr val="000066"/>
                </a:solidFill>
              </a:rPr>
              <a:t>with </a:t>
            </a:r>
            <a:r>
              <a:rPr lang="en-US" sz="1900" b="1" dirty="0">
                <a:solidFill>
                  <a:srgbClr val="800000"/>
                </a:solidFill>
              </a:rPr>
              <a:t>just enough features </a:t>
            </a:r>
            <a:r>
              <a:rPr lang="en-US" sz="1900" dirty="0">
                <a:solidFill>
                  <a:srgbClr val="000066"/>
                </a:solidFill>
              </a:rPr>
              <a:t>to </a:t>
            </a:r>
            <a:r>
              <a:rPr lang="en-US" sz="1900" b="1" dirty="0">
                <a:solidFill>
                  <a:srgbClr val="800000"/>
                </a:solidFill>
              </a:rPr>
              <a:t>satisfy early customers</a:t>
            </a:r>
            <a:r>
              <a:rPr lang="en-US" sz="1900" dirty="0">
                <a:solidFill>
                  <a:srgbClr val="000066"/>
                </a:solidFill>
              </a:rPr>
              <a:t>, and to </a:t>
            </a:r>
            <a:r>
              <a:rPr lang="en-US" sz="1900" b="1" dirty="0">
                <a:solidFill>
                  <a:srgbClr val="800000"/>
                </a:solidFill>
              </a:rPr>
              <a:t>provide feedback </a:t>
            </a:r>
            <a:r>
              <a:rPr lang="en-US" sz="1900" dirty="0">
                <a:solidFill>
                  <a:srgbClr val="000066"/>
                </a:solidFill>
              </a:rPr>
              <a:t>for </a:t>
            </a:r>
            <a:r>
              <a:rPr lang="en-US" sz="1900" b="1" dirty="0">
                <a:solidFill>
                  <a:srgbClr val="800000"/>
                </a:solidFill>
              </a:rPr>
              <a:t>future development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 smtClean="0">
                <a:solidFill>
                  <a:srgbClr val="000066"/>
                </a:solidFill>
              </a:rPr>
              <a:t>The </a:t>
            </a:r>
            <a:r>
              <a:rPr lang="en-US" sz="1900" b="1" dirty="0">
                <a:solidFill>
                  <a:srgbClr val="800000"/>
                </a:solidFill>
              </a:rPr>
              <a:t>final,</a:t>
            </a:r>
            <a:r>
              <a:rPr lang="en-US" sz="1900" dirty="0">
                <a:solidFill>
                  <a:srgbClr val="000066"/>
                </a:solidFill>
              </a:rPr>
              <a:t> complete set of </a:t>
            </a:r>
            <a:r>
              <a:rPr lang="en-US" sz="1900" b="1" dirty="0">
                <a:solidFill>
                  <a:srgbClr val="800000"/>
                </a:solidFill>
              </a:rPr>
              <a:t>features</a:t>
            </a:r>
            <a:r>
              <a:rPr lang="en-US" sz="1900" dirty="0">
                <a:solidFill>
                  <a:srgbClr val="000066"/>
                </a:solidFill>
              </a:rPr>
              <a:t> is only </a:t>
            </a:r>
            <a:r>
              <a:rPr lang="en-US" sz="1900" b="1" dirty="0">
                <a:solidFill>
                  <a:srgbClr val="800000"/>
                </a:solidFill>
              </a:rPr>
              <a:t>designed and developed </a:t>
            </a:r>
            <a:r>
              <a:rPr lang="en-US" sz="1900" dirty="0">
                <a:solidFill>
                  <a:srgbClr val="000066"/>
                </a:solidFill>
              </a:rPr>
              <a:t>after considering </a:t>
            </a:r>
            <a:r>
              <a:rPr lang="en-US" sz="1900" b="1" dirty="0">
                <a:solidFill>
                  <a:srgbClr val="800000"/>
                </a:solidFill>
              </a:rPr>
              <a:t>feedback from </a:t>
            </a:r>
            <a:r>
              <a:rPr lang="en-US" sz="1900" dirty="0">
                <a:solidFill>
                  <a:srgbClr val="000066"/>
                </a:solidFill>
              </a:rPr>
              <a:t>the product's </a:t>
            </a:r>
            <a:r>
              <a:rPr lang="en-US" sz="1900" b="1" dirty="0">
                <a:solidFill>
                  <a:srgbClr val="800000"/>
                </a:solidFill>
              </a:rPr>
              <a:t>initial users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rgbClr val="000066"/>
                </a:solidFill>
              </a:rPr>
              <a:t>This strategy targets </a:t>
            </a:r>
            <a:r>
              <a:rPr lang="en-US" sz="1900" b="1" dirty="0">
                <a:solidFill>
                  <a:srgbClr val="800000"/>
                </a:solidFill>
              </a:rPr>
              <a:t>avoiding building products </a:t>
            </a:r>
            <a:r>
              <a:rPr lang="en-US" sz="1900" dirty="0">
                <a:solidFill>
                  <a:srgbClr val="000066"/>
                </a:solidFill>
              </a:rPr>
              <a:t>that customers </a:t>
            </a:r>
            <a:r>
              <a:rPr lang="en-US" sz="1900" b="1" dirty="0">
                <a:solidFill>
                  <a:srgbClr val="800000"/>
                </a:solidFill>
              </a:rPr>
              <a:t>do not want </a:t>
            </a:r>
            <a:r>
              <a:rPr lang="en-US" sz="1900" dirty="0">
                <a:solidFill>
                  <a:srgbClr val="000066"/>
                </a:solidFill>
              </a:rPr>
              <a:t>and seeks to </a:t>
            </a:r>
            <a:r>
              <a:rPr lang="en-US" sz="1900" b="1" dirty="0">
                <a:solidFill>
                  <a:srgbClr val="800000"/>
                </a:solidFill>
              </a:rPr>
              <a:t>maximize information </a:t>
            </a:r>
            <a:r>
              <a:rPr lang="en-US" sz="1900" dirty="0">
                <a:solidFill>
                  <a:srgbClr val="000066"/>
                </a:solidFill>
              </a:rPr>
              <a:t>about the customer </a:t>
            </a:r>
            <a:r>
              <a:rPr lang="en-US" sz="1900" b="1" dirty="0">
                <a:solidFill>
                  <a:srgbClr val="800000"/>
                </a:solidFill>
              </a:rPr>
              <a:t>per amount of money spent.</a:t>
            </a:r>
          </a:p>
          <a:p>
            <a:pPr algn="just">
              <a:lnSpc>
                <a:spcPct val="150000"/>
              </a:lnSpc>
            </a:pPr>
            <a:r>
              <a:rPr lang="en-US" sz="19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MVP has three key characteristics: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rgbClr val="000066"/>
                </a:solidFill>
              </a:rPr>
              <a:t>It has </a:t>
            </a:r>
            <a:r>
              <a:rPr lang="en-US" sz="1900" b="1" dirty="0">
                <a:solidFill>
                  <a:srgbClr val="800000"/>
                </a:solidFill>
              </a:rPr>
              <a:t>enough value</a:t>
            </a:r>
            <a:r>
              <a:rPr lang="en-US" sz="1900" dirty="0">
                <a:solidFill>
                  <a:srgbClr val="000066"/>
                </a:solidFill>
              </a:rPr>
              <a:t> that people are </a:t>
            </a:r>
            <a:r>
              <a:rPr lang="en-US" sz="1900" b="1" dirty="0">
                <a:solidFill>
                  <a:srgbClr val="800000"/>
                </a:solidFill>
              </a:rPr>
              <a:t>willing to use it or buy it initially.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rgbClr val="000066"/>
                </a:solidFill>
              </a:rPr>
              <a:t>It demonstrates enough </a:t>
            </a:r>
            <a:r>
              <a:rPr lang="en-US" sz="1900" b="1" dirty="0">
                <a:solidFill>
                  <a:srgbClr val="800000"/>
                </a:solidFill>
              </a:rPr>
              <a:t>future benefit </a:t>
            </a:r>
            <a:r>
              <a:rPr lang="en-US" sz="1900" dirty="0">
                <a:solidFill>
                  <a:srgbClr val="000066"/>
                </a:solidFill>
              </a:rPr>
              <a:t>to retain </a:t>
            </a:r>
            <a:r>
              <a:rPr lang="en-US" sz="1900" b="1" dirty="0">
                <a:solidFill>
                  <a:srgbClr val="800000"/>
                </a:solidFill>
              </a:rPr>
              <a:t>early adopters.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900" dirty="0">
                <a:solidFill>
                  <a:srgbClr val="000066"/>
                </a:solidFill>
              </a:rPr>
              <a:t>It provides a </a:t>
            </a:r>
            <a:r>
              <a:rPr lang="en-US" sz="1900" b="1" dirty="0">
                <a:solidFill>
                  <a:srgbClr val="800000"/>
                </a:solidFill>
              </a:rPr>
              <a:t>feedback loop </a:t>
            </a:r>
            <a:r>
              <a:rPr lang="en-US" sz="1900" dirty="0">
                <a:solidFill>
                  <a:srgbClr val="000066"/>
                </a:solidFill>
              </a:rPr>
              <a:t>to guide </a:t>
            </a:r>
            <a:r>
              <a:rPr lang="en-US" sz="1900" b="1" dirty="0">
                <a:solidFill>
                  <a:srgbClr val="800000"/>
                </a:solidFill>
              </a:rPr>
              <a:t>future development.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19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</p:spTree>
    <p:extLst>
      <p:ext uri="{BB962C8B-B14F-4D97-AF65-F5344CB8AC3E}">
        <p14:creationId xmlns:p14="http://schemas.microsoft.com/office/powerpoint/2010/main" xmlns="" val="3127448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REQUIREMENTS OF AN MVP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fundamental requirements an MVP </a:t>
            </a:r>
            <a:endParaRPr lang="en-US" sz="22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Needs to </a:t>
            </a:r>
            <a:r>
              <a:rPr lang="en-US" sz="2200" b="1" dirty="0" smtClean="0">
                <a:solidFill>
                  <a:srgbClr val="800000"/>
                </a:solidFill>
              </a:rPr>
              <a:t>fully address a need or solve a problem </a:t>
            </a:r>
            <a:r>
              <a:rPr lang="en-US" sz="2200" dirty="0" smtClean="0">
                <a:solidFill>
                  <a:srgbClr val="000066"/>
                </a:solidFill>
              </a:rPr>
              <a:t>for the user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The MVP needs to </a:t>
            </a:r>
            <a:r>
              <a:rPr lang="en-US" sz="2200" b="1" dirty="0" smtClean="0">
                <a:solidFill>
                  <a:srgbClr val="800000"/>
                </a:solidFill>
              </a:rPr>
              <a:t>delight the user.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446" y="3237931"/>
            <a:ext cx="75439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rgbClr val="000066"/>
                </a:solidFill>
              </a:rPr>
              <a:t>Customer delight is </a:t>
            </a:r>
            <a:r>
              <a:rPr lang="en-US" sz="2200" b="1" dirty="0">
                <a:solidFill>
                  <a:srgbClr val="800000"/>
                </a:solidFill>
              </a:rPr>
              <a:t>surprising a customer</a:t>
            </a:r>
            <a:r>
              <a:rPr lang="en-US" sz="2200" dirty="0">
                <a:solidFill>
                  <a:srgbClr val="000066"/>
                </a:solidFill>
              </a:rPr>
              <a:t> by </a:t>
            </a:r>
            <a:r>
              <a:rPr lang="en-US" sz="2200" b="1" dirty="0">
                <a:solidFill>
                  <a:srgbClr val="800000"/>
                </a:solidFill>
              </a:rPr>
              <a:t>exceeding his or her expectations </a:t>
            </a:r>
            <a:r>
              <a:rPr lang="en-US" sz="2200" dirty="0">
                <a:solidFill>
                  <a:srgbClr val="000066"/>
                </a:solidFill>
              </a:rPr>
              <a:t>and thus creating a </a:t>
            </a:r>
            <a:r>
              <a:rPr lang="en-US" sz="2200" b="1" dirty="0">
                <a:solidFill>
                  <a:srgbClr val="800000"/>
                </a:solidFill>
              </a:rPr>
              <a:t>positive emotional reaction.</a:t>
            </a:r>
            <a:r>
              <a:rPr lang="en-US" sz="2200" dirty="0">
                <a:solidFill>
                  <a:srgbClr val="000066"/>
                </a:solidFill>
              </a:rPr>
              <a:t> </a:t>
            </a:r>
            <a:endParaRPr lang="en-US" sz="2200" dirty="0" smtClean="0">
              <a:solidFill>
                <a:srgbClr val="00006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This </a:t>
            </a:r>
            <a:r>
              <a:rPr lang="en-US" sz="2200" dirty="0">
                <a:solidFill>
                  <a:srgbClr val="000066"/>
                </a:solidFill>
              </a:rPr>
              <a:t>emotional reaction leads to </a:t>
            </a:r>
            <a:r>
              <a:rPr lang="en-US" sz="2200" b="1" dirty="0">
                <a:solidFill>
                  <a:srgbClr val="800000"/>
                </a:solidFill>
              </a:rPr>
              <a:t>word of mouth.</a:t>
            </a:r>
          </a:p>
        </p:txBody>
      </p:sp>
      <p:pic>
        <p:nvPicPr>
          <p:cNvPr id="2050" name="Picture 2" descr="The 8 Principles of Customer Delight | Inc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3600"/>
            <a:ext cx="2613025" cy="121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21328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 to fully address a need or solve a problem for the user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66"/>
                </a:solidFill>
              </a:rPr>
              <a:t>Y</a:t>
            </a:r>
            <a:r>
              <a:rPr lang="en-US" sz="2200" dirty="0" smtClean="0">
                <a:solidFill>
                  <a:srgbClr val="000066"/>
                </a:solidFill>
              </a:rPr>
              <a:t>ou </a:t>
            </a:r>
            <a:r>
              <a:rPr lang="en-US" sz="2200" dirty="0">
                <a:solidFill>
                  <a:srgbClr val="000066"/>
                </a:solidFill>
              </a:rPr>
              <a:t>cannot simply </a:t>
            </a:r>
            <a:r>
              <a:rPr lang="en-US" sz="2200" b="1" dirty="0">
                <a:solidFill>
                  <a:srgbClr val="800000"/>
                </a:solidFill>
              </a:rPr>
              <a:t>choose three of seven features </a:t>
            </a:r>
            <a:r>
              <a:rPr lang="en-US" sz="2200" dirty="0">
                <a:solidFill>
                  <a:srgbClr val="000066"/>
                </a:solidFill>
              </a:rPr>
              <a:t>on your product roadmap and </a:t>
            </a:r>
            <a:r>
              <a:rPr lang="en-US" sz="2200" b="1" dirty="0">
                <a:solidFill>
                  <a:srgbClr val="800000"/>
                </a:solidFill>
              </a:rPr>
              <a:t>decide</a:t>
            </a:r>
            <a:r>
              <a:rPr lang="en-US" sz="2200" dirty="0">
                <a:solidFill>
                  <a:srgbClr val="000066"/>
                </a:solidFill>
              </a:rPr>
              <a:t> that once you’ve </a:t>
            </a:r>
            <a:r>
              <a:rPr lang="en-US" sz="2200" b="1" dirty="0">
                <a:solidFill>
                  <a:srgbClr val="800000"/>
                </a:solidFill>
              </a:rPr>
              <a:t>built out those three features </a:t>
            </a:r>
            <a:r>
              <a:rPr lang="en-US" sz="2200" dirty="0">
                <a:solidFill>
                  <a:srgbClr val="000066"/>
                </a:solidFill>
              </a:rPr>
              <a:t>you will have a </a:t>
            </a:r>
            <a:r>
              <a:rPr lang="en-US" sz="2200" b="1" dirty="0">
                <a:solidFill>
                  <a:srgbClr val="800000"/>
                </a:solidFill>
              </a:rPr>
              <a:t>minimum viable product </a:t>
            </a:r>
            <a:r>
              <a:rPr lang="en-US" sz="2200" dirty="0">
                <a:solidFill>
                  <a:srgbClr val="000066"/>
                </a:solidFill>
              </a:rPr>
              <a:t>to ship.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66"/>
                </a:solidFill>
              </a:rPr>
              <a:t>A</a:t>
            </a:r>
            <a:r>
              <a:rPr lang="en-US" sz="2200" dirty="0" smtClean="0">
                <a:solidFill>
                  <a:srgbClr val="000066"/>
                </a:solidFill>
              </a:rPr>
              <a:t>lways </a:t>
            </a:r>
            <a:r>
              <a:rPr lang="en-US" sz="2200" b="1" dirty="0">
                <a:solidFill>
                  <a:srgbClr val="800000"/>
                </a:solidFill>
              </a:rPr>
              <a:t>make sure </a:t>
            </a:r>
            <a:r>
              <a:rPr lang="en-US" sz="2200" dirty="0">
                <a:solidFill>
                  <a:srgbClr val="000066"/>
                </a:solidFill>
              </a:rPr>
              <a:t>that your </a:t>
            </a:r>
            <a:r>
              <a:rPr lang="en-US" sz="2200" b="1" dirty="0">
                <a:solidFill>
                  <a:srgbClr val="800000"/>
                </a:solidFill>
              </a:rPr>
              <a:t>MVP</a:t>
            </a:r>
            <a:r>
              <a:rPr lang="en-US" sz="2200" dirty="0">
                <a:solidFill>
                  <a:srgbClr val="000066"/>
                </a:solidFill>
              </a:rPr>
              <a:t>, in </a:t>
            </a:r>
            <a:r>
              <a:rPr lang="en-US" sz="2200" b="1" dirty="0">
                <a:solidFill>
                  <a:srgbClr val="800000"/>
                </a:solidFill>
              </a:rPr>
              <a:t>at least one area </a:t>
            </a:r>
            <a:r>
              <a:rPr lang="en-US" sz="2200" dirty="0">
                <a:solidFill>
                  <a:srgbClr val="000066"/>
                </a:solidFill>
              </a:rPr>
              <a:t>of its </a:t>
            </a:r>
            <a:r>
              <a:rPr lang="en-US" sz="2200" b="1" dirty="0">
                <a:solidFill>
                  <a:srgbClr val="800000"/>
                </a:solidFill>
              </a:rPr>
              <a:t>promised functionality</a:t>
            </a:r>
            <a:r>
              <a:rPr lang="en-US" sz="2200" dirty="0">
                <a:solidFill>
                  <a:srgbClr val="000066"/>
                </a:solidFill>
              </a:rPr>
              <a:t>, provides the user with a </a:t>
            </a:r>
            <a:r>
              <a:rPr lang="en-US" sz="2200" b="1" dirty="0">
                <a:solidFill>
                  <a:srgbClr val="800000"/>
                </a:solidFill>
              </a:rPr>
              <a:t>complete solution.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REQUIREMENTS OF AN MVP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93160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MVP needs to delight the user.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This </a:t>
            </a:r>
            <a:r>
              <a:rPr lang="en-US" sz="2200" dirty="0">
                <a:solidFill>
                  <a:srgbClr val="000066"/>
                </a:solidFill>
              </a:rPr>
              <a:t>is the </a:t>
            </a:r>
            <a:r>
              <a:rPr lang="en-US" sz="2200" b="1" dirty="0">
                <a:solidFill>
                  <a:srgbClr val="800000"/>
                </a:solidFill>
              </a:rPr>
              <a:t>key ingredient </a:t>
            </a:r>
            <a:r>
              <a:rPr lang="en-US" sz="2200" dirty="0">
                <a:solidFill>
                  <a:srgbClr val="000066"/>
                </a:solidFill>
              </a:rPr>
              <a:t>so many </a:t>
            </a:r>
            <a:r>
              <a:rPr lang="en-US" sz="2200" b="1" dirty="0">
                <a:solidFill>
                  <a:srgbClr val="800000"/>
                </a:solidFill>
              </a:rPr>
              <a:t>minimum viable products neglect to include.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If </a:t>
            </a:r>
            <a:r>
              <a:rPr lang="en-US" sz="2200" dirty="0">
                <a:solidFill>
                  <a:srgbClr val="000066"/>
                </a:solidFill>
              </a:rPr>
              <a:t>you don’t have </a:t>
            </a:r>
            <a:r>
              <a:rPr lang="en-US" sz="2200" b="1" dirty="0">
                <a:solidFill>
                  <a:srgbClr val="800000"/>
                </a:solidFill>
              </a:rPr>
              <a:t>something</a:t>
            </a:r>
            <a:r>
              <a:rPr lang="en-US" sz="2200" dirty="0">
                <a:solidFill>
                  <a:srgbClr val="000066"/>
                </a:solidFill>
              </a:rPr>
              <a:t> in your product that </a:t>
            </a:r>
            <a:r>
              <a:rPr lang="en-US" sz="2200" b="1" dirty="0">
                <a:solidFill>
                  <a:srgbClr val="800000"/>
                </a:solidFill>
              </a:rPr>
              <a:t>delights</a:t>
            </a:r>
            <a:r>
              <a:rPr lang="en-US" sz="2200" dirty="0">
                <a:solidFill>
                  <a:srgbClr val="000066"/>
                </a:solidFill>
              </a:rPr>
              <a:t> the </a:t>
            </a:r>
            <a:r>
              <a:rPr lang="en-US" sz="2200" b="1" dirty="0">
                <a:solidFill>
                  <a:srgbClr val="800000"/>
                </a:solidFill>
              </a:rPr>
              <a:t>user in some way</a:t>
            </a:r>
            <a:r>
              <a:rPr lang="en-US" sz="2200" dirty="0">
                <a:solidFill>
                  <a:srgbClr val="000066"/>
                </a:solidFill>
              </a:rPr>
              <a:t>, you do not have a </a:t>
            </a:r>
            <a:r>
              <a:rPr lang="en-US" sz="2200" b="1" dirty="0">
                <a:solidFill>
                  <a:srgbClr val="800000"/>
                </a:solidFill>
              </a:rPr>
              <a:t>true MVP.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800000"/>
                </a:solidFill>
              </a:rPr>
              <a:t>Customer delight </a:t>
            </a:r>
            <a:r>
              <a:rPr lang="en-US" sz="2200" dirty="0">
                <a:solidFill>
                  <a:srgbClr val="000066"/>
                </a:solidFill>
              </a:rPr>
              <a:t>is a </a:t>
            </a:r>
            <a:r>
              <a:rPr lang="en-US" sz="2200" b="1" dirty="0">
                <a:solidFill>
                  <a:srgbClr val="800000"/>
                </a:solidFill>
              </a:rPr>
              <a:t>must-have</a:t>
            </a:r>
            <a:r>
              <a:rPr lang="en-US" sz="2200" dirty="0">
                <a:solidFill>
                  <a:srgbClr val="000066"/>
                </a:solidFill>
              </a:rPr>
              <a:t> in your </a:t>
            </a:r>
            <a:r>
              <a:rPr lang="en-US" sz="2200" dirty="0" smtClean="0">
                <a:solidFill>
                  <a:srgbClr val="000066"/>
                </a:solidFill>
              </a:rPr>
              <a:t>products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REQUIREMENTS OF AN MVP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1285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DIFFERENCE BETWEEN SOLUTION DEMO AND MVP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Solution demo and MVP </a:t>
            </a:r>
            <a:r>
              <a:rPr lang="en-US" sz="2200" b="1" dirty="0" smtClean="0">
                <a:solidFill>
                  <a:srgbClr val="800000"/>
                </a:solidFill>
              </a:rPr>
              <a:t>capture the core essence </a:t>
            </a:r>
            <a:r>
              <a:rPr lang="en-US" sz="2200" dirty="0" smtClean="0">
                <a:solidFill>
                  <a:srgbClr val="000066"/>
                </a:solidFill>
              </a:rPr>
              <a:t>of your actual solution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Both help you </a:t>
            </a:r>
            <a:r>
              <a:rPr lang="en-US" sz="2200" b="1" dirty="0">
                <a:solidFill>
                  <a:srgbClr val="800000"/>
                </a:solidFill>
              </a:rPr>
              <a:t>manage your risk </a:t>
            </a:r>
            <a:r>
              <a:rPr lang="en-US" sz="2200" dirty="0" smtClean="0">
                <a:solidFill>
                  <a:srgbClr val="000066"/>
                </a:solidFill>
              </a:rPr>
              <a:t>related to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customer</a:t>
            </a:r>
            <a:r>
              <a:rPr lang="en-US" sz="2200" b="1" dirty="0">
                <a:solidFill>
                  <a:srgbClr val="800000"/>
                </a:solidFill>
              </a:rPr>
              <a:t>,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product </a:t>
            </a:r>
            <a:r>
              <a:rPr lang="en-US" sz="2200" b="1" dirty="0">
                <a:solidFill>
                  <a:srgbClr val="800000"/>
                </a:solidFill>
              </a:rPr>
              <a:t>or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market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</p:spTree>
    <p:extLst>
      <p:ext uri="{BB962C8B-B14F-4D97-AF65-F5344CB8AC3E}">
        <p14:creationId xmlns:p14="http://schemas.microsoft.com/office/powerpoint/2010/main" xmlns="" val="1128556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DIFFERENCE BETWEEN SOLUTION DEMO AND MVP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9" y="1333499"/>
            <a:ext cx="3880626" cy="1841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" r="-46001" b="37799"/>
          <a:stretch/>
        </p:blipFill>
        <p:spPr>
          <a:xfrm>
            <a:off x="4452937" y="1243012"/>
            <a:ext cx="347663" cy="4624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1333500"/>
            <a:ext cx="2590800" cy="1841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02" y="3302000"/>
            <a:ext cx="3649254" cy="226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6812" y="3302000"/>
            <a:ext cx="3000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9478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45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DIFFERENCE BETWEEN SOLUTION DEMO AND MVP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" r="-46001" b="37799"/>
          <a:stretch/>
        </p:blipFill>
        <p:spPr>
          <a:xfrm>
            <a:off x="4452937" y="1243012"/>
            <a:ext cx="347663" cy="4624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755" y="1376065"/>
            <a:ext cx="3086100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839" y="1347490"/>
            <a:ext cx="3248025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491" y="3267075"/>
            <a:ext cx="3067050" cy="628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3305175"/>
            <a:ext cx="29146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1804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788</Words>
  <Application>Microsoft Office PowerPoint</Application>
  <PresentationFormat>On-screen Show (4:3)</PresentationFormat>
  <Paragraphs>129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295</cp:revision>
  <dcterms:created xsi:type="dcterms:W3CDTF">2013-07-28T06:24:18Z</dcterms:created>
  <dcterms:modified xsi:type="dcterms:W3CDTF">2020-12-23T07:15:28Z</dcterms:modified>
</cp:coreProperties>
</file>