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60" r:id="rId3"/>
    <p:sldId id="261" r:id="rId4"/>
    <p:sldId id="262" r:id="rId5"/>
    <p:sldId id="263" r:id="rId6"/>
    <p:sldId id="264" r:id="rId7"/>
    <p:sldId id="272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052E89"/>
    <a:srgbClr val="FF00FF"/>
    <a:srgbClr val="00FF00"/>
    <a:srgbClr val="3333CC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83541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607560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950071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279816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56927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972333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80380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48466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0582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44455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76951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345107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53493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58007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14332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21 April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package" Target="../embeddings/Microsoft_Office_Excel_Worksheet1.xlsx"/><Relationship Id="rId4" Type="http://schemas.openxmlformats.org/officeDocument/2006/relationships/oleObject" Target="file:///G:\My%20Drive\MSB%204182%20Social%20Entrepreneurship\2018-19\Lessons\Lesson%206%20-%20Money\BASIC-ENG-L6-Basic_Financial_Plan_Template-Jun27.xls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6</a:t>
            </a:r>
            <a:endParaRPr lang="en-US" sz="3000" b="1" spc="650" dirty="0" smtClean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000066"/>
                </a:solidFill>
                <a:latin typeface="+mj-lt"/>
              </a:rPr>
              <a:t>COST STRUCTURE, PRICING&amp; REVENUE STREAM</a:t>
            </a:r>
            <a:endParaRPr lang="en-US" sz="3600" b="1" spc="65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0" name="Picture 2" descr="Cost structure Icon of Colored Outline style - Available in SVG ...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57944"/>
            <a:ext cx="3200400" cy="320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venue streams Icon of Colored Outline style - Available in SVG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5625" y="3127005"/>
            <a:ext cx="3051175" cy="30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7020791" y="117764"/>
            <a:ext cx="2057400" cy="556939"/>
          </a:xfrm>
          <a:prstGeom prst="rect">
            <a:avLst/>
          </a:prstGeom>
        </p:spPr>
      </p:pic>
      <p:pic>
        <p:nvPicPr>
          <p:cNvPr id="2054" name="Picture 6" descr="Indian Rupee Currency Price Tag Sale Shopping Svg Png - Price ..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37274" y="3261733"/>
            <a:ext cx="2098351" cy="252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400" b="1" dirty="0" smtClean="0">
                <a:solidFill>
                  <a:srgbClr val="800000"/>
                </a:solidFill>
              </a:rPr>
              <a:t>BASIC FINANICAL TEMPLATE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4965011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1084" name="Worksheet" showAsIcon="1" r:id="rId4" imgW="914400" imgH="771480" progId="Excel.Sheet.12">
              <p:link updateAutomatic="1"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03005703"/>
              </p:ext>
            </p:extLst>
          </p:nvPr>
        </p:nvGraphicFramePr>
        <p:xfrm>
          <a:off x="4114800" y="3043238"/>
          <a:ext cx="914400" cy="771525"/>
        </p:xfrm>
        <a:graphic>
          <a:graphicData uri="http://schemas.openxmlformats.org/presentationml/2006/ole">
            <p:oleObj spid="_x0000_s1085" name="Worksheet" showAsIcon="1" r:id="rId5" imgW="914400" imgH="771480" progId="Excel.Sheet.12">
              <p:embed/>
            </p:oleObj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9018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09600" y="447856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5400" b="1" spc="650" dirty="0" smtClean="0">
                <a:solidFill>
                  <a:srgbClr val="000066"/>
                </a:solidFill>
                <a:latin typeface="+mj-lt"/>
              </a:rPr>
              <a:t>REVENUE STREAMS</a:t>
            </a:r>
            <a:endParaRPr lang="en-US" sz="5400" b="1" spc="65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15" y="1828386"/>
            <a:ext cx="6051886" cy="30662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6181" t="15000" r="19097" b="22500"/>
          <a:stretch/>
        </p:blipFill>
        <p:spPr>
          <a:xfrm>
            <a:off x="6400800" y="2286000"/>
            <a:ext cx="2414016" cy="2514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349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12727" y="6356350"/>
            <a:ext cx="459797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REVENUE STREAMS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295794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000" b="1" dirty="0" smtClean="0">
                <a:solidFill>
                  <a:srgbClr val="000066"/>
                </a:solidFill>
              </a:rPr>
              <a:t>Revenue 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110285"/>
            <a:ext cx="7315200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152775"/>
            <a:ext cx="8401050" cy="5524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1355" y="4088994"/>
            <a:ext cx="3429000" cy="571500"/>
          </a:xfrm>
          <a:prstGeom prst="rect">
            <a:avLst/>
          </a:prstGeom>
        </p:spPr>
      </p:pic>
      <p:cxnSp>
        <p:nvCxnSpPr>
          <p:cNvPr id="9" name="Curved Connector 8"/>
          <p:cNvCxnSpPr/>
          <p:nvPr/>
        </p:nvCxnSpPr>
        <p:spPr>
          <a:xfrm>
            <a:off x="5859608" y="5151693"/>
            <a:ext cx="990522" cy="2148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7290877" y="3962279"/>
            <a:ext cx="1562177" cy="1254652"/>
          </a:xfrm>
          <a:prstGeom prst="ellipse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400925" y="4261289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One source of income</a:t>
            </a:r>
            <a:endParaRPr lang="en-US" dirty="0">
              <a:solidFill>
                <a:srgbClr val="800000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4936641"/>
            <a:ext cx="5495925" cy="600075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6029326" y="5302489"/>
            <a:ext cx="2695574" cy="869711"/>
          </a:xfrm>
          <a:prstGeom prst="ellipse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219825" y="5458221"/>
            <a:ext cx="23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Home delivery- Another source of income</a:t>
            </a:r>
            <a:endParaRPr lang="en-US" sz="1600" dirty="0">
              <a:solidFill>
                <a:srgbClr val="80000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6329874" y="4374744"/>
            <a:ext cx="990522" cy="21486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75138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16" grpId="0" animBg="1"/>
      <p:bldP spid="18" grpId="0"/>
      <p:bldP spid="26" grpId="0" animBg="1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1" y="6356350"/>
            <a:ext cx="466724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REVENUE STREAMS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sp>
        <p:nvSpPr>
          <p:cNvPr id="16" name="Oval 15"/>
          <p:cNvSpPr/>
          <p:nvPr/>
        </p:nvSpPr>
        <p:spPr>
          <a:xfrm>
            <a:off x="6956279" y="3377137"/>
            <a:ext cx="1842654" cy="1254652"/>
          </a:xfrm>
          <a:prstGeom prst="ellipse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7071879" y="3543877"/>
            <a:ext cx="1411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800000"/>
                </a:solidFill>
              </a:rPr>
              <a:t>NOT a dependable customer</a:t>
            </a:r>
            <a:endParaRPr lang="en-US" dirty="0">
              <a:solidFill>
                <a:srgbClr val="800000"/>
              </a:solidFill>
            </a:endParaRPr>
          </a:p>
        </p:txBody>
      </p:sp>
      <p:cxnSp>
        <p:nvCxnSpPr>
          <p:cNvPr id="28" name="Curved Connector 27"/>
          <p:cNvCxnSpPr/>
          <p:nvPr/>
        </p:nvCxnSpPr>
        <p:spPr>
          <a:xfrm>
            <a:off x="5695949" y="3870404"/>
            <a:ext cx="1260330" cy="28009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03244"/>
            <a:ext cx="8553450" cy="504825"/>
          </a:xfrm>
          <a:prstGeom prst="rect">
            <a:avLst/>
          </a:prstGeom>
        </p:spPr>
      </p:pic>
      <p:sp>
        <p:nvSpPr>
          <p:cNvPr id="22" name="TextBox 14"/>
          <p:cNvSpPr txBox="1">
            <a:spLocks noChangeArrowheads="1"/>
          </p:cNvSpPr>
          <p:nvPr/>
        </p:nvSpPr>
        <p:spPr bwMode="auto">
          <a:xfrm>
            <a:off x="390525" y="1826381"/>
            <a:ext cx="8534400" cy="104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800000"/>
                </a:solidFill>
              </a:rPr>
              <a:t>Build revenue stream </a:t>
            </a:r>
            <a:r>
              <a:rPr lang="en-US" sz="2200" b="1" dirty="0" smtClean="0">
                <a:solidFill>
                  <a:srgbClr val="000066"/>
                </a:solidFill>
              </a:rPr>
              <a:t>so that you can tap in to the same customer for repeated business – </a:t>
            </a:r>
            <a:r>
              <a:rPr lang="en-US" sz="2200" b="1" dirty="0" smtClean="0">
                <a:solidFill>
                  <a:srgbClr val="800000"/>
                </a:solidFill>
              </a:rPr>
              <a:t>REVENUE DEPENDABLE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70" y="2971800"/>
            <a:ext cx="5105400" cy="21400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469853" y="4814412"/>
            <a:ext cx="1721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Near an office premises-  dependable customer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6216359" y="4631788"/>
            <a:ext cx="2421302" cy="1459154"/>
          </a:xfrm>
          <a:prstGeom prst="ellipse">
            <a:avLst/>
          </a:prstGeom>
          <a:noFill/>
          <a:ln cmpd="thickThin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007493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2" grpId="0"/>
      <p:bldP spid="21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98873" y="6356350"/>
            <a:ext cx="473651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REVENUE STREAMS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194969"/>
            <a:ext cx="8705850" cy="561975"/>
          </a:xfrm>
          <a:prstGeom prst="rect">
            <a:avLst/>
          </a:prstGeom>
        </p:spPr>
      </p:pic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457200" y="1993674"/>
            <a:ext cx="8534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800000"/>
                </a:solidFill>
              </a:rPr>
              <a:t>List the sources </a:t>
            </a:r>
            <a:r>
              <a:rPr lang="en-US" sz="2200" b="1" dirty="0" smtClean="0">
                <a:solidFill>
                  <a:srgbClr val="000066"/>
                </a:solidFill>
              </a:rPr>
              <a:t>for revenue streams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800000"/>
                </a:solidFill>
              </a:rPr>
              <a:t>Their pricing </a:t>
            </a:r>
            <a:r>
              <a:rPr lang="en-US" sz="2200" b="1" dirty="0" smtClean="0">
                <a:solidFill>
                  <a:srgbClr val="000066"/>
                </a:solidFill>
              </a:rPr>
              <a:t>and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800000"/>
                </a:solidFill>
              </a:rPr>
              <a:t>The Life cycle</a:t>
            </a:r>
          </a:p>
        </p:txBody>
      </p:sp>
      <p:sp>
        <p:nvSpPr>
          <p:cNvPr id="5" name="Down Arrow 4"/>
          <p:cNvSpPr/>
          <p:nvPr/>
        </p:nvSpPr>
        <p:spPr>
          <a:xfrm>
            <a:off x="3695699" y="3337061"/>
            <a:ext cx="609601" cy="733899"/>
          </a:xfrm>
          <a:prstGeom prst="down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14"/>
          <p:cNvSpPr txBox="1">
            <a:spLocks noChangeArrowheads="1"/>
          </p:cNvSpPr>
          <p:nvPr/>
        </p:nvSpPr>
        <p:spPr bwMode="auto">
          <a:xfrm>
            <a:off x="457200" y="4043162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000066"/>
                </a:solidFill>
              </a:rPr>
              <a:t>Evaluate whether the revenue </a:t>
            </a:r>
            <a:r>
              <a:rPr lang="en-US" sz="2200" b="1" dirty="0" smtClean="0">
                <a:solidFill>
                  <a:srgbClr val="800000"/>
                </a:solidFill>
              </a:rPr>
              <a:t>stream is profitable or not</a:t>
            </a:r>
          </a:p>
        </p:txBody>
      </p:sp>
      <p:sp>
        <p:nvSpPr>
          <p:cNvPr id="26" name="Oval 25"/>
          <p:cNvSpPr/>
          <p:nvPr/>
        </p:nvSpPr>
        <p:spPr>
          <a:xfrm>
            <a:off x="270597" y="4872127"/>
            <a:ext cx="2695574" cy="869711"/>
          </a:xfrm>
          <a:prstGeom prst="ellipse">
            <a:avLst/>
          </a:prstGeom>
          <a:noFill/>
          <a:ln cmpd="thickThin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61096" y="5027859"/>
            <a:ext cx="23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800000"/>
                </a:solidFill>
              </a:rPr>
              <a:t>Home delivery- Another source of income</a:t>
            </a:r>
            <a:endParaRPr lang="en-US" sz="1600" dirty="0">
              <a:solidFill>
                <a:srgbClr val="80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049730" y="5061979"/>
            <a:ext cx="838201" cy="487837"/>
          </a:xfrm>
          <a:prstGeom prst="right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93126" y="4821081"/>
            <a:ext cx="23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800000"/>
                </a:solidFill>
              </a:rPr>
              <a:t>Delivery cost is too high? </a:t>
            </a:r>
            <a:endParaRPr lang="en-US" sz="1600" b="1" dirty="0">
              <a:solidFill>
                <a:srgbClr val="80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87931" y="5561094"/>
            <a:ext cx="2362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0066"/>
                </a:solidFill>
              </a:rPr>
              <a:t>May not be profitable to continue </a:t>
            </a:r>
            <a:endParaRPr lang="en-US" sz="1600" b="1" dirty="0">
              <a:solidFill>
                <a:srgbClr val="000066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38900" y="4808288"/>
            <a:ext cx="23621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7030A0"/>
                </a:solidFill>
              </a:rPr>
              <a:t>But at the later stage when a cheaper delivery option comes up restart the HD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00693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6" grpId="0" animBg="1"/>
      <p:bldP spid="27" grpId="0"/>
      <p:bldP spid="6" grpId="0" animBg="1"/>
      <p:bldP spid="29" grpId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58175" y="6356350"/>
            <a:ext cx="514349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ANOTHER REVENUE STREAMS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457200" y="1098550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000066"/>
                </a:solidFill>
              </a:rPr>
              <a:t>Smoothie counter at an office premises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88602"/>
            <a:ext cx="7877175" cy="40903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699" y="4772065"/>
            <a:ext cx="41243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67592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50813" y="6356350"/>
            <a:ext cx="521711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REVENUE STREAM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24" name="TextBox 14"/>
          <p:cNvSpPr txBox="1">
            <a:spLocks noChangeArrowheads="1"/>
          </p:cNvSpPr>
          <p:nvPr/>
        </p:nvSpPr>
        <p:spPr bwMode="auto">
          <a:xfrm>
            <a:off x="457200" y="1098550"/>
            <a:ext cx="8534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Constantly look at whether the revenue stream is working for the business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38" y="2152141"/>
            <a:ext cx="7419975" cy="581025"/>
          </a:xfrm>
          <a:prstGeom prst="rect">
            <a:avLst/>
          </a:prstGeom>
        </p:spPr>
      </p:pic>
      <p:sp>
        <p:nvSpPr>
          <p:cNvPr id="4" name="Action Button: Help 3">
            <a:hlinkClick r:id="" action="ppaction://noaction" highlightClick="1"/>
          </p:cNvPr>
          <p:cNvSpPr/>
          <p:nvPr/>
        </p:nvSpPr>
        <p:spPr>
          <a:xfrm>
            <a:off x="3938155" y="2785827"/>
            <a:ext cx="952500" cy="1295400"/>
          </a:xfrm>
          <a:prstGeom prst="actionButtonHelp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" y="4141037"/>
            <a:ext cx="8534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smtClean="0">
                <a:solidFill>
                  <a:srgbClr val="000066"/>
                </a:solidFill>
              </a:rPr>
              <a:t>Forecasting and looking at </a:t>
            </a:r>
            <a:r>
              <a:rPr lang="en-US" sz="2200" dirty="0">
                <a:solidFill>
                  <a:srgbClr val="000066"/>
                </a:solidFill>
              </a:rPr>
              <a:t>the ways </a:t>
            </a:r>
            <a:r>
              <a:rPr lang="en-US" sz="2200" dirty="0" smtClean="0">
                <a:solidFill>
                  <a:srgbClr val="000066"/>
                </a:solidFill>
              </a:rPr>
              <a:t>in which permutations of </a:t>
            </a:r>
            <a:r>
              <a:rPr lang="en-US" sz="2200" dirty="0">
                <a:solidFill>
                  <a:srgbClr val="000066"/>
                </a:solidFill>
              </a:rPr>
              <a:t>the revenue model will </a:t>
            </a:r>
            <a:r>
              <a:rPr lang="en-US" sz="2200" dirty="0" smtClean="0">
                <a:solidFill>
                  <a:srgbClr val="000066"/>
                </a:solidFill>
              </a:rPr>
              <a:t>be best.</a:t>
            </a:r>
          </a:p>
        </p:txBody>
      </p:sp>
    </p:spTree>
    <p:extLst>
      <p:ext uri="{BB962C8B-B14F-4D97-AF65-F5344CB8AC3E}">
        <p14:creationId xmlns:p14="http://schemas.microsoft.com/office/powerpoint/2010/main" xmlns="" val="76576439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05801" y="6356350"/>
            <a:ext cx="466724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REVENUE STREAM BOX </a:t>
            </a:r>
            <a:r>
              <a:rPr lang="en-US" sz="2400" b="1" dirty="0" smtClean="0">
                <a:solidFill>
                  <a:srgbClr val="000066"/>
                </a:solidFill>
              </a:rPr>
              <a:t>in Lean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88817" y="3651251"/>
            <a:ext cx="8534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</a:rPr>
              <a:t>Smoothie example </a:t>
            </a:r>
            <a:r>
              <a:rPr lang="en-US" sz="2200" b="1" dirty="0">
                <a:solidFill>
                  <a:srgbClr val="000066"/>
                </a:solidFill>
              </a:rPr>
              <a:t>– </a:t>
            </a:r>
            <a:r>
              <a:rPr lang="en-US" sz="2200" b="1" dirty="0">
                <a:solidFill>
                  <a:srgbClr val="800000"/>
                </a:solidFill>
              </a:rPr>
              <a:t>two </a:t>
            </a:r>
            <a:r>
              <a:rPr lang="en-US" sz="2200" b="1" dirty="0" smtClean="0">
                <a:solidFill>
                  <a:srgbClr val="800000"/>
                </a:solidFill>
              </a:rPr>
              <a:t>sources </a:t>
            </a:r>
            <a:r>
              <a:rPr lang="en-US" sz="2200" b="1" dirty="0" smtClean="0">
                <a:solidFill>
                  <a:srgbClr val="000066"/>
                </a:solidFill>
              </a:rPr>
              <a:t>of possible revenues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800000"/>
                </a:solidFill>
              </a:rPr>
              <a:t>Other businesses </a:t>
            </a:r>
            <a:r>
              <a:rPr lang="en-US" sz="2200" b="1" dirty="0" smtClean="0">
                <a:solidFill>
                  <a:srgbClr val="000066"/>
                </a:solidFill>
              </a:rPr>
              <a:t>have </a:t>
            </a:r>
            <a:r>
              <a:rPr lang="en-US" sz="2200" b="1" dirty="0">
                <a:solidFill>
                  <a:srgbClr val="800000"/>
                </a:solidFill>
              </a:rPr>
              <a:t>different types of revenues </a:t>
            </a:r>
            <a:r>
              <a:rPr lang="en-US" sz="2200" b="1" dirty="0" smtClean="0">
                <a:solidFill>
                  <a:srgbClr val="000066"/>
                </a:solidFill>
              </a:rPr>
              <a:t>– sales, usage fees, etc.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63" y="1136651"/>
            <a:ext cx="8378537" cy="2368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27" y="1702373"/>
            <a:ext cx="8079798" cy="5212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63" y="2331600"/>
            <a:ext cx="8079797" cy="820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" y="5329274"/>
            <a:ext cx="62484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326316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COST, REVENUE &amp; PRICING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000066"/>
                </a:solidFill>
              </a:rPr>
              <a:t>Back of the envelope – </a:t>
            </a:r>
            <a:r>
              <a:rPr lang="en-US" sz="2000" b="1" dirty="0" smtClean="0">
                <a:solidFill>
                  <a:srgbClr val="800000"/>
                </a:solidFill>
              </a:rPr>
              <a:t>given basic idea </a:t>
            </a:r>
            <a:r>
              <a:rPr lang="en-US" sz="2000" b="1" dirty="0" smtClean="0">
                <a:solidFill>
                  <a:srgbClr val="000066"/>
                </a:solidFill>
              </a:rPr>
              <a:t>about cost (initial assumption)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smtClean="0">
                <a:solidFill>
                  <a:srgbClr val="800000"/>
                </a:solidFill>
              </a:rPr>
              <a:t>After MVP </a:t>
            </a:r>
            <a:r>
              <a:rPr lang="en-US" sz="2000" b="1" dirty="0" smtClean="0">
                <a:solidFill>
                  <a:srgbClr val="000066"/>
                </a:solidFill>
              </a:rPr>
              <a:t>– better position to calculate the </a:t>
            </a:r>
            <a:r>
              <a:rPr lang="en-US" sz="2000" b="1" dirty="0" smtClean="0">
                <a:solidFill>
                  <a:srgbClr val="800000"/>
                </a:solidFill>
              </a:rPr>
              <a:t>COST accurately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73" y="2625248"/>
            <a:ext cx="8505825" cy="619125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000500" y="3244373"/>
            <a:ext cx="585355" cy="1251427"/>
          </a:xfrm>
          <a:prstGeom prst="downArrow">
            <a:avLst/>
          </a:prstGeom>
          <a:solidFill>
            <a:srgbClr val="33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083377" y="4467852"/>
            <a:ext cx="4419600" cy="1143000"/>
          </a:xfrm>
          <a:prstGeom prst="rect">
            <a:avLst/>
          </a:prstGeom>
          <a:noFill/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4684038"/>
            <a:ext cx="853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Expected revenue </a:t>
            </a:r>
            <a:r>
              <a:rPr 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check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</a:t>
            </a:r>
            <a:r>
              <a:rPr lang="en-US" sz="2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business is </a:t>
            </a:r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profitable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COST, REVENUE &amp; PRICING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04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</a:rPr>
              <a:t>What are the cost that would incur before start of the business?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73" y="2224842"/>
            <a:ext cx="3676650" cy="866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7217" y="3566060"/>
            <a:ext cx="3543300" cy="866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855" y="4907278"/>
            <a:ext cx="4114800" cy="8477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2407692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STARTUP COST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</a:rPr>
              <a:t>Also called as </a:t>
            </a:r>
            <a:r>
              <a:rPr lang="en-US" sz="2200" b="1" dirty="0" smtClean="0">
                <a:solidFill>
                  <a:srgbClr val="800000"/>
                </a:solidFill>
              </a:rPr>
              <a:t>CAPITAL COST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09" y="3683220"/>
            <a:ext cx="3181427" cy="14898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158" y="3683220"/>
            <a:ext cx="4459642" cy="2133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599" y="2922590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Example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109" y="1636865"/>
            <a:ext cx="8277225" cy="1171575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227158" y="4199586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54636" y="4229882"/>
            <a:ext cx="1032164" cy="274504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65472" y="5542316"/>
            <a:ext cx="1032164" cy="274504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146734" y="5501060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733437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  <p:bldP spid="7" grpId="0"/>
      <p:bldP spid="4" grpId="0" animBg="1"/>
      <p:bldP spid="16" grpId="0" animBg="1"/>
      <p:bldP spid="18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FIXED COST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9454" y="2897177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721" y="3977781"/>
            <a:ext cx="5685606" cy="188867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83" y="3593823"/>
            <a:ext cx="2648233" cy="12401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18" name="TextBox 14"/>
          <p:cNvSpPr txBox="1">
            <a:spLocks noChangeArrowheads="1"/>
          </p:cNvSpPr>
          <p:nvPr/>
        </p:nvSpPr>
        <p:spPr bwMode="auto">
          <a:xfrm>
            <a:off x="540327" y="2181426"/>
            <a:ext cx="853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Usually calculated for a MONTH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088283"/>
            <a:ext cx="7723909" cy="985193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3122258" y="4394169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122258" y="4682927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49967" y="5100751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49967" y="5553638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791200" y="4378127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829721" y="4681571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4543" y="5058989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834543" y="5543495"/>
            <a:ext cx="878242" cy="304800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305300" y="1149183"/>
            <a:ext cx="2133600" cy="419400"/>
          </a:xfrm>
          <a:prstGeom prst="round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7447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7" grpId="0"/>
      <p:bldP spid="18" grpId="0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VARIABLE COST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682397"/>
            <a:ext cx="2895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800000"/>
                </a:solidFill>
              </a:rPr>
              <a:t>Example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57707"/>
            <a:ext cx="3243895" cy="15190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36749"/>
          <a:stretch/>
        </p:blipFill>
        <p:spPr>
          <a:xfrm>
            <a:off x="4028208" y="2452306"/>
            <a:ext cx="4383679" cy="2424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73" y="1156905"/>
            <a:ext cx="7989323" cy="111678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993573" y="3113284"/>
            <a:ext cx="2372592" cy="1430308"/>
          </a:xfrm>
          <a:prstGeom prst="roundRect">
            <a:avLst/>
          </a:prstGeom>
          <a:noFill/>
          <a:ln w="28575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7772400" y="3113284"/>
            <a:ext cx="743396" cy="1430308"/>
          </a:xfrm>
          <a:prstGeom prst="roundRect">
            <a:avLst/>
          </a:prstGeom>
          <a:noFill/>
          <a:ln w="28575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28208" y="4543592"/>
            <a:ext cx="848592" cy="333207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696200" y="4543591"/>
            <a:ext cx="848592" cy="333207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762000" y="1651578"/>
            <a:ext cx="3505200" cy="466389"/>
          </a:xfrm>
          <a:prstGeom prst="round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5952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7" grpId="0"/>
      <p:bldP spid="6" grpId="0" animBg="1"/>
      <p:bldP spid="23" grpId="0" animBg="1"/>
      <p:bldP spid="8" grpId="0" animBg="1"/>
      <p:bldP spid="24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ENTREPRENUER POINT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000066"/>
                </a:solidFill>
              </a:rPr>
              <a:t>It is better to have a </a:t>
            </a:r>
            <a:r>
              <a:rPr lang="en-US" sz="2200" b="1" dirty="0" smtClean="0">
                <a:solidFill>
                  <a:srgbClr val="800000"/>
                </a:solidFill>
              </a:rPr>
              <a:t>variable cost </a:t>
            </a:r>
            <a:r>
              <a:rPr lang="en-US" sz="2200" b="1" dirty="0" smtClean="0">
                <a:solidFill>
                  <a:srgbClr val="000066"/>
                </a:solidFill>
              </a:rPr>
              <a:t>than the </a:t>
            </a:r>
            <a:r>
              <a:rPr lang="en-US" sz="2200" b="1" dirty="0" smtClean="0">
                <a:solidFill>
                  <a:srgbClr val="800000"/>
                </a:solidFill>
              </a:rPr>
              <a:t>fixed cost </a:t>
            </a:r>
            <a:r>
              <a:rPr lang="en-US" sz="2200" b="1" dirty="0" smtClean="0">
                <a:solidFill>
                  <a:srgbClr val="000066"/>
                </a:solidFill>
              </a:rPr>
              <a:t>and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800000"/>
                </a:solidFill>
              </a:rPr>
              <a:t>Fixed cost </a:t>
            </a:r>
            <a:r>
              <a:rPr lang="en-US" sz="2200" b="1" dirty="0" smtClean="0">
                <a:solidFill>
                  <a:srgbClr val="000066"/>
                </a:solidFill>
              </a:rPr>
              <a:t>than </a:t>
            </a:r>
            <a:r>
              <a:rPr lang="en-US" sz="2200" b="1" dirty="0" smtClean="0">
                <a:solidFill>
                  <a:srgbClr val="800000"/>
                </a:solidFill>
              </a:rPr>
              <a:t>Startup cost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32" y="2366124"/>
            <a:ext cx="4171950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88" y="3415349"/>
            <a:ext cx="3987512" cy="8850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975" y="2426257"/>
            <a:ext cx="3552825" cy="1820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1386" y="4722236"/>
            <a:ext cx="756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to avoid uncertainty in business earnings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582" y="5373221"/>
            <a:ext cx="5867400" cy="5429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02439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ENTREPRENUER POINT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18655" y="990600"/>
            <a:ext cx="8534400" cy="1045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rgbClr val="000066"/>
                </a:solidFill>
              </a:rPr>
              <a:t>Obvious for an entrepreneur to </a:t>
            </a:r>
            <a:r>
              <a:rPr lang="en-US" sz="2200" b="1" dirty="0" smtClean="0">
                <a:solidFill>
                  <a:srgbClr val="800000"/>
                </a:solidFill>
              </a:rPr>
              <a:t>identify all cost </a:t>
            </a:r>
            <a:r>
              <a:rPr lang="en-US" sz="2200" b="1" dirty="0" smtClean="0">
                <a:solidFill>
                  <a:srgbClr val="000066"/>
                </a:solidFill>
              </a:rPr>
              <a:t>associated with a business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9" y="2230736"/>
            <a:ext cx="8096250" cy="5091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72" y="3000659"/>
            <a:ext cx="4828921" cy="24227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763" y="3022711"/>
            <a:ext cx="3576638" cy="7201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321" y="4025616"/>
            <a:ext cx="3553079" cy="6803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0200" y="4896628"/>
            <a:ext cx="3505200" cy="7421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8394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30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fld id="{EE41D879-3179-42E3-9236-E9AD7209756F}" type="slidenum">
              <a:rPr lang="en-US" altLang="en-US" sz="1600" b="1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ENTREPRENUER POINT 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r>
              <a:rPr lang="en-US" sz="16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 April 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8" y="1468582"/>
            <a:ext cx="7772400" cy="5491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3001664"/>
            <a:ext cx="6715125" cy="6000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133411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3255</TotalTime>
  <Words>392</Words>
  <Application>Microsoft Office PowerPoint</Application>
  <PresentationFormat>On-screen Show (4:3)</PresentationFormat>
  <Paragraphs>100</Paragraphs>
  <Slides>17</Slides>
  <Notes>17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Office Theme</vt:lpstr>
      <vt:lpstr>G:\My Drive\MSB 4182 Social Entrepreneurship\2018-19\Lessons\Lesson 6 - Money\BASIC-ENG-L6-Basic_Financial_Plan_Template-Jun27.xlsx</vt:lpstr>
      <vt:lpstr>Worksheet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309</cp:revision>
  <dcterms:created xsi:type="dcterms:W3CDTF">2013-07-28T06:24:18Z</dcterms:created>
  <dcterms:modified xsi:type="dcterms:W3CDTF">2020-12-23T07:16:05Z</dcterms:modified>
</cp:coreProperties>
</file>