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7" r:id="rId2"/>
    <p:sldId id="260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800000"/>
    <a:srgbClr val="000066"/>
    <a:srgbClr val="0033CC"/>
    <a:srgbClr val="052E89"/>
    <a:srgbClr val="A50021"/>
    <a:srgbClr val="3333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E7B5ABD-2C52-4524-9980-8B5339FF25C7}" type="datetimeFigureOut">
              <a:rPr lang="en-US"/>
              <a:pPr>
                <a:defRPr/>
              </a:pPr>
              <a:t>12/23/2020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D27163C0-6160-4F0A-AE4C-5420F00A2D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A878799-E1DF-4E5B-A79B-C754CF32A238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10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856784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11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579719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2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18827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693207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454260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0183533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7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381797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8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216054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93B227D-ECC8-46A7-9E96-921037AC45AC}" type="slidenum">
              <a:rPr lang="en-US" altLang="en-US" smtClean="0"/>
              <a:pPr/>
              <a:t>9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xmlns="" val="3857066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A11FA-C723-4B0A-AE4C-51A3D0F6AA8E}" type="datetime3">
              <a:rPr lang="en-US" smtClean="0"/>
              <a:pPr>
                <a:defRPr/>
              </a:pPr>
              <a:t>23 December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D5EBE0-AC32-4D42-9565-1A07547CA153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65841-62A5-4E39-A454-F64E45337807}" type="datetime3">
              <a:rPr lang="en-US" smtClean="0"/>
              <a:pPr>
                <a:defRPr/>
              </a:pPr>
              <a:t>23 December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26B1E4-C401-4E85-8A8D-E7F07D5EBA0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586AF0-3638-4CB8-BF93-5FB1D26472AA}" type="datetime3">
              <a:rPr lang="en-US" smtClean="0"/>
              <a:pPr>
                <a:defRPr/>
              </a:pPr>
              <a:t>23 December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580B6-B097-48EB-8B44-56BBB0AD7E1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0805B-4A9C-40E0-A7C3-F9EE18DFDF20}" type="datetime3">
              <a:rPr lang="en-US" smtClean="0"/>
              <a:pPr>
                <a:defRPr/>
              </a:pPr>
              <a:t>23 December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4FDAB-2FD2-4ED4-B65F-221BA14E77B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1E24CF-6F55-4A13-AF0C-071D568D792A}" type="datetime3">
              <a:rPr lang="en-US" smtClean="0"/>
              <a:pPr>
                <a:defRPr/>
              </a:pPr>
              <a:t>23 December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38A835-4B66-4A9D-85D5-08C93453B74C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3E44D5-4012-412E-8A13-C093ABD08BBA}" type="datetime3">
              <a:rPr lang="en-US" smtClean="0"/>
              <a:pPr>
                <a:defRPr/>
              </a:pPr>
              <a:t>23 December 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22CDB-F5EF-4CAD-B1B5-94341D3B279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E6F76-0231-4909-BCF7-187D59095D27}" type="datetime3">
              <a:rPr lang="en-US" smtClean="0"/>
              <a:pPr>
                <a:defRPr/>
              </a:pPr>
              <a:t>23 December 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F81A5-9C28-4D31-AA97-B49DA153A6D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33FE9-DF8B-4D2C-A760-42D87E926EFA}" type="datetime3">
              <a:rPr lang="en-US" smtClean="0"/>
              <a:pPr>
                <a:defRPr/>
              </a:pPr>
              <a:t>23 December 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8E537-9DFD-4671-8E04-277278CE0DB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2E294C-D02D-4125-B279-5985C6C8E33F}" type="datetime3">
              <a:rPr lang="en-US" smtClean="0"/>
              <a:pPr>
                <a:defRPr/>
              </a:pPr>
              <a:t>23 December 2020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44C010-09D1-49B0-B25C-6150942C44D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A76B83-6E8A-438B-83C3-080D9D6B00C1}" type="datetime3">
              <a:rPr lang="en-US" smtClean="0"/>
              <a:pPr>
                <a:defRPr/>
              </a:pPr>
              <a:t>23 December 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2626E-9DA7-406E-B68C-7FD39E885374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57977-F799-4464-8B9A-DF1A7BF8A3A6}" type="datetime3">
              <a:rPr lang="en-US" smtClean="0"/>
              <a:pPr>
                <a:defRPr/>
              </a:pPr>
              <a:t>23 December 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21BDD0-EE46-4645-881D-3DC39EF6EA7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A57E1DE-A22B-41AB-B078-BC2A5B764015}" type="datetime3">
              <a:rPr lang="en-US" smtClean="0"/>
              <a:pPr>
                <a:defRPr/>
              </a:pPr>
              <a:t>23 December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dirty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C7C00377-1422-4D70-AB8D-B37CED146F20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600200" y="6172200"/>
            <a:ext cx="7086600" cy="76200"/>
          </a:xfrm>
          <a:prstGeom prst="rect">
            <a:avLst/>
          </a:prstGeom>
          <a:solidFill>
            <a:srgbClr val="0033CC"/>
          </a:solidFill>
          <a:ln cmpd="thickThin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33CC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57200" y="6172200"/>
            <a:ext cx="1143000" cy="76200"/>
          </a:xfrm>
          <a:prstGeom prst="rect">
            <a:avLst/>
          </a:prstGeom>
          <a:solidFill>
            <a:srgbClr val="A50021"/>
          </a:solidFill>
          <a:ln cmpd="thickThin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55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848F5EF-AEF2-40C1-A698-D3654CF99F78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  <p:sp>
        <p:nvSpPr>
          <p:cNvPr id="9" name="Rectangle 8"/>
          <p:cNvSpPr/>
          <p:nvPr/>
        </p:nvSpPr>
        <p:spPr>
          <a:xfrm>
            <a:off x="381000" y="914400"/>
            <a:ext cx="8305800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3600" b="1" spc="650" dirty="0" smtClean="0">
                <a:solidFill>
                  <a:srgbClr val="C00000"/>
                </a:solidFill>
                <a:latin typeface="+mj-lt"/>
              </a:rPr>
              <a:t>MSB4182</a:t>
            </a:r>
          </a:p>
          <a:p>
            <a:pPr algn="ctr">
              <a:spcBef>
                <a:spcPts val="1200"/>
              </a:spcBef>
            </a:pPr>
            <a:r>
              <a:rPr lang="en-US" sz="3600" b="1" spc="650" dirty="0" smtClean="0">
                <a:solidFill>
                  <a:srgbClr val="1818E6"/>
                </a:solidFill>
                <a:latin typeface="+mj-lt"/>
              </a:rPr>
              <a:t> SOCIAL ENTREPRENEURSHIP</a:t>
            </a:r>
          </a:p>
          <a:p>
            <a:pPr algn="ctr">
              <a:spcBef>
                <a:spcPts val="1200"/>
              </a:spcBef>
            </a:pPr>
            <a:r>
              <a:rPr lang="en-US" sz="3600" b="1" spc="650" dirty="0" smtClean="0">
                <a:solidFill>
                  <a:srgbClr val="1818E6"/>
                </a:solidFill>
                <a:latin typeface="+mj-lt"/>
              </a:rPr>
              <a:t> </a:t>
            </a:r>
            <a:r>
              <a:rPr lang="en-US" sz="3600" b="1" spc="650" dirty="0" smtClean="0">
                <a:solidFill>
                  <a:srgbClr val="C00000"/>
                </a:solidFill>
                <a:latin typeface="+mj-lt"/>
              </a:rPr>
              <a:t>Lesson 3</a:t>
            </a:r>
          </a:p>
          <a:p>
            <a:pPr algn="ctr">
              <a:spcBef>
                <a:spcPts val="1200"/>
              </a:spcBef>
            </a:pPr>
            <a:r>
              <a:rPr lang="en-US" sz="3600" b="1" dirty="0" smtClean="0">
                <a:solidFill>
                  <a:srgbClr val="1818E6"/>
                </a:solidFill>
                <a:latin typeface="+mj-lt"/>
              </a:rPr>
              <a:t>CUSTOMER AND SOLUTION</a:t>
            </a:r>
            <a:endParaRPr lang="en-US" sz="3600" b="1" dirty="0">
              <a:solidFill>
                <a:srgbClr val="1818E6"/>
              </a:solidFill>
              <a:latin typeface="+mj-lt"/>
            </a:endParaRPr>
          </a:p>
        </p:txBody>
      </p:sp>
      <p:pic>
        <p:nvPicPr>
          <p:cNvPr id="12" name="Picture 13" descr="Logo"/>
          <p:cNvPicPr>
            <a:picLocks noChangeAspect="1" noChangeArrowheads="1"/>
          </p:cNvPicPr>
          <p:nvPr/>
        </p:nvPicPr>
        <p:blipFill>
          <a:blip r:embed="rId3"/>
          <a:srcRect b="19328"/>
          <a:stretch>
            <a:fillRect/>
          </a:stretch>
        </p:blipFill>
        <p:spPr bwMode="auto">
          <a:xfrm>
            <a:off x="3810000" y="6311756"/>
            <a:ext cx="2057554" cy="546244"/>
          </a:xfrm>
          <a:prstGeom prst="rect">
            <a:avLst/>
          </a:prstGeom>
          <a:noFill/>
        </p:spPr>
      </p:pic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>
          <a:xfrm>
            <a:off x="152400" y="6324600"/>
            <a:ext cx="3429000" cy="365125"/>
          </a:xfrm>
        </p:spPr>
        <p:txBody>
          <a:bodyPr/>
          <a:lstStyle/>
          <a:p>
            <a:pPr>
              <a:defRPr/>
            </a:pPr>
            <a:r>
              <a:rPr lang="en-US" sz="1400" b="1" dirty="0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D </a:t>
            </a:r>
            <a:r>
              <a:rPr lang="en-US" sz="1400" b="1" dirty="0" err="1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Murali</a:t>
            </a:r>
            <a:r>
              <a:rPr lang="en-US" sz="1400" b="1" dirty="0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 </a:t>
            </a:r>
            <a:r>
              <a:rPr lang="en-US" sz="1400" b="1" dirty="0" err="1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Manohar</a:t>
            </a:r>
            <a:r>
              <a:rPr lang="en-US" sz="1400" b="1" dirty="0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 – AP/Polymer </a:t>
            </a:r>
            <a:r>
              <a:rPr lang="en-US" sz="1400" b="1" dirty="0" err="1" smtClean="0">
                <a:solidFill>
                  <a:srgbClr val="800000"/>
                </a:solidFill>
                <a:latin typeface="Book Antiqua" panose="02040602050305030304" pitchFamily="18" charset="0"/>
                <a:cs typeface="Arial" panose="020B0604020202020204" pitchFamily="34" charset="0"/>
              </a:rPr>
              <a:t>Engg</a:t>
            </a:r>
            <a:endParaRPr lang="en-US" sz="1400" b="1" dirty="0">
              <a:solidFill>
                <a:srgbClr val="800000"/>
              </a:solidFill>
              <a:latin typeface="Book Antiqua" panose="02040602050305030304" pitchFamily="18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5334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b="1" smtClean="0">
                <a:solidFill>
                  <a:srgbClr val="3333CC"/>
                </a:solidFill>
              </a:rPr>
              <a:pPr/>
              <a:t>10</a:t>
            </a:fld>
            <a:endParaRPr lang="en-US" altLang="en-US" b="1" dirty="0" smtClean="0">
              <a:solidFill>
                <a:srgbClr val="3333CC"/>
              </a:solidFill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800000"/>
                </a:solidFill>
              </a:rPr>
              <a:t>TYPES OF STARTUPS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3082" name="TextBox 14"/>
          <p:cNvSpPr txBox="1">
            <a:spLocks noChangeArrowheads="1"/>
          </p:cNvSpPr>
          <p:nvPr/>
        </p:nvSpPr>
        <p:spPr bwMode="auto">
          <a:xfrm>
            <a:off x="304800" y="1066800"/>
            <a:ext cx="8534400" cy="4939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750" b="1" dirty="0" smtClean="0">
                <a:solidFill>
                  <a:srgbClr val="800000"/>
                </a:solidFill>
              </a:rPr>
              <a:t>CLONE MARKET </a:t>
            </a:r>
          </a:p>
          <a:p>
            <a:pPr algn="just">
              <a:lnSpc>
                <a:spcPct val="150000"/>
              </a:lnSpc>
            </a:pPr>
            <a:r>
              <a:rPr lang="en-US" sz="1750" b="1" dirty="0" smtClean="0">
                <a:solidFill>
                  <a:srgbClr val="0033CC"/>
                </a:solidFill>
              </a:rPr>
              <a:t>In </a:t>
            </a:r>
            <a:r>
              <a:rPr lang="en-US" sz="1750" b="1" dirty="0">
                <a:solidFill>
                  <a:srgbClr val="0033CC"/>
                </a:solidFill>
              </a:rPr>
              <a:t>a Clone market, customers are known because </a:t>
            </a:r>
            <a:r>
              <a:rPr lang="en-US" sz="1750" b="1" dirty="0">
                <a:solidFill>
                  <a:srgbClr val="800000"/>
                </a:solidFill>
              </a:rPr>
              <a:t>you copied an existing market. </a:t>
            </a:r>
            <a:endParaRPr lang="en-US" sz="1750" b="1" dirty="0" smtClean="0">
              <a:solidFill>
                <a:srgbClr val="8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1750" b="1" dirty="0" smtClean="0">
                <a:solidFill>
                  <a:srgbClr val="0033CC"/>
                </a:solidFill>
              </a:rPr>
              <a:t>It </a:t>
            </a:r>
            <a:r>
              <a:rPr lang="en-US" sz="1750" b="1" dirty="0">
                <a:solidFill>
                  <a:srgbClr val="0033CC"/>
                </a:solidFill>
              </a:rPr>
              <a:t>is called a Clone because, in this market type, you are going to </a:t>
            </a:r>
            <a:r>
              <a:rPr lang="en-US" sz="1750" b="1" dirty="0">
                <a:solidFill>
                  <a:srgbClr val="800000"/>
                </a:solidFill>
              </a:rPr>
              <a:t>localize all those specific issues for your country or region. </a:t>
            </a:r>
            <a:endParaRPr lang="en-US" sz="1750" b="1" dirty="0" smtClean="0">
              <a:solidFill>
                <a:srgbClr val="8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1750" b="1" dirty="0" smtClean="0">
                <a:solidFill>
                  <a:srgbClr val="0033CC"/>
                </a:solidFill>
              </a:rPr>
              <a:t>That </a:t>
            </a:r>
            <a:r>
              <a:rPr lang="en-US" sz="1750" b="1" dirty="0">
                <a:solidFill>
                  <a:srgbClr val="0033CC"/>
                </a:solidFill>
              </a:rPr>
              <a:t>said, it takes a </a:t>
            </a:r>
            <a:r>
              <a:rPr lang="en-US" sz="1750" b="1" dirty="0">
                <a:solidFill>
                  <a:srgbClr val="800000"/>
                </a:solidFill>
              </a:rPr>
              <a:t>foreign business model and adapts it to local conditions. </a:t>
            </a:r>
          </a:p>
          <a:p>
            <a:pPr algn="just">
              <a:lnSpc>
                <a:spcPct val="150000"/>
              </a:lnSpc>
            </a:pPr>
            <a:r>
              <a:rPr lang="en-US" sz="1750" b="1" dirty="0">
                <a:solidFill>
                  <a:srgbClr val="0033CC"/>
                </a:solidFill>
              </a:rPr>
              <a:t>There are </a:t>
            </a:r>
            <a:r>
              <a:rPr lang="en-US" sz="1750" b="1" dirty="0">
                <a:solidFill>
                  <a:srgbClr val="800000"/>
                </a:solidFill>
              </a:rPr>
              <a:t>no competitors </a:t>
            </a:r>
            <a:r>
              <a:rPr lang="en-US" sz="1750" b="1" dirty="0">
                <a:solidFill>
                  <a:srgbClr val="0033CC"/>
                </a:solidFill>
              </a:rPr>
              <a:t>if you are </a:t>
            </a:r>
            <a:r>
              <a:rPr lang="en-US" sz="1750" b="1" dirty="0">
                <a:solidFill>
                  <a:srgbClr val="800000"/>
                </a:solidFill>
              </a:rPr>
              <a:t>the first one </a:t>
            </a:r>
            <a:r>
              <a:rPr lang="en-US" sz="1750" b="1" dirty="0">
                <a:solidFill>
                  <a:srgbClr val="0033CC"/>
                </a:solidFill>
              </a:rPr>
              <a:t>and the </a:t>
            </a:r>
            <a:r>
              <a:rPr lang="en-US" sz="1750" b="1" dirty="0">
                <a:solidFill>
                  <a:srgbClr val="800000"/>
                </a:solidFill>
              </a:rPr>
              <a:t>risk</a:t>
            </a:r>
            <a:r>
              <a:rPr lang="en-US" sz="1750" b="1" dirty="0">
                <a:solidFill>
                  <a:srgbClr val="0033CC"/>
                </a:solidFill>
              </a:rPr>
              <a:t> may be in misjudging the local needs. </a:t>
            </a:r>
            <a:endParaRPr lang="en-US" sz="1750" b="1" dirty="0" smtClean="0">
              <a:solidFill>
                <a:srgbClr val="0033CC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sz="1750" b="1" dirty="0" smtClean="0">
                <a:solidFill>
                  <a:srgbClr val="0033CC"/>
                </a:solidFill>
              </a:rPr>
              <a:t>This </a:t>
            </a:r>
            <a:r>
              <a:rPr lang="en-US" sz="1750" b="1" dirty="0">
                <a:solidFill>
                  <a:srgbClr val="0033CC"/>
                </a:solidFill>
              </a:rPr>
              <a:t>market type: </a:t>
            </a:r>
          </a:p>
          <a:p>
            <a:pPr algn="just">
              <a:lnSpc>
                <a:spcPct val="150000"/>
              </a:lnSpc>
            </a:pPr>
            <a:r>
              <a:rPr lang="en-US" sz="1750" b="1" dirty="0">
                <a:solidFill>
                  <a:srgbClr val="0033CC"/>
                </a:solidFill>
              </a:rPr>
              <a:t> Adapts a foreign business model to a local condition (language, culture, import restrictions, and local regulations) </a:t>
            </a:r>
          </a:p>
          <a:p>
            <a:pPr algn="just">
              <a:lnSpc>
                <a:spcPct val="150000"/>
              </a:lnSpc>
            </a:pPr>
            <a:r>
              <a:rPr lang="en-US" sz="1750" b="1" dirty="0">
                <a:solidFill>
                  <a:srgbClr val="0033CC"/>
                </a:solidFill>
              </a:rPr>
              <a:t> </a:t>
            </a:r>
            <a:r>
              <a:rPr lang="en-US" sz="1750" b="1" dirty="0">
                <a:solidFill>
                  <a:srgbClr val="800000"/>
                </a:solidFill>
              </a:rPr>
              <a:t>Needs a large number of customers, typically &gt;100 million </a:t>
            </a:r>
            <a:r>
              <a:rPr lang="en-US" sz="1750" b="1" dirty="0" smtClean="0">
                <a:solidFill>
                  <a:srgbClr val="800000"/>
                </a:solidFill>
              </a:rPr>
              <a:t> </a:t>
            </a:r>
            <a:endParaRPr lang="en-US" sz="175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/>
          <a:srcRect b="19328"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185176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5334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b="1" smtClean="0">
                <a:solidFill>
                  <a:srgbClr val="3333CC"/>
                </a:solidFill>
              </a:rPr>
              <a:pPr/>
              <a:t>11</a:t>
            </a:fld>
            <a:endParaRPr lang="en-US" altLang="en-US" b="1" dirty="0" smtClean="0">
              <a:solidFill>
                <a:srgbClr val="3333CC"/>
              </a:solidFill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800000"/>
                </a:solidFill>
              </a:rPr>
              <a:t>TYPES OF STARTUPS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/>
          <a:srcRect b="19328"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1466850"/>
            <a:ext cx="8617444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4324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b="1" smtClean="0">
                <a:solidFill>
                  <a:srgbClr val="3333CC"/>
                </a:solidFill>
              </a:rPr>
              <a:pPr/>
              <a:t>2</a:t>
            </a:fld>
            <a:endParaRPr lang="en-US" altLang="en-US" b="1" smtClean="0">
              <a:solidFill>
                <a:srgbClr val="3333CC"/>
              </a:solidFill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altLang="en-US" sz="2400" b="1" dirty="0" smtClean="0">
                <a:solidFill>
                  <a:srgbClr val="A50021"/>
                </a:solidFill>
              </a:rPr>
              <a:t>OBJECTIVES</a:t>
            </a:r>
            <a:endParaRPr lang="en-US" altLang="en-US" sz="2400" b="1" dirty="0">
              <a:solidFill>
                <a:srgbClr val="A50021"/>
              </a:solidFill>
            </a:endParaRPr>
          </a:p>
        </p:txBody>
      </p:sp>
      <p:sp>
        <p:nvSpPr>
          <p:cNvPr id="3082" name="TextBox 14"/>
          <p:cNvSpPr txBox="1">
            <a:spLocks noChangeArrowheads="1"/>
          </p:cNvSpPr>
          <p:nvPr/>
        </p:nvSpPr>
        <p:spPr bwMode="auto">
          <a:xfrm>
            <a:off x="304800" y="1066800"/>
            <a:ext cx="8534400" cy="466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 smtClean="0">
                <a:solidFill>
                  <a:srgbClr val="0033CC"/>
                </a:solidFill>
              </a:rPr>
              <a:t>In </a:t>
            </a:r>
            <a:r>
              <a:rPr lang="en-US" sz="2200" b="1" dirty="0">
                <a:solidFill>
                  <a:srgbClr val="0033CC"/>
                </a:solidFill>
              </a:rPr>
              <a:t>this lesson, you will discover your customer in terms of </a:t>
            </a:r>
            <a:endParaRPr lang="en-US" sz="2200" b="1" dirty="0" smtClean="0">
              <a:solidFill>
                <a:srgbClr val="0033CC"/>
              </a:solidFill>
            </a:endParaRP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 smtClean="0">
                <a:solidFill>
                  <a:srgbClr val="800000"/>
                </a:solidFill>
              </a:rPr>
              <a:t>Understanding </a:t>
            </a:r>
            <a:r>
              <a:rPr lang="en-US" sz="2200" b="1" dirty="0">
                <a:solidFill>
                  <a:srgbClr val="800000"/>
                </a:solidFill>
              </a:rPr>
              <a:t>Market Types, </a:t>
            </a:r>
            <a:endParaRPr lang="en-US" sz="2200" b="1" dirty="0" smtClean="0">
              <a:solidFill>
                <a:srgbClr val="800000"/>
              </a:solidFill>
            </a:endParaRP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 smtClean="0">
                <a:solidFill>
                  <a:srgbClr val="0033CC"/>
                </a:solidFill>
              </a:rPr>
              <a:t>Identifying </a:t>
            </a:r>
            <a:r>
              <a:rPr lang="en-US" sz="2200" b="1" dirty="0">
                <a:solidFill>
                  <a:srgbClr val="0033CC"/>
                </a:solidFill>
              </a:rPr>
              <a:t>your Customer Segments, </a:t>
            </a:r>
            <a:endParaRPr lang="en-US" sz="2200" b="1" dirty="0" smtClean="0">
              <a:solidFill>
                <a:srgbClr val="0033CC"/>
              </a:solidFill>
            </a:endParaRP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 smtClean="0">
                <a:solidFill>
                  <a:srgbClr val="800000"/>
                </a:solidFill>
              </a:rPr>
              <a:t>Niche</a:t>
            </a:r>
            <a:r>
              <a:rPr lang="en-US" sz="2200" b="1" dirty="0">
                <a:solidFill>
                  <a:srgbClr val="800000"/>
                </a:solidFill>
              </a:rPr>
              <a:t>,</a:t>
            </a:r>
            <a:r>
              <a:rPr lang="en-US" sz="2200" b="1" dirty="0">
                <a:solidFill>
                  <a:srgbClr val="0033CC"/>
                </a:solidFill>
              </a:rPr>
              <a:t> </a:t>
            </a:r>
            <a:endParaRPr lang="en-US" sz="2200" b="1" dirty="0" smtClean="0">
              <a:solidFill>
                <a:srgbClr val="0033CC"/>
              </a:solidFill>
            </a:endParaRP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 smtClean="0">
                <a:solidFill>
                  <a:srgbClr val="0033CC"/>
                </a:solidFill>
              </a:rPr>
              <a:t>Early </a:t>
            </a:r>
            <a:r>
              <a:rPr lang="en-US" sz="2200" b="1" dirty="0">
                <a:solidFill>
                  <a:srgbClr val="0033CC"/>
                </a:solidFill>
              </a:rPr>
              <a:t>Adopters, </a:t>
            </a:r>
            <a:endParaRPr lang="en-US" sz="2200" b="1" dirty="0" smtClean="0">
              <a:solidFill>
                <a:srgbClr val="0033CC"/>
              </a:solidFill>
            </a:endParaRP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 smtClean="0">
                <a:solidFill>
                  <a:srgbClr val="800000"/>
                </a:solidFill>
              </a:rPr>
              <a:t>Listing </a:t>
            </a:r>
            <a:r>
              <a:rPr lang="en-US" sz="2200" b="1" dirty="0">
                <a:solidFill>
                  <a:srgbClr val="800000"/>
                </a:solidFill>
              </a:rPr>
              <a:t>down customers' Jobs, Pains &amp; Gains, </a:t>
            </a:r>
            <a:endParaRPr lang="en-US" sz="2200" b="1" dirty="0" smtClean="0">
              <a:solidFill>
                <a:srgbClr val="800000"/>
              </a:solidFill>
            </a:endParaRP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 smtClean="0">
                <a:solidFill>
                  <a:srgbClr val="0033CC"/>
                </a:solidFill>
              </a:rPr>
              <a:t>Creating </a:t>
            </a:r>
            <a:r>
              <a:rPr lang="en-US" sz="2200" b="1" dirty="0">
                <a:solidFill>
                  <a:srgbClr val="0033CC"/>
                </a:solidFill>
              </a:rPr>
              <a:t>customer Personas, and thereby </a:t>
            </a:r>
            <a:endParaRPr lang="en-US" sz="2200" b="1" dirty="0" smtClean="0">
              <a:solidFill>
                <a:srgbClr val="0033CC"/>
              </a:solidFill>
            </a:endParaRPr>
          </a:p>
          <a:p>
            <a:pPr marL="800100" lvl="1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 smtClean="0">
                <a:solidFill>
                  <a:srgbClr val="800000"/>
                </a:solidFill>
              </a:rPr>
              <a:t>proposing </a:t>
            </a:r>
            <a:r>
              <a:rPr lang="en-US" sz="2200" b="1" dirty="0">
                <a:solidFill>
                  <a:srgbClr val="800000"/>
                </a:solidFill>
              </a:rPr>
              <a:t>value added solutions to solve customer problems worth solving. </a:t>
            </a:r>
            <a:endParaRPr lang="en-US" sz="2200" b="1" dirty="0" smtClean="0">
              <a:solidFill>
                <a:srgbClr val="8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/>
          <a:srcRect b="19328"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b="1" smtClean="0">
                <a:solidFill>
                  <a:srgbClr val="3333CC"/>
                </a:solidFill>
              </a:rPr>
              <a:pPr/>
              <a:t>3</a:t>
            </a:fld>
            <a:endParaRPr lang="en-US" altLang="en-US" b="1" smtClean="0">
              <a:solidFill>
                <a:srgbClr val="3333CC"/>
              </a:solidFill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 altLang="en-US" sz="2400" b="1" dirty="0" smtClean="0">
                <a:solidFill>
                  <a:srgbClr val="A50021"/>
                </a:solidFill>
              </a:rPr>
              <a:t>OUTCOMES</a:t>
            </a:r>
            <a:endParaRPr lang="en-US" altLang="en-US" sz="2400" b="1" dirty="0">
              <a:solidFill>
                <a:srgbClr val="A50021"/>
              </a:solidFill>
            </a:endParaRPr>
          </a:p>
        </p:txBody>
      </p:sp>
      <p:sp>
        <p:nvSpPr>
          <p:cNvPr id="3082" name="TextBox 14"/>
          <p:cNvSpPr txBox="1">
            <a:spLocks noChangeArrowheads="1"/>
          </p:cNvSpPr>
          <p:nvPr/>
        </p:nvSpPr>
        <p:spPr bwMode="auto">
          <a:xfrm>
            <a:off x="304800" y="1066800"/>
            <a:ext cx="8534400" cy="5591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50" b="1" dirty="0" smtClean="0">
                <a:solidFill>
                  <a:srgbClr val="0033CC"/>
                </a:solidFill>
              </a:rPr>
              <a:t>At </a:t>
            </a:r>
            <a:r>
              <a:rPr lang="en-US" sz="1850" b="1" dirty="0">
                <a:solidFill>
                  <a:srgbClr val="0033CC"/>
                </a:solidFill>
              </a:rPr>
              <a:t>the end of this lesson, you will be able to: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1850" b="1" dirty="0">
                <a:solidFill>
                  <a:srgbClr val="800000"/>
                </a:solidFill>
              </a:rPr>
              <a:t>Differentiate between a customer and a consumer.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1850" b="1" dirty="0">
                <a:solidFill>
                  <a:srgbClr val="0033CC"/>
                </a:solidFill>
              </a:rPr>
              <a:t>Learn about the different market types and their specific requirements.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1850" b="1" dirty="0">
                <a:solidFill>
                  <a:srgbClr val="800000"/>
                </a:solidFill>
              </a:rPr>
              <a:t>Identify your customer segments and niche, </a:t>
            </a:r>
            <a:r>
              <a:rPr lang="en-US" sz="1850" b="1" dirty="0" smtClean="0">
                <a:solidFill>
                  <a:srgbClr val="800000"/>
                </a:solidFill>
              </a:rPr>
              <a:t>and understand </a:t>
            </a:r>
            <a:r>
              <a:rPr lang="en-US" sz="1850" b="1" dirty="0">
                <a:solidFill>
                  <a:srgbClr val="800000"/>
                </a:solidFill>
              </a:rPr>
              <a:t>their jobs, pains, and gains.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1850" b="1" dirty="0">
                <a:solidFill>
                  <a:srgbClr val="0033CC"/>
                </a:solidFill>
              </a:rPr>
              <a:t>Identify the early adopters and understand the importance of this customer segment.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1850" b="1" dirty="0">
                <a:solidFill>
                  <a:srgbClr val="800000"/>
                </a:solidFill>
              </a:rPr>
              <a:t>Bring your customer to life by creating customer personas.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1850" b="1" dirty="0">
                <a:solidFill>
                  <a:srgbClr val="0033CC"/>
                </a:solidFill>
              </a:rPr>
              <a:t>Craft your solutions using the left section of the Value Proposition Canvas by defining the gain creators and pain relievers.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1850" b="1" dirty="0">
                <a:solidFill>
                  <a:srgbClr val="800000"/>
                </a:solidFill>
              </a:rPr>
              <a:t>Apply Outcome Driven Innovation to identify what else your product can do to get a “wow” from the customer.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n-US" altLang="en-US" sz="1850" b="1" dirty="0">
              <a:solidFill>
                <a:srgbClr val="0033CC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/>
          <a:srcRect b="19328"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27003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b="1" smtClean="0">
                <a:solidFill>
                  <a:srgbClr val="3333CC"/>
                </a:solidFill>
              </a:rPr>
              <a:pPr/>
              <a:t>4</a:t>
            </a:fld>
            <a:endParaRPr lang="en-US" altLang="en-US" b="1" smtClean="0">
              <a:solidFill>
                <a:srgbClr val="3333CC"/>
              </a:solidFill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A50021"/>
                </a:solidFill>
              </a:rPr>
              <a:t>CUSTOMER VS. CONSUMER</a:t>
            </a:r>
            <a:endParaRPr lang="en-US" altLang="en-US" sz="2400" b="1" dirty="0">
              <a:solidFill>
                <a:srgbClr val="A50021"/>
              </a:solidFill>
            </a:endParaRPr>
          </a:p>
        </p:txBody>
      </p:sp>
      <p:sp>
        <p:nvSpPr>
          <p:cNvPr id="3082" name="TextBox 14"/>
          <p:cNvSpPr txBox="1">
            <a:spLocks noChangeArrowheads="1"/>
          </p:cNvSpPr>
          <p:nvPr/>
        </p:nvSpPr>
        <p:spPr bwMode="auto">
          <a:xfrm>
            <a:off x="304800" y="1066800"/>
            <a:ext cx="8534400" cy="537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 smtClean="0">
                <a:solidFill>
                  <a:srgbClr val="0033CC"/>
                </a:solidFill>
              </a:rPr>
              <a:t>Differentiate </a:t>
            </a:r>
            <a:r>
              <a:rPr lang="en-US" sz="2200" b="1" dirty="0">
                <a:solidFill>
                  <a:srgbClr val="0033CC"/>
                </a:solidFill>
              </a:rPr>
              <a:t>between a customer and a consumer</a:t>
            </a:r>
            <a:r>
              <a:rPr lang="en-US" sz="2200" b="1" dirty="0" smtClean="0">
                <a:solidFill>
                  <a:srgbClr val="0033CC"/>
                </a:solidFill>
              </a:rPr>
              <a:t>.</a:t>
            </a:r>
            <a:endParaRPr lang="en-US" sz="2200" b="1" dirty="0">
              <a:solidFill>
                <a:srgbClr val="0033CC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/>
          <a:srcRect b="19328"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073" y="1765683"/>
            <a:ext cx="7854192" cy="372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2897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b="1" smtClean="0">
                <a:solidFill>
                  <a:srgbClr val="3333CC"/>
                </a:solidFill>
              </a:rPr>
              <a:pPr/>
              <a:t>5</a:t>
            </a:fld>
            <a:endParaRPr lang="en-US" altLang="en-US" b="1" smtClean="0">
              <a:solidFill>
                <a:srgbClr val="3333CC"/>
              </a:solidFill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TYPES OF STARTUPS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3082" name="TextBox 14"/>
          <p:cNvSpPr txBox="1">
            <a:spLocks noChangeArrowheads="1"/>
          </p:cNvSpPr>
          <p:nvPr/>
        </p:nvSpPr>
        <p:spPr bwMode="auto">
          <a:xfrm>
            <a:off x="339436" y="1025236"/>
            <a:ext cx="8534400" cy="2631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 smtClean="0">
                <a:solidFill>
                  <a:srgbClr val="0033CC"/>
                </a:solidFill>
              </a:rPr>
              <a:t>4 types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 smtClean="0">
                <a:solidFill>
                  <a:srgbClr val="800000"/>
                </a:solidFill>
              </a:rPr>
              <a:t>Existing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>
                <a:solidFill>
                  <a:srgbClr val="0033CC"/>
                </a:solidFill>
              </a:rPr>
              <a:t>New Market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>
                <a:solidFill>
                  <a:srgbClr val="800000"/>
                </a:solidFill>
              </a:rPr>
              <a:t>Re-segmented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200" b="1" dirty="0" smtClean="0">
                <a:solidFill>
                  <a:srgbClr val="0033CC"/>
                </a:solidFill>
              </a:rPr>
              <a:t>Clone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/>
          <a:srcRect b="19328"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18385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b="1" smtClean="0">
                <a:solidFill>
                  <a:srgbClr val="3333CC"/>
                </a:solidFill>
              </a:rPr>
              <a:pPr/>
              <a:t>6</a:t>
            </a:fld>
            <a:endParaRPr lang="en-US" altLang="en-US" b="1" smtClean="0">
              <a:solidFill>
                <a:srgbClr val="3333CC"/>
              </a:solidFill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 smtClean="0">
                <a:solidFill>
                  <a:srgbClr val="800000"/>
                </a:solidFill>
              </a:rPr>
              <a:t>TYPES OF STARTUPS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3082" name="TextBox 14"/>
          <p:cNvSpPr txBox="1">
            <a:spLocks noChangeArrowheads="1"/>
          </p:cNvSpPr>
          <p:nvPr/>
        </p:nvSpPr>
        <p:spPr bwMode="auto">
          <a:xfrm>
            <a:off x="304800" y="1066800"/>
            <a:ext cx="8534400" cy="55810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solidFill>
                  <a:srgbClr val="800000"/>
                </a:solidFill>
              </a:rPr>
              <a:t>EXISTING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>
                <a:solidFill>
                  <a:srgbClr val="0033CC"/>
                </a:solidFill>
              </a:rPr>
              <a:t>When </a:t>
            </a:r>
            <a:r>
              <a:rPr lang="en-US" dirty="0">
                <a:solidFill>
                  <a:srgbClr val="0033CC"/>
                </a:solidFill>
              </a:rPr>
              <a:t>investors and entrepreneurs go after an existing market – the advantage is that </a:t>
            </a:r>
            <a:r>
              <a:rPr lang="en-US" b="1" dirty="0">
                <a:solidFill>
                  <a:srgbClr val="800000"/>
                </a:solidFill>
              </a:rPr>
              <a:t>there’s little or no market risk. </a:t>
            </a:r>
            <a:endParaRPr lang="en-US" b="1" dirty="0" smtClean="0">
              <a:solidFill>
                <a:srgbClr val="800000"/>
              </a:solidFill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 smtClean="0">
                <a:solidFill>
                  <a:srgbClr val="0033CC"/>
                </a:solidFill>
              </a:rPr>
              <a:t>In </a:t>
            </a:r>
            <a:r>
              <a:rPr lang="en-US" b="1" dirty="0">
                <a:solidFill>
                  <a:srgbClr val="0033CC"/>
                </a:solidFill>
              </a:rPr>
              <a:t>this market type: </a:t>
            </a:r>
          </a:p>
          <a:p>
            <a:pPr lvl="1" algn="just">
              <a:lnSpc>
                <a:spcPct val="150000"/>
              </a:lnSpc>
            </a:pPr>
            <a:r>
              <a:rPr lang="en-US" b="1" dirty="0">
                <a:solidFill>
                  <a:srgbClr val="0033CC"/>
                </a:solidFill>
              </a:rPr>
              <a:t> </a:t>
            </a:r>
            <a:r>
              <a:rPr lang="en-US" b="1" dirty="0">
                <a:solidFill>
                  <a:srgbClr val="800000"/>
                </a:solidFill>
              </a:rPr>
              <a:t>Competitors exist </a:t>
            </a:r>
          </a:p>
          <a:p>
            <a:pPr lvl="1" algn="just">
              <a:lnSpc>
                <a:spcPct val="150000"/>
              </a:lnSpc>
            </a:pPr>
            <a:r>
              <a:rPr lang="en-US" b="1" dirty="0">
                <a:solidFill>
                  <a:srgbClr val="0033CC"/>
                </a:solidFill>
              </a:rPr>
              <a:t> Customers want and need better performance </a:t>
            </a:r>
          </a:p>
          <a:p>
            <a:pPr lvl="1" algn="just">
              <a:lnSpc>
                <a:spcPct val="150000"/>
              </a:lnSpc>
            </a:pPr>
            <a:r>
              <a:rPr lang="en-US" b="1" dirty="0">
                <a:solidFill>
                  <a:srgbClr val="0033CC"/>
                </a:solidFill>
              </a:rPr>
              <a:t> </a:t>
            </a:r>
            <a:r>
              <a:rPr lang="en-US" b="1" dirty="0">
                <a:solidFill>
                  <a:srgbClr val="800000"/>
                </a:solidFill>
              </a:rPr>
              <a:t>Technology is usually the driving factor </a:t>
            </a:r>
          </a:p>
          <a:p>
            <a:pPr lvl="1" algn="just">
              <a:lnSpc>
                <a:spcPct val="150000"/>
              </a:lnSpc>
            </a:pPr>
            <a:r>
              <a:rPr lang="en-US" b="1" dirty="0">
                <a:solidFill>
                  <a:srgbClr val="0033CC"/>
                </a:solidFill>
              </a:rPr>
              <a:t> The positioning is </a:t>
            </a:r>
            <a:r>
              <a:rPr lang="en-US" b="1" dirty="0">
                <a:solidFill>
                  <a:srgbClr val="800000"/>
                </a:solidFill>
              </a:rPr>
              <a:t>driven by the product</a:t>
            </a:r>
            <a:r>
              <a:rPr lang="en-US" b="1" dirty="0">
                <a:solidFill>
                  <a:srgbClr val="0033CC"/>
                </a:solidFill>
              </a:rPr>
              <a:t> and how much </a:t>
            </a:r>
            <a:r>
              <a:rPr lang="en-US" b="1" dirty="0">
                <a:solidFill>
                  <a:srgbClr val="800000"/>
                </a:solidFill>
              </a:rPr>
              <a:t>value </a:t>
            </a:r>
            <a:r>
              <a:rPr lang="en-US" b="1" dirty="0">
                <a:solidFill>
                  <a:srgbClr val="0033CC"/>
                </a:solidFill>
              </a:rPr>
              <a:t>customers place on its features </a:t>
            </a:r>
          </a:p>
          <a:p>
            <a:pPr lvl="1" algn="just">
              <a:lnSpc>
                <a:spcPct val="150000"/>
              </a:lnSpc>
            </a:pPr>
            <a:r>
              <a:rPr lang="en-US" b="1" dirty="0">
                <a:solidFill>
                  <a:srgbClr val="0033CC"/>
                </a:solidFill>
              </a:rPr>
              <a:t> </a:t>
            </a:r>
            <a:r>
              <a:rPr lang="en-US" b="1" dirty="0">
                <a:solidFill>
                  <a:srgbClr val="800000"/>
                </a:solidFill>
              </a:rPr>
              <a:t>The risk is to think that competitors are dumb or too slow </a:t>
            </a:r>
          </a:p>
          <a:p>
            <a:pPr lvl="1" algn="just">
              <a:lnSpc>
                <a:spcPct val="150000"/>
              </a:lnSpc>
            </a:pPr>
            <a:r>
              <a:rPr lang="en-US" b="1" dirty="0">
                <a:solidFill>
                  <a:srgbClr val="0033CC"/>
                </a:solidFill>
              </a:rPr>
              <a:t> There is </a:t>
            </a:r>
            <a:r>
              <a:rPr lang="en-US" b="1" dirty="0">
                <a:solidFill>
                  <a:srgbClr val="800000"/>
                </a:solidFill>
              </a:rPr>
              <a:t>no "chasm" </a:t>
            </a:r>
            <a:r>
              <a:rPr lang="en-US" b="1" dirty="0">
                <a:solidFill>
                  <a:srgbClr val="0033CC"/>
                </a:solidFill>
              </a:rPr>
              <a:t>that you need to fill. The chasm is the gap between early adopters and the mainstream customers in a market. </a:t>
            </a:r>
          </a:p>
          <a:p>
            <a:pPr marL="914400" lvl="1" indent="-457200" algn="just">
              <a:lnSpc>
                <a:spcPct val="150000"/>
              </a:lnSpc>
              <a:buFont typeface="+mj-lt"/>
              <a:buAutoNum type="arabicPeriod"/>
            </a:pPr>
            <a:endParaRPr lang="en-US" dirty="0" smtClean="0">
              <a:solidFill>
                <a:srgbClr val="0033CC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/>
          <a:srcRect b="19328"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51055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b="1" smtClean="0">
                <a:solidFill>
                  <a:srgbClr val="3333CC"/>
                </a:solidFill>
              </a:rPr>
              <a:pPr/>
              <a:t>7</a:t>
            </a:fld>
            <a:endParaRPr lang="en-US" altLang="en-US" b="1" smtClean="0">
              <a:solidFill>
                <a:srgbClr val="3333CC"/>
              </a:solidFill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800000"/>
                </a:solidFill>
              </a:rPr>
              <a:t>TYPES OF STARTUPS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3082" name="TextBox 14"/>
          <p:cNvSpPr txBox="1">
            <a:spLocks noChangeArrowheads="1"/>
          </p:cNvSpPr>
          <p:nvPr/>
        </p:nvSpPr>
        <p:spPr bwMode="auto">
          <a:xfrm>
            <a:off x="304800" y="1066800"/>
            <a:ext cx="8534400" cy="466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 smtClean="0">
                <a:solidFill>
                  <a:srgbClr val="800000"/>
                </a:solidFill>
              </a:rPr>
              <a:t>NEW MARKET </a:t>
            </a:r>
          </a:p>
          <a:p>
            <a:pPr algn="just">
              <a:lnSpc>
                <a:spcPct val="150000"/>
              </a:lnSpc>
            </a:pPr>
            <a:r>
              <a:rPr lang="en-US" b="1" dirty="0" smtClean="0">
                <a:solidFill>
                  <a:srgbClr val="800000"/>
                </a:solidFill>
              </a:rPr>
              <a:t>Customers </a:t>
            </a:r>
            <a:r>
              <a:rPr lang="en-US" b="1" dirty="0">
                <a:solidFill>
                  <a:srgbClr val="800000"/>
                </a:solidFill>
              </a:rPr>
              <a:t>do not </a:t>
            </a:r>
            <a:r>
              <a:rPr lang="en-US" b="1" dirty="0">
                <a:solidFill>
                  <a:srgbClr val="0033CC"/>
                </a:solidFill>
              </a:rPr>
              <a:t>exist in the present, so </a:t>
            </a:r>
            <a:r>
              <a:rPr lang="en-US" b="1" dirty="0">
                <a:solidFill>
                  <a:srgbClr val="800000"/>
                </a:solidFill>
              </a:rPr>
              <a:t>revenue generation </a:t>
            </a:r>
            <a:r>
              <a:rPr lang="en-US" b="1" dirty="0">
                <a:solidFill>
                  <a:srgbClr val="0033CC"/>
                </a:solidFill>
              </a:rPr>
              <a:t>takes years </a:t>
            </a:r>
          </a:p>
          <a:p>
            <a:pPr lvl="1" algn="just">
              <a:lnSpc>
                <a:spcPct val="150000"/>
              </a:lnSpc>
            </a:pPr>
            <a:r>
              <a:rPr lang="en-US" b="1" dirty="0">
                <a:solidFill>
                  <a:srgbClr val="0033CC"/>
                </a:solidFill>
              </a:rPr>
              <a:t> Market size is zero </a:t>
            </a:r>
          </a:p>
          <a:p>
            <a:pPr lvl="1" algn="just">
              <a:lnSpc>
                <a:spcPct val="150000"/>
              </a:lnSpc>
            </a:pPr>
            <a:r>
              <a:rPr lang="en-US" b="1" dirty="0">
                <a:solidFill>
                  <a:srgbClr val="0033CC"/>
                </a:solidFill>
              </a:rPr>
              <a:t> </a:t>
            </a:r>
            <a:r>
              <a:rPr lang="en-US" b="1" dirty="0">
                <a:solidFill>
                  <a:srgbClr val="800000"/>
                </a:solidFill>
              </a:rPr>
              <a:t>Customers need to be made aware of their needs </a:t>
            </a:r>
          </a:p>
          <a:p>
            <a:pPr lvl="1" algn="just">
              <a:lnSpc>
                <a:spcPct val="150000"/>
              </a:lnSpc>
            </a:pPr>
            <a:r>
              <a:rPr lang="en-US" b="1" dirty="0">
                <a:solidFill>
                  <a:srgbClr val="0033CC"/>
                </a:solidFill>
              </a:rPr>
              <a:t> You must consider what </a:t>
            </a:r>
            <a:r>
              <a:rPr lang="en-US" b="1" dirty="0">
                <a:solidFill>
                  <a:srgbClr val="800000"/>
                </a:solidFill>
              </a:rPr>
              <a:t>factors</a:t>
            </a:r>
            <a:r>
              <a:rPr lang="en-US" b="1" dirty="0">
                <a:solidFill>
                  <a:srgbClr val="0033CC"/>
                </a:solidFill>
              </a:rPr>
              <a:t> can you create that has </a:t>
            </a:r>
            <a:r>
              <a:rPr lang="en-US" b="1" dirty="0">
                <a:solidFill>
                  <a:srgbClr val="800000"/>
                </a:solidFill>
              </a:rPr>
              <a:t>never been offered </a:t>
            </a:r>
          </a:p>
          <a:p>
            <a:pPr lvl="1" algn="just">
              <a:lnSpc>
                <a:spcPct val="150000"/>
              </a:lnSpc>
            </a:pPr>
            <a:r>
              <a:rPr lang="en-US" b="1" dirty="0">
                <a:solidFill>
                  <a:srgbClr val="0033CC"/>
                </a:solidFill>
              </a:rPr>
              <a:t> </a:t>
            </a:r>
            <a:r>
              <a:rPr lang="en-US" b="1" dirty="0">
                <a:solidFill>
                  <a:srgbClr val="800000"/>
                </a:solidFill>
              </a:rPr>
              <a:t>The chasm is biggest here because you will only be selling to the very early adopters 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0033CC"/>
                </a:solidFill>
              </a:rPr>
              <a:t>For a new market to take off, there are many things that you need to consider. For example, who is the customer? and what customer pain/problem are you trying to solve?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/>
          <a:srcRect b="19328"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26142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b="1" smtClean="0">
                <a:solidFill>
                  <a:srgbClr val="3333CC"/>
                </a:solidFill>
              </a:rPr>
              <a:pPr/>
              <a:t>8</a:t>
            </a:fld>
            <a:endParaRPr lang="en-US" altLang="en-US" b="1" smtClean="0">
              <a:solidFill>
                <a:srgbClr val="3333CC"/>
              </a:solidFill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800000"/>
                </a:solidFill>
              </a:rPr>
              <a:t>TYPES OF STARTUPS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3082" name="TextBox 14"/>
          <p:cNvSpPr txBox="1">
            <a:spLocks noChangeArrowheads="1"/>
          </p:cNvSpPr>
          <p:nvPr/>
        </p:nvSpPr>
        <p:spPr bwMode="auto">
          <a:xfrm>
            <a:off x="304800" y="1066800"/>
            <a:ext cx="8534400" cy="3584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200" b="1" dirty="0" smtClean="0">
                <a:solidFill>
                  <a:srgbClr val="800000"/>
                </a:solidFill>
              </a:rPr>
              <a:t>RE-SEMENTED MARKET </a:t>
            </a:r>
          </a:p>
          <a:p>
            <a:pPr algn="just">
              <a:lnSpc>
                <a:spcPct val="150000"/>
              </a:lnSpc>
            </a:pPr>
            <a:r>
              <a:rPr lang="en-US" sz="2200" b="1" dirty="0" smtClean="0">
                <a:solidFill>
                  <a:srgbClr val="0033CC"/>
                </a:solidFill>
              </a:rPr>
              <a:t>The </a:t>
            </a:r>
            <a:r>
              <a:rPr lang="en-US" sz="2200" b="1" dirty="0">
                <a:solidFill>
                  <a:srgbClr val="0033CC"/>
                </a:solidFill>
              </a:rPr>
              <a:t>Re-segmented market is a </a:t>
            </a:r>
            <a:r>
              <a:rPr lang="en-US" sz="2200" b="1" dirty="0">
                <a:solidFill>
                  <a:srgbClr val="800000"/>
                </a:solidFill>
              </a:rPr>
              <a:t>hybrid between a New market and an Existing </a:t>
            </a:r>
            <a:r>
              <a:rPr lang="en-US" sz="2200" b="1" dirty="0">
                <a:solidFill>
                  <a:srgbClr val="0033CC"/>
                </a:solidFill>
              </a:rPr>
              <a:t>market in the sense that it is a </a:t>
            </a:r>
            <a:r>
              <a:rPr lang="en-US" sz="2200" b="1" dirty="0">
                <a:solidFill>
                  <a:srgbClr val="800000"/>
                </a:solidFill>
              </a:rPr>
              <a:t>New Market created from a small segment from an existing market. </a:t>
            </a:r>
          </a:p>
          <a:p>
            <a:pPr algn="just">
              <a:lnSpc>
                <a:spcPct val="150000"/>
              </a:lnSpc>
            </a:pPr>
            <a:r>
              <a:rPr lang="en-US" sz="2200" b="1" dirty="0">
                <a:solidFill>
                  <a:srgbClr val="0033CC"/>
                </a:solidFill>
              </a:rPr>
              <a:t>The features of this market type are: </a:t>
            </a:r>
          </a:p>
          <a:p>
            <a:pPr lvl="1" algn="just">
              <a:lnSpc>
                <a:spcPct val="150000"/>
              </a:lnSpc>
            </a:pPr>
            <a:r>
              <a:rPr lang="en-US" sz="2200" b="1" dirty="0">
                <a:solidFill>
                  <a:srgbClr val="0033CC"/>
                </a:solidFill>
              </a:rPr>
              <a:t> </a:t>
            </a:r>
            <a:r>
              <a:rPr lang="en-US" sz="2200" b="1" dirty="0">
                <a:solidFill>
                  <a:srgbClr val="800000"/>
                </a:solidFill>
              </a:rPr>
              <a:t>Low cost </a:t>
            </a:r>
          </a:p>
          <a:p>
            <a:pPr lvl="1" algn="just">
              <a:lnSpc>
                <a:spcPct val="150000"/>
              </a:lnSpc>
            </a:pPr>
            <a:r>
              <a:rPr lang="en-US" sz="2200" b="1" dirty="0">
                <a:solidFill>
                  <a:srgbClr val="0033CC"/>
                </a:solidFill>
              </a:rPr>
              <a:t> New Niche </a:t>
            </a:r>
            <a:endParaRPr lang="en-US" sz="2200" b="1" dirty="0" smtClean="0">
              <a:solidFill>
                <a:srgbClr val="0033CC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/>
          <a:srcRect b="19328"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02835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828800" y="61722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620000" y="9144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78" name="Slide Number Placeholder 22"/>
          <p:cNvSpPr>
            <a:spLocks noGrp="1"/>
          </p:cNvSpPr>
          <p:nvPr>
            <p:ph type="sldNum" sz="quarter" idx="12"/>
          </p:nvPr>
        </p:nvSpPr>
        <p:spPr bwMode="auto">
          <a:xfrm>
            <a:off x="8382000" y="6356350"/>
            <a:ext cx="3048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EE41D879-3179-42E3-9236-E9AD7209756F}" type="slidenum">
              <a:rPr lang="en-US" altLang="en-US" b="1" smtClean="0">
                <a:solidFill>
                  <a:srgbClr val="3333CC"/>
                </a:solidFill>
              </a:rPr>
              <a:pPr/>
              <a:t>9</a:t>
            </a:fld>
            <a:endParaRPr lang="en-US" altLang="en-US" b="1" smtClean="0">
              <a:solidFill>
                <a:srgbClr val="3333CC"/>
              </a:solidFill>
            </a:endParaRPr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304800" y="457200"/>
            <a:ext cx="7391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solidFill>
                  <a:srgbClr val="800000"/>
                </a:solidFill>
              </a:rPr>
              <a:t>TYPES OF STARTUPS</a:t>
            </a:r>
            <a:endParaRPr lang="en-US" altLang="en-US" sz="2400" b="1" dirty="0">
              <a:solidFill>
                <a:srgbClr val="800000"/>
              </a:solidFill>
            </a:endParaRPr>
          </a:p>
        </p:txBody>
      </p:sp>
      <p:sp>
        <p:nvSpPr>
          <p:cNvPr id="3082" name="TextBox 14"/>
          <p:cNvSpPr txBox="1">
            <a:spLocks noChangeArrowheads="1"/>
          </p:cNvSpPr>
          <p:nvPr/>
        </p:nvSpPr>
        <p:spPr bwMode="auto">
          <a:xfrm>
            <a:off x="304800" y="1066800"/>
            <a:ext cx="8534400" cy="466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 smtClean="0">
                <a:solidFill>
                  <a:srgbClr val="800000"/>
                </a:solidFill>
              </a:rPr>
              <a:t>RE-SEMENTED MARKET 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0033CC"/>
                </a:solidFill>
              </a:rPr>
              <a:t>In</a:t>
            </a:r>
            <a:r>
              <a:rPr lang="en-US" dirty="0"/>
              <a:t> </a:t>
            </a:r>
            <a:r>
              <a:rPr lang="en-US" b="1" dirty="0">
                <a:solidFill>
                  <a:srgbClr val="0033CC"/>
                </a:solidFill>
              </a:rPr>
              <a:t>this market type: </a:t>
            </a:r>
          </a:p>
          <a:p>
            <a:pPr lvl="1" algn="just">
              <a:lnSpc>
                <a:spcPct val="150000"/>
              </a:lnSpc>
            </a:pPr>
            <a:r>
              <a:rPr lang="en-US" b="1" dirty="0">
                <a:solidFill>
                  <a:srgbClr val="0033CC"/>
                </a:solidFill>
              </a:rPr>
              <a:t> </a:t>
            </a:r>
            <a:r>
              <a:rPr lang="en-US" b="1" dirty="0">
                <a:solidFill>
                  <a:srgbClr val="800000"/>
                </a:solidFill>
              </a:rPr>
              <a:t>Evaluate factors that your industry has long competed on and eliminate those </a:t>
            </a:r>
          </a:p>
          <a:p>
            <a:pPr lvl="1" algn="just">
              <a:lnSpc>
                <a:spcPct val="150000"/>
              </a:lnSpc>
            </a:pPr>
            <a:r>
              <a:rPr lang="en-US" b="1" dirty="0">
                <a:solidFill>
                  <a:srgbClr val="0033CC"/>
                </a:solidFill>
              </a:rPr>
              <a:t> Evaluate what factors can be reduced well below the industry standards </a:t>
            </a:r>
          </a:p>
          <a:p>
            <a:pPr lvl="1" algn="just">
              <a:lnSpc>
                <a:spcPct val="150000"/>
              </a:lnSpc>
            </a:pPr>
            <a:r>
              <a:rPr lang="en-US" b="1" dirty="0">
                <a:solidFill>
                  <a:srgbClr val="0033CC"/>
                </a:solidFill>
              </a:rPr>
              <a:t> </a:t>
            </a:r>
            <a:r>
              <a:rPr lang="en-US" b="1" dirty="0">
                <a:solidFill>
                  <a:srgbClr val="800000"/>
                </a:solidFill>
              </a:rPr>
              <a:t>Evaluate what factors can be increased above the industry standards </a:t>
            </a:r>
          </a:p>
          <a:p>
            <a:pPr lvl="1" algn="just">
              <a:lnSpc>
                <a:spcPct val="150000"/>
              </a:lnSpc>
            </a:pPr>
            <a:r>
              <a:rPr lang="en-US" b="1" dirty="0">
                <a:solidFill>
                  <a:srgbClr val="0033CC"/>
                </a:solidFill>
              </a:rPr>
              <a:t> Evaluate what factors can be created that have never been offered </a:t>
            </a:r>
          </a:p>
          <a:p>
            <a:pPr lvl="1" algn="just">
              <a:lnSpc>
                <a:spcPct val="150000"/>
              </a:lnSpc>
            </a:pPr>
            <a:r>
              <a:rPr lang="en-US" b="1" dirty="0">
                <a:solidFill>
                  <a:srgbClr val="0033CC"/>
                </a:solidFill>
              </a:rPr>
              <a:t> </a:t>
            </a:r>
            <a:r>
              <a:rPr lang="en-US" b="1" dirty="0">
                <a:solidFill>
                  <a:srgbClr val="800000"/>
                </a:solidFill>
              </a:rPr>
              <a:t>There is a bit of a chasm in this type of market </a:t>
            </a:r>
          </a:p>
          <a:p>
            <a:pPr lvl="1" algn="just">
              <a:lnSpc>
                <a:spcPct val="150000"/>
              </a:lnSpc>
            </a:pPr>
            <a:endParaRPr lang="en-US" b="1" dirty="0">
              <a:solidFill>
                <a:srgbClr val="0033CC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rgbClr val="0033CC"/>
                </a:solidFill>
              </a:rPr>
              <a:t>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1000" y="914400"/>
            <a:ext cx="7086600" cy="76200"/>
          </a:xfrm>
          <a:prstGeom prst="rect">
            <a:avLst/>
          </a:prstGeom>
          <a:solidFill>
            <a:srgbClr val="000066"/>
          </a:solidFill>
          <a:ln cmpd="thickThin">
            <a:solidFill>
              <a:srgbClr val="00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rgbClr val="000066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6172200"/>
            <a:ext cx="1143000" cy="76200"/>
          </a:xfrm>
          <a:prstGeom prst="rect">
            <a:avLst/>
          </a:prstGeom>
          <a:solidFill>
            <a:srgbClr val="800000"/>
          </a:solidFill>
          <a:ln cmpd="thickThin">
            <a:solidFill>
              <a:srgbClr val="8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1" name="Picture 13" descr="Logo"/>
          <p:cNvPicPr>
            <a:picLocks noChangeAspect="1" noChangeArrowheads="1"/>
          </p:cNvPicPr>
          <p:nvPr/>
        </p:nvPicPr>
        <p:blipFill>
          <a:blip r:embed="rId3"/>
          <a:srcRect b="19328"/>
          <a:stretch>
            <a:fillRect/>
          </a:stretch>
        </p:blipFill>
        <p:spPr bwMode="auto">
          <a:xfrm>
            <a:off x="3428846" y="6276109"/>
            <a:ext cx="2057554" cy="54624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1268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333CC"/>
        </a:solidFill>
        <a:ln cmpd="thickThin">
          <a:solidFill>
            <a:schemeClr val="bg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1585</TotalTime>
  <Words>685</Words>
  <Application>Microsoft Office PowerPoint</Application>
  <PresentationFormat>On-screen Show (4:3)</PresentationFormat>
  <Paragraphs>97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RIYAZ</dc:creator>
  <cp:lastModifiedBy>DMA</cp:lastModifiedBy>
  <cp:revision>221</cp:revision>
  <dcterms:created xsi:type="dcterms:W3CDTF">2013-07-28T06:24:18Z</dcterms:created>
  <dcterms:modified xsi:type="dcterms:W3CDTF">2020-12-23T07:16:24Z</dcterms:modified>
</cp:coreProperties>
</file>