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3333CC"/>
    <a:srgbClr val="052E89"/>
    <a:srgbClr val="FF00FF"/>
    <a:srgbClr val="A50021"/>
    <a:srgbClr val="0033CC"/>
    <a:srgbClr val="000066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17560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4315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97868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5871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61983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975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5780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765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3</a:t>
            </a:r>
          </a:p>
          <a:p>
            <a:pPr algn="ctr">
              <a:spcBef>
                <a:spcPts val="1200"/>
              </a:spcBef>
            </a:pPr>
            <a:r>
              <a:rPr lang="en-US" sz="4500" b="1" spc="650" dirty="0">
                <a:solidFill>
                  <a:srgbClr val="000066"/>
                </a:solidFill>
                <a:latin typeface="+mj-lt"/>
              </a:rPr>
              <a:t>Early adopter</a:t>
            </a: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657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 descr="Image result for early adopters mean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23433"/>
            <a:ext cx="4393483" cy="303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10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Further Reading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415636" y="1905000"/>
            <a:ext cx="8534400" cy="182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33CC"/>
                </a:solidFill>
              </a:rPr>
              <a:t>Student Handout </a:t>
            </a:r>
          </a:p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33CC"/>
                </a:solidFill>
              </a:rPr>
              <a:t>Early </a:t>
            </a:r>
            <a:r>
              <a:rPr lang="en-US" sz="4000" dirty="0">
                <a:solidFill>
                  <a:srgbClr val="0033CC"/>
                </a:solidFill>
              </a:rPr>
              <a:t>Adopters</a:t>
            </a:r>
            <a:endParaRPr lang="en-US" sz="4000" dirty="0" smtClean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80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EARLY ADOPTORS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A </a:t>
            </a:r>
            <a:r>
              <a:rPr lang="en-US" sz="2200" dirty="0">
                <a:solidFill>
                  <a:srgbClr val="0033CC"/>
                </a:solidFill>
              </a:rPr>
              <a:t>person who starts using a product or technology </a:t>
            </a:r>
            <a:r>
              <a:rPr lang="en-US" sz="2200" dirty="0">
                <a:solidFill>
                  <a:srgbClr val="800000"/>
                </a:solidFill>
              </a:rPr>
              <a:t>as soon as it becomes available</a:t>
            </a:r>
            <a:r>
              <a:rPr lang="en-US" sz="2200" dirty="0" smtClean="0">
                <a:solidFill>
                  <a:srgbClr val="800000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The </a:t>
            </a:r>
            <a:r>
              <a:rPr lang="en-US" sz="2200" dirty="0">
                <a:solidFill>
                  <a:srgbClr val="0033CC"/>
                </a:solidFill>
              </a:rPr>
              <a:t>early adopters form </a:t>
            </a:r>
            <a:r>
              <a:rPr lang="en-US" sz="2200" dirty="0">
                <a:solidFill>
                  <a:srgbClr val="800000"/>
                </a:solidFill>
              </a:rPr>
              <a:t>13.5%</a:t>
            </a:r>
            <a:r>
              <a:rPr lang="en-US" sz="2200" dirty="0">
                <a:solidFill>
                  <a:srgbClr val="0033CC"/>
                </a:solidFill>
              </a:rPr>
              <a:t> of any customer base. </a:t>
            </a:r>
            <a:endParaRPr lang="en-US" sz="22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Therefore</a:t>
            </a:r>
            <a:r>
              <a:rPr lang="en-US" sz="2200" dirty="0">
                <a:solidFill>
                  <a:srgbClr val="0033CC"/>
                </a:solidFill>
              </a:rPr>
              <a:t>, it is </a:t>
            </a:r>
            <a:r>
              <a:rPr lang="en-US" sz="2200" dirty="0">
                <a:solidFill>
                  <a:srgbClr val="800000"/>
                </a:solidFill>
              </a:rPr>
              <a:t>important to identify and qualify </a:t>
            </a:r>
            <a:r>
              <a:rPr lang="en-US" sz="2200" dirty="0">
                <a:solidFill>
                  <a:srgbClr val="0033CC"/>
                </a:solidFill>
              </a:rPr>
              <a:t>them right at the beginning.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33CC"/>
                </a:solidFill>
              </a:rPr>
              <a:t>Simply put, early adopters are customers who: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800000"/>
                </a:solidFill>
              </a:rPr>
              <a:t>Have </a:t>
            </a:r>
            <a:r>
              <a:rPr lang="en-US" sz="2200" dirty="0">
                <a:solidFill>
                  <a:srgbClr val="800000"/>
                </a:solidFill>
              </a:rPr>
              <a:t>the problem you are trying to solve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33CC"/>
                </a:solidFill>
              </a:rPr>
              <a:t>Know </a:t>
            </a:r>
            <a:r>
              <a:rPr lang="en-US" sz="2200" dirty="0">
                <a:solidFill>
                  <a:srgbClr val="0033CC"/>
                </a:solidFill>
              </a:rPr>
              <a:t>that they have the problem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800000"/>
                </a:solidFill>
              </a:rPr>
              <a:t>Are </a:t>
            </a:r>
            <a:r>
              <a:rPr lang="en-US" sz="2200" dirty="0">
                <a:solidFill>
                  <a:srgbClr val="800000"/>
                </a:solidFill>
              </a:rPr>
              <a:t>actively seeking a solution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3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Customer </a:t>
            </a:r>
            <a:r>
              <a:rPr lang="en-US" sz="2400" b="1" dirty="0">
                <a:solidFill>
                  <a:srgbClr val="800000"/>
                </a:solidFill>
              </a:rPr>
              <a:t>adoption patterns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1676400"/>
            <a:ext cx="8375534" cy="31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42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4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INNOVATORS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800000"/>
                </a:solidFill>
              </a:rPr>
              <a:t>First </a:t>
            </a:r>
            <a:r>
              <a:rPr lang="en-US" sz="2200" dirty="0">
                <a:solidFill>
                  <a:srgbClr val="800000"/>
                </a:solidFill>
              </a:rPr>
              <a:t>customers </a:t>
            </a:r>
            <a:r>
              <a:rPr lang="en-US" sz="2200" dirty="0">
                <a:solidFill>
                  <a:srgbClr val="0033CC"/>
                </a:solidFill>
              </a:rPr>
              <a:t>who try a new product/service. </a:t>
            </a:r>
            <a:endParaRPr lang="en-US" sz="22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800000"/>
                </a:solidFill>
              </a:rPr>
              <a:t>Risk-takers</a:t>
            </a:r>
            <a:r>
              <a:rPr lang="en-US" sz="2200" dirty="0" smtClean="0">
                <a:solidFill>
                  <a:srgbClr val="0033CC"/>
                </a:solidFill>
              </a:rPr>
              <a:t> </a:t>
            </a:r>
            <a:r>
              <a:rPr lang="en-US" sz="2200" dirty="0">
                <a:solidFill>
                  <a:srgbClr val="0033CC"/>
                </a:solidFill>
              </a:rPr>
              <a:t>who would like to explore and are ok even if the product/service does not meet their expectations. </a:t>
            </a:r>
            <a:endParaRPr lang="en-US" sz="2200" dirty="0" smtClean="0">
              <a:solidFill>
                <a:srgbClr val="0033CC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33CC"/>
                </a:solidFill>
              </a:rPr>
              <a:t>According </a:t>
            </a:r>
            <a:r>
              <a:rPr lang="en-US" sz="2200" dirty="0">
                <a:solidFill>
                  <a:srgbClr val="0033CC"/>
                </a:solidFill>
              </a:rPr>
              <a:t>to Larry Marine the UI expert, </a:t>
            </a:r>
            <a:endParaRPr lang="en-US" sz="2200" dirty="0" smtClean="0">
              <a:solidFill>
                <a:srgbClr val="0033CC"/>
              </a:solidFill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“</a:t>
            </a:r>
            <a:r>
              <a:rPr lang="en-US" sz="2200" dirty="0">
                <a:solidFill>
                  <a:srgbClr val="0033CC"/>
                </a:solidFill>
              </a:rPr>
              <a:t>It is </a:t>
            </a:r>
            <a:r>
              <a:rPr lang="en-US" sz="2200" dirty="0">
                <a:solidFill>
                  <a:srgbClr val="800000"/>
                </a:solidFill>
              </a:rPr>
              <a:t>far better to adopt the technology </a:t>
            </a:r>
            <a:r>
              <a:rPr lang="en-US" sz="2200" dirty="0">
                <a:solidFill>
                  <a:srgbClr val="0033CC"/>
                </a:solidFill>
              </a:rPr>
              <a:t>to the user than to </a:t>
            </a:r>
            <a:r>
              <a:rPr lang="en-US" sz="2200" dirty="0">
                <a:solidFill>
                  <a:srgbClr val="800000"/>
                </a:solidFill>
              </a:rPr>
              <a:t>force the user to adapt </a:t>
            </a:r>
            <a:r>
              <a:rPr lang="en-US" sz="2200" dirty="0">
                <a:solidFill>
                  <a:srgbClr val="0033CC"/>
                </a:solidFill>
              </a:rPr>
              <a:t>to the technology.”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 result for innovato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4474" y="3586825"/>
            <a:ext cx="2389683" cy="247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98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5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>
                <a:solidFill>
                  <a:srgbClr val="800000"/>
                </a:solidFill>
              </a:rPr>
              <a:t>EARLY ADOPTORS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The </a:t>
            </a:r>
            <a:r>
              <a:rPr lang="en-US" sz="2200" dirty="0" smtClean="0">
                <a:solidFill>
                  <a:srgbClr val="800000"/>
                </a:solidFill>
              </a:rPr>
              <a:t>most influential customers </a:t>
            </a:r>
            <a:r>
              <a:rPr lang="en-US" sz="2200" dirty="0" smtClean="0">
                <a:solidFill>
                  <a:srgbClr val="0033CC"/>
                </a:solidFill>
              </a:rPr>
              <a:t>and are </a:t>
            </a:r>
            <a:r>
              <a:rPr lang="en-US" sz="2200" dirty="0" smtClean="0">
                <a:solidFill>
                  <a:srgbClr val="800000"/>
                </a:solidFill>
              </a:rPr>
              <a:t>very active </a:t>
            </a:r>
            <a:r>
              <a:rPr lang="en-US" sz="2200" dirty="0" smtClean="0">
                <a:solidFill>
                  <a:srgbClr val="0033CC"/>
                </a:solidFill>
              </a:rPr>
              <a:t>on social media.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They are </a:t>
            </a:r>
            <a:r>
              <a:rPr lang="en-US" sz="2200" dirty="0" smtClean="0">
                <a:solidFill>
                  <a:srgbClr val="800000"/>
                </a:solidFill>
              </a:rPr>
              <a:t>moderate risk-takers </a:t>
            </a:r>
            <a:r>
              <a:rPr lang="en-US" sz="2200" dirty="0" smtClean="0">
                <a:solidFill>
                  <a:srgbClr val="0033CC"/>
                </a:solidFill>
              </a:rPr>
              <a:t>but have a </a:t>
            </a:r>
            <a:r>
              <a:rPr lang="en-US" sz="2200" dirty="0" smtClean="0">
                <a:solidFill>
                  <a:srgbClr val="800000"/>
                </a:solidFill>
              </a:rPr>
              <a:t>high stake in providing feedback </a:t>
            </a:r>
            <a:r>
              <a:rPr lang="en-US" sz="2200" dirty="0" smtClean="0">
                <a:solidFill>
                  <a:srgbClr val="0033CC"/>
                </a:solidFill>
              </a:rPr>
              <a:t>on the products/services.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They </a:t>
            </a:r>
            <a:r>
              <a:rPr lang="en-US" sz="2200" dirty="0" smtClean="0">
                <a:solidFill>
                  <a:srgbClr val="800000"/>
                </a:solidFill>
              </a:rPr>
              <a:t>ask many questions </a:t>
            </a:r>
            <a:r>
              <a:rPr lang="en-US" sz="2200" dirty="0" smtClean="0">
                <a:solidFill>
                  <a:srgbClr val="0033CC"/>
                </a:solidFill>
              </a:rPr>
              <a:t>for clarification before making a buying decision.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mage result for EARLY ADOP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74541"/>
            <a:ext cx="3962400" cy="248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772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6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>
                <a:solidFill>
                  <a:srgbClr val="800000"/>
                </a:solidFill>
              </a:rPr>
              <a:t>EARLY </a:t>
            </a:r>
            <a:r>
              <a:rPr lang="en-GB" altLang="en-US" sz="2400" b="1" dirty="0" smtClean="0">
                <a:solidFill>
                  <a:srgbClr val="800000"/>
                </a:solidFill>
              </a:rPr>
              <a:t>MAJORITY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Early </a:t>
            </a:r>
            <a:r>
              <a:rPr lang="en-US" sz="2200" dirty="0">
                <a:solidFill>
                  <a:srgbClr val="0033CC"/>
                </a:solidFill>
              </a:rPr>
              <a:t>Majority are </a:t>
            </a:r>
            <a:r>
              <a:rPr lang="en-US" sz="2200" dirty="0">
                <a:solidFill>
                  <a:srgbClr val="800000"/>
                </a:solidFill>
              </a:rPr>
              <a:t>wise spenders. </a:t>
            </a:r>
            <a:endParaRPr lang="en-US" sz="2200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They </a:t>
            </a:r>
            <a:r>
              <a:rPr lang="en-US" sz="2200" dirty="0">
                <a:solidFill>
                  <a:srgbClr val="800000"/>
                </a:solidFill>
              </a:rPr>
              <a:t>often consult with the early adopters </a:t>
            </a:r>
            <a:r>
              <a:rPr lang="en-US" sz="2200" dirty="0">
                <a:solidFill>
                  <a:srgbClr val="0033CC"/>
                </a:solidFill>
              </a:rPr>
              <a:t>before making buying decisions. </a:t>
            </a:r>
            <a:endParaRPr lang="en-US" sz="22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800000"/>
                </a:solidFill>
              </a:rPr>
              <a:t>Reasonable </a:t>
            </a:r>
            <a:r>
              <a:rPr lang="en-US" sz="2200" dirty="0">
                <a:solidFill>
                  <a:srgbClr val="800000"/>
                </a:solidFill>
              </a:rPr>
              <a:t>risk-takers </a:t>
            </a:r>
            <a:r>
              <a:rPr lang="en-US" sz="2200" dirty="0">
                <a:solidFill>
                  <a:srgbClr val="0033CC"/>
                </a:solidFill>
              </a:rPr>
              <a:t>and have </a:t>
            </a:r>
            <a:r>
              <a:rPr lang="en-US" sz="2200" dirty="0">
                <a:solidFill>
                  <a:srgbClr val="800000"/>
                </a:solidFill>
              </a:rPr>
              <a:t>average social status.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Image result for early majority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84813"/>
            <a:ext cx="5143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831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7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LATE MAJORITY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Late </a:t>
            </a:r>
            <a:r>
              <a:rPr lang="en-US" sz="2200" dirty="0">
                <a:solidFill>
                  <a:srgbClr val="0033CC"/>
                </a:solidFill>
              </a:rPr>
              <a:t>Majority are the </a:t>
            </a:r>
            <a:r>
              <a:rPr lang="en-US" sz="2200" dirty="0">
                <a:solidFill>
                  <a:srgbClr val="800000"/>
                </a:solidFill>
              </a:rPr>
              <a:t>risk-averse people, </a:t>
            </a:r>
            <a:endParaRPr lang="en-US" sz="2200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Comparatively </a:t>
            </a:r>
            <a:r>
              <a:rPr lang="en-US" sz="2200" dirty="0">
                <a:solidFill>
                  <a:srgbClr val="800000"/>
                </a:solidFill>
              </a:rPr>
              <a:t>low in social status </a:t>
            </a:r>
            <a:r>
              <a:rPr lang="en-US" sz="2200" dirty="0">
                <a:solidFill>
                  <a:srgbClr val="0033CC"/>
                </a:solidFill>
              </a:rPr>
              <a:t>and </a:t>
            </a:r>
            <a:endParaRPr lang="en-US" sz="22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Basically </a:t>
            </a:r>
            <a:r>
              <a:rPr lang="en-US" sz="2200" dirty="0">
                <a:solidFill>
                  <a:srgbClr val="0033CC"/>
                </a:solidFill>
              </a:rPr>
              <a:t>from the </a:t>
            </a:r>
            <a:r>
              <a:rPr lang="en-US" sz="2200" dirty="0">
                <a:solidFill>
                  <a:srgbClr val="800000"/>
                </a:solidFill>
              </a:rPr>
              <a:t>low-income groups. </a:t>
            </a:r>
            <a:endParaRPr lang="en-US" sz="2200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They </a:t>
            </a:r>
            <a:r>
              <a:rPr lang="en-US" sz="2200" dirty="0">
                <a:solidFill>
                  <a:srgbClr val="800000"/>
                </a:solidFill>
              </a:rPr>
              <a:t>evaluate various pros and cons </a:t>
            </a:r>
            <a:r>
              <a:rPr lang="en-US" sz="2200" dirty="0">
                <a:solidFill>
                  <a:srgbClr val="0033CC"/>
                </a:solidFill>
              </a:rPr>
              <a:t>before taking a buying decision.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Image result for late majo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85385"/>
            <a:ext cx="4760768" cy="267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519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8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LAGGARDS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800000"/>
                </a:solidFill>
              </a:rPr>
              <a:t>Last </a:t>
            </a:r>
            <a:r>
              <a:rPr lang="en-US" sz="2200" dirty="0">
                <a:solidFill>
                  <a:srgbClr val="800000"/>
                </a:solidFill>
              </a:rPr>
              <a:t>to adopt </a:t>
            </a:r>
            <a:r>
              <a:rPr lang="en-US" sz="2200" dirty="0">
                <a:solidFill>
                  <a:srgbClr val="0033CC"/>
                </a:solidFill>
              </a:rPr>
              <a:t>a product/service, especially when it is in its declining phase. </a:t>
            </a:r>
            <a:endParaRPr lang="en-US" sz="2200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800000"/>
                </a:solidFill>
              </a:rPr>
              <a:t>Risk-averse </a:t>
            </a:r>
            <a:r>
              <a:rPr lang="en-US" sz="2200" dirty="0">
                <a:solidFill>
                  <a:srgbClr val="800000"/>
                </a:solidFill>
              </a:rPr>
              <a:t>people </a:t>
            </a:r>
            <a:r>
              <a:rPr lang="en-US" sz="2200" dirty="0">
                <a:solidFill>
                  <a:srgbClr val="0033CC"/>
                </a:solidFill>
              </a:rPr>
              <a:t>and </a:t>
            </a:r>
            <a:r>
              <a:rPr lang="en-US" sz="2200" dirty="0">
                <a:solidFill>
                  <a:srgbClr val="800000"/>
                </a:solidFill>
              </a:rPr>
              <a:t>not open to change. </a:t>
            </a:r>
            <a:endParaRPr lang="en-US" sz="2200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800000"/>
                </a:solidFill>
              </a:rPr>
              <a:t>Traditional buyers </a:t>
            </a:r>
            <a:r>
              <a:rPr lang="en-US" sz="2200" dirty="0">
                <a:solidFill>
                  <a:srgbClr val="0033CC"/>
                </a:solidFill>
              </a:rPr>
              <a:t>who </a:t>
            </a:r>
            <a:r>
              <a:rPr lang="en-US" sz="2200" dirty="0">
                <a:solidFill>
                  <a:srgbClr val="800000"/>
                </a:solidFill>
              </a:rPr>
              <a:t>consult only within close connections </a:t>
            </a:r>
            <a:r>
              <a:rPr lang="en-US" sz="2200" dirty="0">
                <a:solidFill>
                  <a:srgbClr val="0033CC"/>
                </a:solidFill>
              </a:rPr>
              <a:t>when taking a buying decision.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028" b="13194"/>
          <a:stretch/>
        </p:blipFill>
        <p:spPr bwMode="auto">
          <a:xfrm>
            <a:off x="1828800" y="3697287"/>
            <a:ext cx="5410200" cy="236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82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9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982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How </a:t>
            </a:r>
            <a:r>
              <a:rPr lang="en-US" sz="2400" b="1" dirty="0">
                <a:solidFill>
                  <a:srgbClr val="800000"/>
                </a:solidFill>
              </a:rPr>
              <a:t>do customer adoption patterns help </a:t>
            </a:r>
            <a:r>
              <a:rPr lang="en-US" sz="2400" b="1" dirty="0" smtClean="0">
                <a:solidFill>
                  <a:srgbClr val="800000"/>
                </a:solidFill>
              </a:rPr>
              <a:t>you?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33CC"/>
                </a:solidFill>
              </a:rPr>
              <a:t>Once </a:t>
            </a:r>
            <a:r>
              <a:rPr lang="en-US" sz="2200" dirty="0">
                <a:solidFill>
                  <a:srgbClr val="0033CC"/>
                </a:solidFill>
              </a:rPr>
              <a:t>entrepreneurs understand the </a:t>
            </a:r>
            <a:r>
              <a:rPr lang="en-US" sz="2200" dirty="0">
                <a:solidFill>
                  <a:srgbClr val="800000"/>
                </a:solidFill>
              </a:rPr>
              <a:t>product/service adoption patterns of people</a:t>
            </a:r>
            <a:r>
              <a:rPr lang="en-US" sz="2200" dirty="0">
                <a:solidFill>
                  <a:srgbClr val="0033CC"/>
                </a:solidFill>
              </a:rPr>
              <a:t>, their marketing strategies can be changed accordingly to have a bigger outreach. </a:t>
            </a:r>
            <a:endParaRPr lang="en-US" sz="2200" dirty="0" smtClean="0">
              <a:solidFill>
                <a:srgbClr val="0033CC"/>
              </a:solidFill>
            </a:endParaRPr>
          </a:p>
          <a:p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800000"/>
                </a:solidFill>
              </a:rPr>
              <a:t>Innovators </a:t>
            </a:r>
            <a:r>
              <a:rPr lang="en-US" sz="2000" dirty="0">
                <a:solidFill>
                  <a:srgbClr val="0033CC"/>
                </a:solidFill>
              </a:rPr>
              <a:t>can be the </a:t>
            </a:r>
            <a:r>
              <a:rPr lang="en-US" sz="2000" dirty="0">
                <a:solidFill>
                  <a:srgbClr val="800000"/>
                </a:solidFill>
              </a:rPr>
              <a:t>best bet to be targeted first </a:t>
            </a:r>
            <a:r>
              <a:rPr lang="en-US" sz="2000" dirty="0">
                <a:solidFill>
                  <a:srgbClr val="0033CC"/>
                </a:solidFill>
              </a:rPr>
              <a:t>to gain support.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>
              <a:solidFill>
                <a:srgbClr val="0033CC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800000"/>
                </a:solidFill>
              </a:rPr>
              <a:t>Early adopters </a:t>
            </a:r>
            <a:r>
              <a:rPr lang="en-US" sz="2000" dirty="0">
                <a:solidFill>
                  <a:srgbClr val="0033CC"/>
                </a:solidFill>
              </a:rPr>
              <a:t>can be </a:t>
            </a:r>
            <a:r>
              <a:rPr lang="en-US" sz="2000" dirty="0">
                <a:solidFill>
                  <a:srgbClr val="800000"/>
                </a:solidFill>
              </a:rPr>
              <a:t>targeted next.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>
              <a:solidFill>
                <a:srgbClr val="0033CC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The early majority </a:t>
            </a:r>
            <a:r>
              <a:rPr lang="en-US" sz="2000" dirty="0">
                <a:solidFill>
                  <a:srgbClr val="800000"/>
                </a:solidFill>
              </a:rPr>
              <a:t>often follow the early adopters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>
              <a:solidFill>
                <a:srgbClr val="0033CC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Late majority people can be </a:t>
            </a:r>
            <a:r>
              <a:rPr lang="en-US" sz="2000" dirty="0">
                <a:solidFill>
                  <a:srgbClr val="800000"/>
                </a:solidFill>
              </a:rPr>
              <a:t>targeted once the venture has established 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>
              <a:solidFill>
                <a:srgbClr val="0033CC"/>
              </a:solidFill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>
                <a:solidFill>
                  <a:srgbClr val="0033CC"/>
                </a:solidFill>
              </a:rPr>
              <a:t>Laggards are pretty laid back in taking buying decisions.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950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423</Words>
  <Application>Microsoft Office PowerPoint</Application>
  <PresentationFormat>On-screen Show (4:3)</PresentationFormat>
  <Paragraphs>79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260</cp:revision>
  <dcterms:created xsi:type="dcterms:W3CDTF">2013-07-28T06:24:18Z</dcterms:created>
  <dcterms:modified xsi:type="dcterms:W3CDTF">2020-12-23T07:19:57Z</dcterms:modified>
</cp:coreProperties>
</file>