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7" r:id="rId2"/>
    <p:sldId id="260" r:id="rId3"/>
    <p:sldId id="264" r:id="rId4"/>
    <p:sldId id="266" r:id="rId5"/>
    <p:sldId id="269" r:id="rId6"/>
    <p:sldId id="270" r:id="rId7"/>
    <p:sldId id="271" r:id="rId8"/>
    <p:sldId id="272" r:id="rId9"/>
    <p:sldId id="273" r:id="rId10"/>
    <p:sldId id="274" r:id="rId11"/>
    <p:sldId id="276" r:id="rId12"/>
    <p:sldId id="277" r:id="rId13"/>
    <p:sldId id="275" r:id="rId14"/>
    <p:sldId id="278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800000"/>
    <a:srgbClr val="00FF00"/>
    <a:srgbClr val="000066"/>
    <a:srgbClr val="0E2D54"/>
    <a:srgbClr val="D83E2B"/>
    <a:srgbClr val="052E89"/>
    <a:srgbClr val="FF00FF"/>
    <a:srgbClr val="3333CC"/>
    <a:srgbClr val="A50021"/>
    <a:srgbClr val="0033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E7B5ABD-2C52-4524-9980-8B5339FF25C7}" type="datetimeFigureOut">
              <a:rPr lang="en-US"/>
              <a:pPr>
                <a:defRPr/>
              </a:pPr>
              <a:t>12/23/2020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27163C0-6160-4F0A-AE4C-5420F00A2D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878799-E1DF-4E5B-A79B-C754CF32A238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177748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453800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219832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598151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36265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372812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271236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99710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690512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76018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075997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355888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5EBE0-AC32-4D42-9565-1A07547CA15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6B1E4-C401-4E85-8A8D-E7F07D5EBA0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580B6-B097-48EB-8B44-56BBB0AD7E1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4FDAB-2FD2-4ED4-B65F-221BA14E77B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8A835-4B66-4A9D-85D5-08C93453B74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2CDB-F5EF-4CAD-B1B5-94341D3B279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F81A5-9C28-4D31-AA97-B49DA153A6D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8E537-9DFD-4671-8E04-277278CE0DB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4C010-09D1-49B0-B25C-6150942C44D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2626E-9DA7-406E-B68C-7FD39E88537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21BDD0-EE46-4645-881D-3DC39EF6EA7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C7C00377-1422-4D70-AB8D-B37CED146F2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jpe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21.png"/><Relationship Id="rId4" Type="http://schemas.openxmlformats.org/officeDocument/2006/relationships/image" Target="../media/image7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6.png"/><Relationship Id="rId5" Type="http://schemas.openxmlformats.org/officeDocument/2006/relationships/image" Target="../media/image26.pn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jpeg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21.png"/><Relationship Id="rId4" Type="http://schemas.openxmlformats.org/officeDocument/2006/relationships/image" Target="../media/image7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81000" y="152400"/>
            <a:ext cx="8305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3000" b="1" spc="650" dirty="0" smtClean="0">
                <a:solidFill>
                  <a:srgbClr val="800000"/>
                </a:solidFill>
                <a:latin typeface="+mj-lt"/>
              </a:rPr>
              <a:t>MSC3182</a:t>
            </a:r>
            <a:endParaRPr lang="en-US" sz="3000" b="1" spc="650" dirty="0">
              <a:solidFill>
                <a:srgbClr val="800000"/>
              </a:solidFill>
              <a:latin typeface="+mj-lt"/>
            </a:endParaRPr>
          </a:p>
          <a:p>
            <a:pPr algn="ctr">
              <a:spcBef>
                <a:spcPts val="1200"/>
              </a:spcBef>
            </a:pPr>
            <a:r>
              <a:rPr lang="en-US" sz="3000" b="1" spc="650" dirty="0">
                <a:solidFill>
                  <a:srgbClr val="1818E6"/>
                </a:solidFill>
                <a:latin typeface="+mj-lt"/>
              </a:rPr>
              <a:t> </a:t>
            </a:r>
            <a:r>
              <a:rPr lang="en-US" sz="3000" b="1" spc="650" dirty="0">
                <a:solidFill>
                  <a:srgbClr val="000066"/>
                </a:solidFill>
                <a:latin typeface="+mj-lt"/>
              </a:rPr>
              <a:t>SOCIAL ENTREPRENEURSHIP</a:t>
            </a:r>
          </a:p>
          <a:p>
            <a:pPr algn="ctr">
              <a:spcBef>
                <a:spcPts val="1200"/>
              </a:spcBef>
            </a:pPr>
            <a:r>
              <a:rPr lang="en-US" sz="3000" b="1" spc="650" dirty="0">
                <a:solidFill>
                  <a:srgbClr val="800000"/>
                </a:solidFill>
                <a:latin typeface="+mj-lt"/>
              </a:rPr>
              <a:t> Lesson </a:t>
            </a:r>
            <a:r>
              <a:rPr lang="en-US" sz="3000" b="1" spc="650" dirty="0" smtClean="0">
                <a:solidFill>
                  <a:srgbClr val="800000"/>
                </a:solidFill>
                <a:latin typeface="+mj-lt"/>
              </a:rPr>
              <a:t>5</a:t>
            </a:r>
          </a:p>
          <a:p>
            <a:pPr algn="ctr">
              <a:spcBef>
                <a:spcPts val="1200"/>
              </a:spcBef>
            </a:pPr>
            <a:r>
              <a:rPr lang="en-US" sz="4000" b="1" spc="650" dirty="0" smtClean="0">
                <a:solidFill>
                  <a:srgbClr val="000066"/>
                </a:solidFill>
                <a:latin typeface="+mj-lt"/>
              </a:rPr>
              <a:t>FOUR ACTION FRAMEWORK</a:t>
            </a:r>
            <a:endParaRPr lang="en-US" sz="4000" b="1" spc="650" dirty="0">
              <a:solidFill>
                <a:srgbClr val="000066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6" name="Picture 2" descr="Image result for four action framewor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298" t="32431" r="13368" b="12014"/>
          <a:stretch/>
        </p:blipFill>
        <p:spPr bwMode="auto">
          <a:xfrm>
            <a:off x="1866900" y="2784156"/>
            <a:ext cx="5334000" cy="303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858629" y="6264230"/>
            <a:ext cx="2029414" cy="549364"/>
          </a:xfrm>
          <a:prstGeom prst="rect">
            <a:avLst/>
          </a:prstGeom>
        </p:spPr>
      </p:pic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152400" y="6324600"/>
            <a:ext cx="3429000" cy="365125"/>
          </a:xfrm>
        </p:spPr>
        <p:txBody>
          <a:bodyPr/>
          <a:lstStyle/>
          <a:p>
            <a:pPr>
              <a:defRPr/>
            </a:pPr>
            <a:r>
              <a:rPr lang="en-US" sz="1400" b="1" dirty="0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D </a:t>
            </a:r>
            <a:r>
              <a:rPr lang="en-US" sz="1400" b="1" dirty="0" err="1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Murali</a:t>
            </a:r>
            <a:r>
              <a:rPr lang="en-US" sz="1400" b="1" dirty="0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err="1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Manohar</a:t>
            </a:r>
            <a:r>
              <a:rPr lang="en-US" sz="1400" b="1" dirty="0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 – AP/Polymer </a:t>
            </a:r>
            <a:r>
              <a:rPr lang="en-US" sz="1400" b="1" dirty="0" err="1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Engg</a:t>
            </a:r>
            <a:endParaRPr lang="en-US" sz="1400" b="1" dirty="0">
              <a:solidFill>
                <a:srgbClr val="800000"/>
              </a:solidFill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356350"/>
            <a:ext cx="3810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400" b="1">
                <a:solidFill>
                  <a:srgbClr val="800000"/>
                </a:solidFill>
                <a:latin typeface="Book Antiqua" panose="02040602050305030304" pitchFamily="18" charset="0"/>
              </a:rPr>
              <a:pPr/>
              <a:t>10</a:t>
            </a:fld>
            <a:endParaRPr lang="en-US" altLang="en-US" sz="1400" b="1" dirty="0">
              <a:solidFill>
                <a:srgbClr val="8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400" b="1" dirty="0" smtClean="0">
                <a:solidFill>
                  <a:srgbClr val="000066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04 November 2020</a:t>
            </a:r>
            <a:endParaRPr lang="en-US" sz="1400" b="1" dirty="0">
              <a:solidFill>
                <a:srgbClr val="000066"/>
              </a:solidFill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858629" y="6264230"/>
            <a:ext cx="2029414" cy="54936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228600"/>
            <a:ext cx="4333875" cy="628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273" y="1066800"/>
            <a:ext cx="4705350" cy="742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894" y="1917700"/>
            <a:ext cx="2153282" cy="21862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7"/>
          <a:srcRect t="34462" r="50860" b="31015"/>
          <a:stretch/>
        </p:blipFill>
        <p:spPr>
          <a:xfrm>
            <a:off x="1018035" y="4281480"/>
            <a:ext cx="1905000" cy="5096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/>
          <a:srcRect t="70645" r="51753" b="-4406"/>
          <a:stretch/>
        </p:blipFill>
        <p:spPr>
          <a:xfrm>
            <a:off x="1035353" y="4917335"/>
            <a:ext cx="1870364" cy="4984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/>
          <a:srcRect b="61559"/>
          <a:stretch/>
        </p:blipFill>
        <p:spPr>
          <a:xfrm>
            <a:off x="450273" y="5510220"/>
            <a:ext cx="3876675" cy="56753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2100" y="1906241"/>
            <a:ext cx="2156428" cy="21976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55623" y="4515536"/>
            <a:ext cx="28956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10158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400" b="1" dirty="0" smtClean="0">
                <a:solidFill>
                  <a:srgbClr val="000066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04 November 2020</a:t>
            </a:r>
            <a:endParaRPr lang="en-US" sz="1400" b="1" dirty="0">
              <a:solidFill>
                <a:srgbClr val="000066"/>
              </a:solidFill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356350"/>
            <a:ext cx="3810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400" b="1">
                <a:solidFill>
                  <a:srgbClr val="800000"/>
                </a:solidFill>
                <a:latin typeface="Book Antiqua" panose="02040602050305030304" pitchFamily="18" charset="0"/>
              </a:rPr>
              <a:pPr/>
              <a:t>11</a:t>
            </a:fld>
            <a:endParaRPr lang="en-US" altLang="en-US" sz="1400" b="1" dirty="0">
              <a:solidFill>
                <a:srgbClr val="8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858629" y="6264230"/>
            <a:ext cx="2029414" cy="5493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900" y="304800"/>
            <a:ext cx="5153025" cy="9239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28600" y="1591715"/>
            <a:ext cx="8458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000066"/>
                </a:solidFill>
              </a:rPr>
              <a:t>A</a:t>
            </a:r>
            <a:r>
              <a:rPr lang="en-US" sz="3000" dirty="0" smtClean="0">
                <a:solidFill>
                  <a:srgbClr val="000066"/>
                </a:solidFill>
              </a:rPr>
              <a:t>ppeal to whole </a:t>
            </a:r>
            <a:r>
              <a:rPr lang="en-US" sz="3000" b="1" dirty="0" smtClean="0">
                <a:solidFill>
                  <a:srgbClr val="800000"/>
                </a:solidFill>
              </a:rPr>
              <a:t>new group of customers </a:t>
            </a:r>
            <a:r>
              <a:rPr lang="en-US" sz="3000" dirty="0" smtClean="0">
                <a:solidFill>
                  <a:srgbClr val="000066"/>
                </a:solidFill>
              </a:rPr>
              <a:t>– the </a:t>
            </a:r>
          </a:p>
          <a:p>
            <a:pPr algn="ctr"/>
            <a:r>
              <a:rPr lang="en-US" sz="3000" b="1" dirty="0" smtClean="0">
                <a:solidFill>
                  <a:srgbClr val="00FF00"/>
                </a:solidFill>
              </a:rPr>
              <a:t>adults</a:t>
            </a:r>
            <a:r>
              <a:rPr lang="en-US" sz="3000" b="1" dirty="0">
                <a:solidFill>
                  <a:srgbClr val="00FF00"/>
                </a:solidFill>
              </a:rPr>
              <a:t>, </a:t>
            </a:r>
            <a:endParaRPr lang="en-US" sz="3000" b="1" dirty="0" smtClean="0">
              <a:solidFill>
                <a:srgbClr val="00FF00"/>
              </a:solidFill>
            </a:endParaRPr>
          </a:p>
          <a:p>
            <a:pPr algn="ctr"/>
            <a:r>
              <a:rPr lang="en-US" sz="3000" b="1" dirty="0" smtClean="0">
                <a:solidFill>
                  <a:srgbClr val="00FF00"/>
                </a:solidFill>
              </a:rPr>
              <a:t>corporate clients</a:t>
            </a:r>
            <a:endParaRPr lang="en-US" sz="3000" dirty="0" smtClean="0">
              <a:solidFill>
                <a:srgbClr val="000066"/>
              </a:solidFill>
            </a:endParaRPr>
          </a:p>
          <a:p>
            <a:pPr algn="ctr"/>
            <a:r>
              <a:rPr lang="en-US" sz="3000" dirty="0" smtClean="0">
                <a:solidFill>
                  <a:srgbClr val="000066"/>
                </a:solidFill>
              </a:rPr>
              <a:t>ready to </a:t>
            </a:r>
            <a:r>
              <a:rPr lang="en-US" sz="3000" b="1" dirty="0">
                <a:solidFill>
                  <a:srgbClr val="800000"/>
                </a:solidFill>
              </a:rPr>
              <a:t>pay several time more </a:t>
            </a:r>
            <a:r>
              <a:rPr lang="en-US" sz="3000" dirty="0" smtClean="0">
                <a:solidFill>
                  <a:srgbClr val="000066"/>
                </a:solidFill>
              </a:rPr>
              <a:t>than that been paid for traditional circus</a:t>
            </a:r>
            <a:endParaRPr lang="en-US" sz="5000" dirty="0">
              <a:solidFill>
                <a:srgbClr val="000066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/>
          <a:srcRect b="57792"/>
          <a:stretch/>
        </p:blipFill>
        <p:spPr>
          <a:xfrm>
            <a:off x="1877429" y="5086641"/>
            <a:ext cx="4593695" cy="940787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4123372" y="3962994"/>
            <a:ext cx="668656" cy="1077502"/>
          </a:xfrm>
          <a:prstGeom prst="downArrow">
            <a:avLst/>
          </a:prstGeom>
          <a:solidFill>
            <a:srgbClr val="3333CC"/>
          </a:solidFill>
          <a:ln cmpd="thickThin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6509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356350"/>
            <a:ext cx="3810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400" b="1">
                <a:solidFill>
                  <a:srgbClr val="800000"/>
                </a:solidFill>
                <a:latin typeface="Book Antiqua" panose="02040602050305030304" pitchFamily="18" charset="0"/>
              </a:rPr>
              <a:pPr/>
              <a:t>12</a:t>
            </a:fld>
            <a:endParaRPr lang="en-US" altLang="en-US" sz="1400" b="1" dirty="0">
              <a:solidFill>
                <a:srgbClr val="8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400" b="1" dirty="0" smtClean="0">
                <a:solidFill>
                  <a:srgbClr val="000066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04 November 2020</a:t>
            </a:r>
            <a:endParaRPr lang="en-US" sz="1400" b="1" dirty="0">
              <a:solidFill>
                <a:srgbClr val="000066"/>
              </a:solidFill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858629" y="6264230"/>
            <a:ext cx="2029414" cy="5493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654" y="145184"/>
            <a:ext cx="4429125" cy="7941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0" y="3102296"/>
            <a:ext cx="3880641" cy="27967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826" y="1835852"/>
            <a:ext cx="7790974" cy="106011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90699" y="1129740"/>
            <a:ext cx="52197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000066"/>
                </a:solidFill>
              </a:rPr>
              <a:t>First production was titled</a:t>
            </a:r>
            <a:endParaRPr lang="en-US" sz="3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4452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356350"/>
            <a:ext cx="3810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400" b="1">
                <a:solidFill>
                  <a:srgbClr val="800000"/>
                </a:solidFill>
                <a:latin typeface="Book Antiqua" panose="02040602050305030304" pitchFamily="18" charset="0"/>
              </a:rPr>
              <a:pPr/>
              <a:t>13</a:t>
            </a:fld>
            <a:endParaRPr lang="en-US" altLang="en-US" sz="1400" b="1" dirty="0">
              <a:solidFill>
                <a:srgbClr val="8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400" b="1" dirty="0" smtClean="0">
                <a:solidFill>
                  <a:srgbClr val="000066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04 November 2020</a:t>
            </a:r>
            <a:endParaRPr lang="en-US" sz="1400" b="1" dirty="0">
              <a:solidFill>
                <a:srgbClr val="000066"/>
              </a:solidFill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858629" y="6264230"/>
            <a:ext cx="2029414" cy="54936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50" y="289754"/>
            <a:ext cx="5048250" cy="1438275"/>
          </a:xfrm>
          <a:prstGeom prst="rect">
            <a:avLst/>
          </a:prstGeom>
        </p:spPr>
      </p:pic>
      <p:sp>
        <p:nvSpPr>
          <p:cNvPr id="22" name="Striped Right Arrow 21"/>
          <p:cNvSpPr/>
          <p:nvPr/>
        </p:nvSpPr>
        <p:spPr>
          <a:xfrm>
            <a:off x="5156489" y="780291"/>
            <a:ext cx="1219200" cy="457200"/>
          </a:xfrm>
          <a:prstGeom prst="stripedRightArrow">
            <a:avLst/>
          </a:prstGeom>
          <a:solidFill>
            <a:srgbClr val="3333CC"/>
          </a:solidFill>
          <a:ln cmpd="thickThin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39345" y="306586"/>
            <a:ext cx="23622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000066"/>
                </a:solidFill>
              </a:rPr>
              <a:t>Less than </a:t>
            </a:r>
            <a:r>
              <a:rPr lang="en-US" sz="2200" b="1" dirty="0" smtClean="0">
                <a:solidFill>
                  <a:srgbClr val="800000"/>
                </a:solidFill>
              </a:rPr>
              <a:t>20 years </a:t>
            </a:r>
            <a:r>
              <a:rPr lang="en-US" sz="2200" dirty="0" smtClean="0">
                <a:solidFill>
                  <a:srgbClr val="000066"/>
                </a:solidFill>
              </a:rPr>
              <a:t>achieved a </a:t>
            </a:r>
            <a:r>
              <a:rPr lang="en-US" sz="2200" b="1" dirty="0">
                <a:solidFill>
                  <a:srgbClr val="800000"/>
                </a:solidFill>
              </a:rPr>
              <a:t>revenue</a:t>
            </a:r>
            <a:r>
              <a:rPr lang="en-US" sz="2200" dirty="0" smtClean="0">
                <a:solidFill>
                  <a:srgbClr val="000066"/>
                </a:solidFill>
              </a:rPr>
              <a:t> their </a:t>
            </a:r>
            <a:r>
              <a:rPr lang="en-US" sz="2200" b="1" dirty="0">
                <a:solidFill>
                  <a:srgbClr val="800000"/>
                </a:solidFill>
              </a:rPr>
              <a:t>competitors</a:t>
            </a:r>
            <a:r>
              <a:rPr lang="en-US" sz="2200" dirty="0" smtClean="0">
                <a:solidFill>
                  <a:srgbClr val="000066"/>
                </a:solidFill>
              </a:rPr>
              <a:t> can </a:t>
            </a:r>
            <a:r>
              <a:rPr lang="en-US" sz="2200" b="1" dirty="0">
                <a:solidFill>
                  <a:srgbClr val="800000"/>
                </a:solidFill>
              </a:rPr>
              <a:t>achieve</a:t>
            </a:r>
            <a:r>
              <a:rPr lang="en-US" sz="2200" dirty="0" smtClean="0">
                <a:solidFill>
                  <a:srgbClr val="000066"/>
                </a:solidFill>
              </a:rPr>
              <a:t> in another </a:t>
            </a:r>
            <a:r>
              <a:rPr lang="en-US" sz="2200" b="1" dirty="0">
                <a:solidFill>
                  <a:srgbClr val="800000"/>
                </a:solidFill>
              </a:rPr>
              <a:t>100 </a:t>
            </a:r>
            <a:r>
              <a:rPr lang="en-US" sz="2200" b="1" dirty="0" smtClean="0">
                <a:solidFill>
                  <a:srgbClr val="800000"/>
                </a:solidFill>
              </a:rPr>
              <a:t>years</a:t>
            </a:r>
            <a:endParaRPr lang="en-US" sz="2200" b="1" dirty="0">
              <a:solidFill>
                <a:srgbClr val="800000"/>
              </a:solidFill>
            </a:endParaRPr>
          </a:p>
        </p:txBody>
      </p:sp>
      <p:sp>
        <p:nvSpPr>
          <p:cNvPr id="23" name="Up Arrow 22"/>
          <p:cNvSpPr/>
          <p:nvPr/>
        </p:nvSpPr>
        <p:spPr>
          <a:xfrm flipV="1">
            <a:off x="7502236" y="2769955"/>
            <a:ext cx="381000" cy="898773"/>
          </a:xfrm>
          <a:prstGeom prst="upArrow">
            <a:avLst/>
          </a:prstGeom>
          <a:solidFill>
            <a:srgbClr val="3333CC"/>
          </a:solidFill>
          <a:ln cmpd="thickThin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511636" y="3813890"/>
            <a:ext cx="2362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800000"/>
                </a:solidFill>
              </a:rPr>
              <a:t>Goal</a:t>
            </a:r>
            <a:r>
              <a:rPr lang="en-US" sz="2200" dirty="0" smtClean="0">
                <a:solidFill>
                  <a:srgbClr val="000066"/>
                </a:solidFill>
              </a:rPr>
              <a:t> is </a:t>
            </a:r>
            <a:r>
              <a:rPr lang="en-US" sz="2200" dirty="0" smtClean="0">
                <a:solidFill>
                  <a:srgbClr val="800000"/>
                </a:solidFill>
              </a:rPr>
              <a:t>not</a:t>
            </a:r>
            <a:r>
              <a:rPr lang="en-US" sz="2200" dirty="0" smtClean="0">
                <a:solidFill>
                  <a:srgbClr val="000066"/>
                </a:solidFill>
              </a:rPr>
              <a:t> to </a:t>
            </a:r>
            <a:r>
              <a:rPr lang="en-US" sz="2200" dirty="0" smtClean="0">
                <a:solidFill>
                  <a:srgbClr val="800000"/>
                </a:solidFill>
              </a:rPr>
              <a:t>beat</a:t>
            </a:r>
            <a:r>
              <a:rPr lang="en-US" sz="2200" dirty="0" smtClean="0">
                <a:solidFill>
                  <a:srgbClr val="000066"/>
                </a:solidFill>
              </a:rPr>
              <a:t> the </a:t>
            </a:r>
            <a:r>
              <a:rPr lang="en-US" sz="2200" dirty="0" smtClean="0">
                <a:solidFill>
                  <a:srgbClr val="800000"/>
                </a:solidFill>
              </a:rPr>
              <a:t>competition</a:t>
            </a:r>
            <a:endParaRPr lang="en-US" sz="2200" dirty="0">
              <a:solidFill>
                <a:srgbClr val="800000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3491825"/>
            <a:ext cx="5200650" cy="1495425"/>
          </a:xfrm>
          <a:prstGeom prst="rect">
            <a:avLst/>
          </a:prstGeom>
        </p:spPr>
      </p:pic>
      <p:sp>
        <p:nvSpPr>
          <p:cNvPr id="28" name="Striped Right Arrow 27"/>
          <p:cNvSpPr/>
          <p:nvPr/>
        </p:nvSpPr>
        <p:spPr>
          <a:xfrm flipH="1">
            <a:off x="5372100" y="4156280"/>
            <a:ext cx="1333500" cy="457200"/>
          </a:xfrm>
          <a:prstGeom prst="stripedRightArrow">
            <a:avLst/>
          </a:prstGeom>
          <a:solidFill>
            <a:srgbClr val="3333CC"/>
          </a:solidFill>
          <a:ln cmpd="thickThin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524000" y="5216188"/>
            <a:ext cx="304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000066"/>
                </a:solidFill>
              </a:rPr>
              <a:t>Core of the </a:t>
            </a:r>
            <a:r>
              <a:rPr lang="en-US" sz="2200" b="1" dirty="0" smtClean="0">
                <a:solidFill>
                  <a:srgbClr val="800000"/>
                </a:solidFill>
              </a:rPr>
              <a:t>BLUE OCEAN STRATEGY</a:t>
            </a:r>
            <a:endParaRPr lang="en-US" sz="22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7707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  <p:bldP spid="23" grpId="0" animBg="1"/>
      <p:bldP spid="26" grpId="0"/>
      <p:bldP spid="28" grpId="0" animBg="1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356350"/>
            <a:ext cx="3810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400" b="1">
                <a:solidFill>
                  <a:srgbClr val="800000"/>
                </a:solidFill>
                <a:latin typeface="Book Antiqua" panose="02040602050305030304" pitchFamily="18" charset="0"/>
              </a:rPr>
              <a:pPr/>
              <a:t>14</a:t>
            </a:fld>
            <a:endParaRPr lang="en-US" altLang="en-US" sz="1400" b="1" dirty="0">
              <a:solidFill>
                <a:srgbClr val="8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400" b="1" dirty="0" smtClean="0">
                <a:solidFill>
                  <a:srgbClr val="000066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04 November 2020</a:t>
            </a:r>
            <a:endParaRPr lang="en-US" sz="1400" b="1" dirty="0">
              <a:solidFill>
                <a:srgbClr val="000066"/>
              </a:solidFill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858629" y="6264230"/>
            <a:ext cx="2029414" cy="5493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914400"/>
            <a:ext cx="8034337" cy="12462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7650" y="2590800"/>
            <a:ext cx="2133600" cy="41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7650" y="3201897"/>
            <a:ext cx="35718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60535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sz="1400" b="1" smtClean="0">
                <a:solidFill>
                  <a:srgbClr val="800000"/>
                </a:solidFill>
                <a:latin typeface="Book Antiqua" panose="02040602050305030304" pitchFamily="18" charset="0"/>
              </a:rPr>
              <a:pPr/>
              <a:t>2</a:t>
            </a:fld>
            <a:endParaRPr lang="en-US" altLang="en-US" sz="1400" b="1" dirty="0">
              <a:solidFill>
                <a:srgbClr val="8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FOUR </a:t>
            </a:r>
            <a:r>
              <a:rPr lang="en-US" sz="2400" b="1" dirty="0">
                <a:solidFill>
                  <a:srgbClr val="800000"/>
                </a:solidFill>
              </a:rPr>
              <a:t>ACTION </a:t>
            </a:r>
            <a:r>
              <a:rPr lang="en-US" sz="2400" b="1" dirty="0" smtClean="0">
                <a:solidFill>
                  <a:srgbClr val="800000"/>
                </a:solidFill>
              </a:rPr>
              <a:t>FRAMEWORK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3082" name="TextBox 14"/>
          <p:cNvSpPr txBox="1">
            <a:spLocks noChangeArrowheads="1"/>
          </p:cNvSpPr>
          <p:nvPr/>
        </p:nvSpPr>
        <p:spPr bwMode="auto">
          <a:xfrm>
            <a:off x="318655" y="990600"/>
            <a:ext cx="8534400" cy="1881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000066"/>
                </a:solidFill>
              </a:rPr>
              <a:t>With </a:t>
            </a:r>
            <a:r>
              <a:rPr lang="en-US" sz="2000" dirty="0">
                <a:solidFill>
                  <a:srgbClr val="000066"/>
                </a:solidFill>
              </a:rPr>
              <a:t>the help of the </a:t>
            </a:r>
            <a:r>
              <a:rPr lang="en-US" sz="2000" b="1" dirty="0">
                <a:solidFill>
                  <a:srgbClr val="800000"/>
                </a:solidFill>
              </a:rPr>
              <a:t>Four Actions Framework</a:t>
            </a:r>
            <a:r>
              <a:rPr lang="en-US" sz="2000" dirty="0">
                <a:solidFill>
                  <a:srgbClr val="000066"/>
                </a:solidFill>
              </a:rPr>
              <a:t>, you need to </a:t>
            </a:r>
            <a:r>
              <a:rPr lang="en-US" sz="2000" b="1" dirty="0">
                <a:solidFill>
                  <a:srgbClr val="800000"/>
                </a:solidFill>
              </a:rPr>
              <a:t>plot your strategy</a:t>
            </a:r>
            <a:r>
              <a:rPr lang="en-US" sz="2000" dirty="0">
                <a:solidFill>
                  <a:srgbClr val="000066"/>
                </a:solidFill>
              </a:rPr>
              <a:t> to see how you are </a:t>
            </a:r>
            <a:r>
              <a:rPr lang="en-US" sz="2000" b="1" dirty="0">
                <a:solidFill>
                  <a:srgbClr val="800000"/>
                </a:solidFill>
              </a:rPr>
              <a:t>going to be different </a:t>
            </a:r>
            <a:r>
              <a:rPr lang="en-US" sz="2000" dirty="0">
                <a:solidFill>
                  <a:srgbClr val="000066"/>
                </a:solidFill>
              </a:rPr>
              <a:t>from the </a:t>
            </a:r>
            <a:r>
              <a:rPr lang="en-US" sz="2000" b="1" dirty="0">
                <a:solidFill>
                  <a:srgbClr val="800000"/>
                </a:solidFill>
              </a:rPr>
              <a:t>competition.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000066"/>
                </a:solidFill>
              </a:rPr>
              <a:t>The </a:t>
            </a:r>
            <a:r>
              <a:rPr lang="en-US" sz="2000" dirty="0">
                <a:solidFill>
                  <a:srgbClr val="000066"/>
                </a:solidFill>
              </a:rPr>
              <a:t>four actions- </a:t>
            </a:r>
            <a:endParaRPr lang="en-US" sz="2000" dirty="0" smtClean="0">
              <a:solidFill>
                <a:srgbClr val="000066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400" b="1" dirty="0" smtClean="0">
                <a:solidFill>
                  <a:srgbClr val="000066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04 November 2020</a:t>
            </a:r>
            <a:endParaRPr lang="en-US" sz="1400" b="1" dirty="0">
              <a:solidFill>
                <a:srgbClr val="000066"/>
              </a:solidFill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858629" y="6264230"/>
            <a:ext cx="2029414" cy="54936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934" y="2897163"/>
            <a:ext cx="1779295" cy="17543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6664" y="2877130"/>
            <a:ext cx="1908385" cy="17758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8262" y="2875782"/>
            <a:ext cx="1779296" cy="18065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7444" y="2897163"/>
            <a:ext cx="1781895" cy="181599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1" name="Rectangle 20"/>
          <p:cNvSpPr/>
          <p:nvPr/>
        </p:nvSpPr>
        <p:spPr>
          <a:xfrm>
            <a:off x="304800" y="4577425"/>
            <a:ext cx="18375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Benefits</a:t>
            </a:r>
            <a:r>
              <a:rPr lang="en-US" b="1" dirty="0" smtClean="0">
                <a:solidFill>
                  <a:srgbClr val="00FF00"/>
                </a:solidFill>
              </a:rPr>
              <a:t> </a:t>
            </a:r>
            <a:r>
              <a:rPr lang="en-US" dirty="0">
                <a:solidFill>
                  <a:srgbClr val="000066"/>
                </a:solidFill>
              </a:rPr>
              <a:t>that can be </a:t>
            </a:r>
            <a:r>
              <a:rPr lang="en-US" b="1" dirty="0">
                <a:solidFill>
                  <a:srgbClr val="7030A0"/>
                </a:solidFill>
              </a:rPr>
              <a:t>reduced</a:t>
            </a:r>
            <a:r>
              <a:rPr lang="en-US" dirty="0">
                <a:solidFill>
                  <a:srgbClr val="000066"/>
                </a:solidFill>
              </a:rPr>
              <a:t> well below </a:t>
            </a:r>
            <a:r>
              <a:rPr lang="en-US" b="1" dirty="0">
                <a:solidFill>
                  <a:srgbClr val="7030A0"/>
                </a:solidFill>
              </a:rPr>
              <a:t>industry standards.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55013" y="4586922"/>
            <a:ext cx="19707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Benefits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dirty="0">
                <a:solidFill>
                  <a:srgbClr val="800000"/>
                </a:solidFill>
              </a:rPr>
              <a:t>that the </a:t>
            </a:r>
            <a:r>
              <a:rPr lang="en-US" b="1" dirty="0">
                <a:solidFill>
                  <a:srgbClr val="7030A0"/>
                </a:solidFill>
              </a:rPr>
              <a:t>industry takes for granted </a:t>
            </a:r>
            <a:r>
              <a:rPr lang="en-US" dirty="0">
                <a:solidFill>
                  <a:srgbClr val="800000"/>
                </a:solidFill>
              </a:rPr>
              <a:t>and can be </a:t>
            </a:r>
            <a:r>
              <a:rPr lang="en-US" b="1" dirty="0">
                <a:solidFill>
                  <a:srgbClr val="7030A0"/>
                </a:solidFill>
              </a:rPr>
              <a:t>eliminated</a:t>
            </a:r>
            <a:r>
              <a:rPr lang="en-US" b="1" dirty="0" smtClean="0">
                <a:solidFill>
                  <a:srgbClr val="7030A0"/>
                </a:solidFill>
              </a:rPr>
              <a:t>.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93070" y="4651515"/>
            <a:ext cx="18375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B</a:t>
            </a:r>
            <a:r>
              <a:rPr lang="en-US" b="1" dirty="0">
                <a:solidFill>
                  <a:srgbClr val="7030A0"/>
                </a:solidFill>
              </a:rPr>
              <a:t>enefit</a:t>
            </a:r>
            <a:r>
              <a:rPr lang="en-US" b="1" dirty="0" smtClean="0">
                <a:solidFill>
                  <a:srgbClr val="7030A0"/>
                </a:solidFill>
              </a:rPr>
              <a:t>s</a:t>
            </a:r>
            <a:r>
              <a:rPr lang="en-US" dirty="0" smtClean="0">
                <a:solidFill>
                  <a:srgbClr val="000066"/>
                </a:solidFill>
              </a:rPr>
              <a:t> </a:t>
            </a:r>
            <a:r>
              <a:rPr lang="en-US" dirty="0">
                <a:solidFill>
                  <a:srgbClr val="000066"/>
                </a:solidFill>
              </a:rPr>
              <a:t>that can be </a:t>
            </a:r>
            <a:r>
              <a:rPr lang="en-US" b="1" dirty="0">
                <a:solidFill>
                  <a:srgbClr val="7030A0"/>
                </a:solidFill>
              </a:rPr>
              <a:t>created</a:t>
            </a:r>
            <a:r>
              <a:rPr lang="en-US" dirty="0">
                <a:solidFill>
                  <a:srgbClr val="000066"/>
                </a:solidFill>
              </a:rPr>
              <a:t> but the </a:t>
            </a:r>
            <a:r>
              <a:rPr lang="en-US" b="1" dirty="0">
                <a:solidFill>
                  <a:srgbClr val="7030A0"/>
                </a:solidFill>
              </a:rPr>
              <a:t>industr</a:t>
            </a:r>
            <a:r>
              <a:rPr lang="en-US" dirty="0">
                <a:solidFill>
                  <a:srgbClr val="000066"/>
                </a:solidFill>
              </a:rPr>
              <a:t>y has </a:t>
            </a:r>
            <a:r>
              <a:rPr lang="en-US" b="1" dirty="0">
                <a:solidFill>
                  <a:srgbClr val="7030A0"/>
                </a:solidFill>
              </a:rPr>
              <a:t>never offered before. </a:t>
            </a:r>
          </a:p>
          <a:p>
            <a:pPr algn="ctr"/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77802" y="4672297"/>
            <a:ext cx="18375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Benefits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dirty="0">
                <a:solidFill>
                  <a:srgbClr val="800000"/>
                </a:solidFill>
              </a:rPr>
              <a:t>that can be </a:t>
            </a:r>
            <a:r>
              <a:rPr lang="en-US" b="1" dirty="0">
                <a:solidFill>
                  <a:srgbClr val="7030A0"/>
                </a:solidFill>
              </a:rPr>
              <a:t>raised well above </a:t>
            </a:r>
            <a:r>
              <a:rPr lang="en-US" dirty="0">
                <a:solidFill>
                  <a:srgbClr val="800000"/>
                </a:solidFill>
              </a:rPr>
              <a:t>the </a:t>
            </a:r>
            <a:r>
              <a:rPr lang="en-US" b="1" dirty="0">
                <a:solidFill>
                  <a:srgbClr val="7030A0"/>
                </a:solidFill>
              </a:rPr>
              <a:t>industry standards.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400" b="1">
                <a:solidFill>
                  <a:srgbClr val="800000"/>
                </a:solidFill>
                <a:latin typeface="Book Antiqua" panose="02040602050305030304" pitchFamily="18" charset="0"/>
              </a:rPr>
              <a:pPr/>
              <a:t>3</a:t>
            </a:fld>
            <a:endParaRPr lang="en-US" altLang="en-US" sz="1400" b="1" dirty="0">
              <a:solidFill>
                <a:srgbClr val="8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1177636" y="414804"/>
            <a:ext cx="7391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 dirty="0" smtClean="0">
                <a:solidFill>
                  <a:srgbClr val="800000"/>
                </a:solidFill>
              </a:rPr>
              <a:t>EXAMPLE </a:t>
            </a:r>
            <a:endParaRPr lang="en-US" altLang="en-US" sz="3600" b="1" dirty="0">
              <a:solidFill>
                <a:srgbClr val="8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400" b="1" dirty="0" smtClean="0">
                <a:solidFill>
                  <a:srgbClr val="000066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04 November 2020</a:t>
            </a:r>
            <a:endParaRPr lang="en-US" sz="1400" b="1" dirty="0">
              <a:solidFill>
                <a:srgbClr val="000066"/>
              </a:solidFill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858629" y="6264230"/>
            <a:ext cx="2029414" cy="5493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182940"/>
            <a:ext cx="4333875" cy="628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6330" y="1281821"/>
            <a:ext cx="480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French name – Circles of the Sun</a:t>
            </a:r>
            <a:endParaRPr lang="en-US" sz="22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/>
          <a:srcRect t="11765"/>
          <a:stretch/>
        </p:blipFill>
        <p:spPr>
          <a:xfrm>
            <a:off x="7772400" y="114502"/>
            <a:ext cx="1143000" cy="11673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4182" y="2032276"/>
            <a:ext cx="82296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 smtClean="0">
                <a:solidFill>
                  <a:srgbClr val="800000"/>
                </a:solidFill>
              </a:rPr>
              <a:t>Canadian Circus company </a:t>
            </a:r>
            <a:r>
              <a:rPr lang="en-US" sz="2200" dirty="0" smtClean="0">
                <a:solidFill>
                  <a:srgbClr val="000066"/>
                </a:solidFill>
              </a:rPr>
              <a:t>who made a </a:t>
            </a:r>
            <a:r>
              <a:rPr lang="en-US" sz="2200" b="1" dirty="0" smtClean="0">
                <a:solidFill>
                  <a:srgbClr val="800000"/>
                </a:solidFill>
              </a:rPr>
              <a:t>winning proposition </a:t>
            </a:r>
            <a:r>
              <a:rPr lang="en-US" sz="2200" dirty="0" smtClean="0">
                <a:solidFill>
                  <a:srgbClr val="000066"/>
                </a:solidFill>
              </a:rPr>
              <a:t>for itself</a:t>
            </a:r>
            <a:endParaRPr lang="en-US" sz="2200" dirty="0">
              <a:solidFill>
                <a:srgbClr val="00006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4182" y="3027080"/>
            <a:ext cx="845820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 smtClean="0">
                <a:solidFill>
                  <a:srgbClr val="000066"/>
                </a:solidFill>
              </a:rPr>
              <a:t>Circus company </a:t>
            </a:r>
            <a:r>
              <a:rPr lang="en-US" sz="2200" b="1" dirty="0">
                <a:solidFill>
                  <a:srgbClr val="800000"/>
                </a:solidFill>
              </a:rPr>
              <a:t>started declining </a:t>
            </a:r>
            <a:r>
              <a:rPr lang="en-US" sz="2200" dirty="0" smtClean="0">
                <a:solidFill>
                  <a:srgbClr val="000066"/>
                </a:solidFill>
              </a:rPr>
              <a:t>– reason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800000"/>
                </a:solidFill>
              </a:rPr>
              <a:t>star performers </a:t>
            </a:r>
            <a:r>
              <a:rPr lang="en-US" sz="2200" dirty="0" smtClean="0">
                <a:solidFill>
                  <a:srgbClr val="000066"/>
                </a:solidFill>
              </a:rPr>
              <a:t>had </a:t>
            </a:r>
            <a:r>
              <a:rPr lang="en-US" sz="2200" b="1" dirty="0">
                <a:solidFill>
                  <a:srgbClr val="800000"/>
                </a:solidFill>
              </a:rPr>
              <a:t>lot of power </a:t>
            </a:r>
            <a:r>
              <a:rPr lang="en-US" sz="2200" dirty="0" smtClean="0">
                <a:solidFill>
                  <a:srgbClr val="000066"/>
                </a:solidFill>
              </a:rPr>
              <a:t>over the company and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 smtClean="0">
                <a:solidFill>
                  <a:srgbClr val="000066"/>
                </a:solidFill>
              </a:rPr>
              <a:t>other forms of </a:t>
            </a:r>
            <a:r>
              <a:rPr lang="en-US" sz="2200" b="1" dirty="0">
                <a:solidFill>
                  <a:srgbClr val="800000"/>
                </a:solidFill>
              </a:rPr>
              <a:t>entertainment</a:t>
            </a:r>
            <a:r>
              <a:rPr lang="en-US" sz="2200" dirty="0" smtClean="0">
                <a:solidFill>
                  <a:srgbClr val="000066"/>
                </a:solidFill>
              </a:rPr>
              <a:t> like </a:t>
            </a:r>
            <a:r>
              <a:rPr lang="en-US" sz="2200" b="1" dirty="0">
                <a:solidFill>
                  <a:srgbClr val="800000"/>
                </a:solidFill>
              </a:rPr>
              <a:t>sports and home </a:t>
            </a:r>
            <a:r>
              <a:rPr lang="en-US" sz="2200" dirty="0" smtClean="0">
                <a:solidFill>
                  <a:srgbClr val="000066"/>
                </a:solidFill>
              </a:rPr>
              <a:t>entertainment are </a:t>
            </a:r>
            <a:r>
              <a:rPr lang="en-US" sz="2200" b="1" dirty="0">
                <a:solidFill>
                  <a:srgbClr val="800000"/>
                </a:solidFill>
              </a:rPr>
              <a:t>relatively less </a:t>
            </a:r>
            <a:r>
              <a:rPr lang="en-US" sz="2200" dirty="0" smtClean="0">
                <a:solidFill>
                  <a:srgbClr val="000066"/>
                </a:solidFill>
              </a:rPr>
              <a:t>than the circus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 smtClean="0">
                <a:solidFill>
                  <a:srgbClr val="000066"/>
                </a:solidFill>
              </a:rPr>
              <a:t>Lot of </a:t>
            </a:r>
            <a:r>
              <a:rPr lang="en-US" sz="2200" b="1" dirty="0">
                <a:solidFill>
                  <a:srgbClr val="800000"/>
                </a:solidFill>
              </a:rPr>
              <a:t>pressure</a:t>
            </a:r>
            <a:r>
              <a:rPr lang="en-US" sz="2200" dirty="0" smtClean="0">
                <a:solidFill>
                  <a:srgbClr val="000066"/>
                </a:solidFill>
              </a:rPr>
              <a:t> from the </a:t>
            </a:r>
            <a:r>
              <a:rPr lang="en-US" sz="2200" b="1" dirty="0">
                <a:solidFill>
                  <a:srgbClr val="800000"/>
                </a:solidFill>
              </a:rPr>
              <a:t>animal rights group</a:t>
            </a:r>
          </a:p>
        </p:txBody>
      </p:sp>
    </p:spTree>
    <p:extLst>
      <p:ext uri="{BB962C8B-B14F-4D97-AF65-F5344CB8AC3E}">
        <p14:creationId xmlns:p14="http://schemas.microsoft.com/office/powerpoint/2010/main" xmlns="" val="22223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400" b="1">
                <a:solidFill>
                  <a:srgbClr val="800000"/>
                </a:solidFill>
                <a:latin typeface="Book Antiqua" panose="02040602050305030304" pitchFamily="18" charset="0"/>
              </a:rPr>
              <a:pPr/>
              <a:t>4</a:t>
            </a:fld>
            <a:endParaRPr lang="en-US" altLang="en-US" sz="1400" b="1" dirty="0">
              <a:solidFill>
                <a:srgbClr val="8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400" b="1" dirty="0" smtClean="0">
                <a:solidFill>
                  <a:srgbClr val="000066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04 November 2020</a:t>
            </a:r>
            <a:endParaRPr lang="en-US" sz="1400" b="1" dirty="0">
              <a:solidFill>
                <a:srgbClr val="000066"/>
              </a:solidFill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858629" y="6264230"/>
            <a:ext cx="2029414" cy="5493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220419"/>
            <a:ext cx="4448175" cy="11140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1501457"/>
            <a:ext cx="3867150" cy="5619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0" y="2221872"/>
            <a:ext cx="481965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039" y="3272992"/>
            <a:ext cx="5819775" cy="4667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9932" y="3902069"/>
            <a:ext cx="1981200" cy="6191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8675" y="4679634"/>
            <a:ext cx="1762125" cy="5810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000" y="5374718"/>
            <a:ext cx="3476625" cy="6953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759036" y="3899389"/>
            <a:ext cx="37753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66"/>
                </a:solidFill>
              </a:rPr>
              <a:t>To appeal to a </a:t>
            </a:r>
            <a:r>
              <a:rPr lang="en-US" sz="2000" b="1" dirty="0" smtClean="0">
                <a:solidFill>
                  <a:srgbClr val="800000"/>
                </a:solidFill>
              </a:rPr>
              <a:t>classy adult audience</a:t>
            </a:r>
            <a:r>
              <a:rPr lang="en-US" sz="2000" b="1" dirty="0" smtClean="0">
                <a:solidFill>
                  <a:srgbClr val="000066"/>
                </a:solidFill>
              </a:rPr>
              <a:t> that had </a:t>
            </a:r>
            <a:r>
              <a:rPr lang="en-US" sz="2000" b="1" dirty="0" smtClean="0">
                <a:solidFill>
                  <a:srgbClr val="800000"/>
                </a:solidFill>
              </a:rPr>
              <a:t>abandoned</a:t>
            </a:r>
            <a:r>
              <a:rPr lang="en-US" sz="2000" b="1" dirty="0" smtClean="0">
                <a:solidFill>
                  <a:srgbClr val="000066"/>
                </a:solidFill>
              </a:rPr>
              <a:t> the traditional circus </a:t>
            </a:r>
            <a:endParaRPr lang="en-US" sz="2000" b="1" dirty="0">
              <a:solidFill>
                <a:srgbClr val="000066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50382" y="5095868"/>
            <a:ext cx="2112958" cy="102525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42455" y="1656872"/>
            <a:ext cx="304800" cy="251143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28600" y="2553500"/>
            <a:ext cx="304800" cy="251143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42455" y="3255211"/>
            <a:ext cx="304800" cy="251143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04800" y="4026267"/>
            <a:ext cx="304800" cy="251143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04800" y="4853550"/>
            <a:ext cx="304800" cy="251143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04800" y="5555261"/>
            <a:ext cx="304800" cy="251143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266334" y="3989796"/>
            <a:ext cx="304800" cy="251143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7001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400" b="1">
                <a:solidFill>
                  <a:srgbClr val="800000"/>
                </a:solidFill>
                <a:latin typeface="Book Antiqua" panose="02040602050305030304" pitchFamily="18" charset="0"/>
              </a:rPr>
              <a:pPr/>
              <a:t>5</a:t>
            </a:fld>
            <a:endParaRPr lang="en-US" altLang="en-US" sz="1400" b="1" dirty="0">
              <a:solidFill>
                <a:srgbClr val="8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400" b="1" dirty="0" smtClean="0">
                <a:solidFill>
                  <a:srgbClr val="000066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04 November 2020</a:t>
            </a:r>
            <a:endParaRPr lang="en-US" sz="1400" b="1" dirty="0">
              <a:solidFill>
                <a:srgbClr val="000066"/>
              </a:solidFill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858629" y="6264230"/>
            <a:ext cx="2029414" cy="54936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28310"/>
            <a:ext cx="2112958" cy="102525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255923"/>
            <a:ext cx="4333875" cy="6286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33500" y="1344233"/>
            <a:ext cx="67818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</a:pPr>
            <a:r>
              <a:rPr lang="en-US" sz="2200" b="1" dirty="0" smtClean="0">
                <a:solidFill>
                  <a:srgbClr val="000066"/>
                </a:solidFill>
              </a:rPr>
              <a:t>They plotted the strategy canvas by applying the </a:t>
            </a:r>
            <a:r>
              <a:rPr lang="en-US" sz="2200" b="1" dirty="0" smtClean="0">
                <a:solidFill>
                  <a:srgbClr val="800000"/>
                </a:solidFill>
              </a:rPr>
              <a:t>FOUR ACTION FRAMEWORK</a:t>
            </a:r>
            <a:endParaRPr lang="en-US" sz="2200" b="1" dirty="0">
              <a:solidFill>
                <a:srgbClr val="800000"/>
              </a:solidFill>
            </a:endParaRPr>
          </a:p>
        </p:txBody>
      </p:sp>
      <p:pic>
        <p:nvPicPr>
          <p:cNvPr id="21" name="Picture 2" descr="Image result for four action framework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298" t="32431" r="13368" b="12014"/>
          <a:stretch/>
        </p:blipFill>
        <p:spPr bwMode="auto">
          <a:xfrm>
            <a:off x="2057400" y="2560179"/>
            <a:ext cx="5334000" cy="303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76551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400" b="1">
                <a:solidFill>
                  <a:srgbClr val="800000"/>
                </a:solidFill>
                <a:latin typeface="Book Antiqua" panose="02040602050305030304" pitchFamily="18" charset="0"/>
              </a:rPr>
              <a:pPr/>
              <a:t>6</a:t>
            </a:fld>
            <a:endParaRPr lang="en-US" altLang="en-US" sz="1400" b="1" dirty="0">
              <a:solidFill>
                <a:srgbClr val="8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400" b="1" dirty="0" smtClean="0">
                <a:solidFill>
                  <a:srgbClr val="000066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04 November 2020</a:t>
            </a:r>
            <a:endParaRPr lang="en-US" sz="1400" b="1" dirty="0">
              <a:solidFill>
                <a:srgbClr val="000066"/>
              </a:solidFill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858629" y="6264230"/>
            <a:ext cx="2029414" cy="54936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28310"/>
            <a:ext cx="2112958" cy="102525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255923"/>
            <a:ext cx="4333875" cy="6286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33500" y="1344233"/>
            <a:ext cx="6781800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500" b="1" dirty="0" smtClean="0">
                <a:solidFill>
                  <a:srgbClr val="000066"/>
                </a:solidFill>
              </a:rPr>
              <a:t>Competitor analysis</a:t>
            </a:r>
          </a:p>
          <a:p>
            <a:pPr marL="514350" indent="-5143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800000"/>
                </a:solidFill>
              </a:rPr>
              <a:t>R</a:t>
            </a:r>
            <a:r>
              <a:rPr lang="en-US" sz="2800" b="1" dirty="0" smtClean="0">
                <a:solidFill>
                  <a:srgbClr val="800000"/>
                </a:solidFill>
              </a:rPr>
              <a:t>ingling Bros</a:t>
            </a:r>
          </a:p>
          <a:p>
            <a:pPr marL="514350" indent="-5143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800" b="1" dirty="0" smtClean="0">
                <a:solidFill>
                  <a:srgbClr val="000066"/>
                </a:solidFill>
              </a:rPr>
              <a:t>Barnum &amp; Bailey </a:t>
            </a:r>
          </a:p>
          <a:p>
            <a:pPr marL="514350" indent="-5143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800000"/>
                </a:solidFill>
              </a:rPr>
              <a:t>Smaller regional circuses</a:t>
            </a:r>
          </a:p>
          <a:p>
            <a:pPr marL="457200" indent="-457200" algn="ctr">
              <a:spcBef>
                <a:spcPts val="1200"/>
              </a:spcBef>
              <a:buAutoNum type="arabicPeriod"/>
            </a:pPr>
            <a:endParaRPr lang="en-US" sz="28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5834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400" b="1">
                <a:solidFill>
                  <a:srgbClr val="800000"/>
                </a:solidFill>
                <a:latin typeface="Book Antiqua" panose="02040602050305030304" pitchFamily="18" charset="0"/>
              </a:rPr>
              <a:pPr/>
              <a:t>7</a:t>
            </a:fld>
            <a:endParaRPr lang="en-US" altLang="en-US" sz="1400" b="1" dirty="0">
              <a:solidFill>
                <a:srgbClr val="8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400" b="1" dirty="0" smtClean="0">
                <a:solidFill>
                  <a:srgbClr val="000066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04 November 2020</a:t>
            </a:r>
            <a:endParaRPr lang="en-US" sz="1400" b="1" dirty="0">
              <a:solidFill>
                <a:srgbClr val="000066"/>
              </a:solidFill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858629" y="6264230"/>
            <a:ext cx="2029414" cy="54936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55923"/>
            <a:ext cx="4333875" cy="628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362" y="1300162"/>
            <a:ext cx="8677275" cy="42576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8011" y="5679281"/>
            <a:ext cx="1390650" cy="3714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817" y="3464719"/>
            <a:ext cx="344794" cy="16002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5247270" y="1109953"/>
            <a:ext cx="1828800" cy="0"/>
          </a:xfrm>
          <a:prstGeom prst="line">
            <a:avLst/>
          </a:prstGeom>
          <a:ln w="38100">
            <a:solidFill>
              <a:srgbClr val="D83E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257522" y="1361019"/>
            <a:ext cx="1828800" cy="0"/>
          </a:xfrm>
          <a:prstGeom prst="line">
            <a:avLst/>
          </a:prstGeom>
          <a:ln w="38100">
            <a:solidFill>
              <a:srgbClr val="D83E2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78583" y="976995"/>
            <a:ext cx="1653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66"/>
                </a:solidFill>
              </a:rPr>
              <a:t>Perceived performance </a:t>
            </a:r>
            <a:endParaRPr lang="en-US" b="1" dirty="0">
              <a:solidFill>
                <a:srgbClr val="000066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1600" y="900403"/>
            <a:ext cx="3057525" cy="41910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5247270" y="1623326"/>
            <a:ext cx="1828800" cy="0"/>
          </a:xfrm>
          <a:prstGeom prst="line">
            <a:avLst/>
          </a:prstGeom>
          <a:ln w="38100">
            <a:solidFill>
              <a:srgbClr val="0E2D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85503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400" b="1">
                <a:solidFill>
                  <a:srgbClr val="800000"/>
                </a:solidFill>
                <a:latin typeface="Book Antiqua" panose="02040602050305030304" pitchFamily="18" charset="0"/>
              </a:rPr>
              <a:pPr/>
              <a:t>8</a:t>
            </a:fld>
            <a:endParaRPr lang="en-US" altLang="en-US" sz="1400" b="1" dirty="0">
              <a:solidFill>
                <a:srgbClr val="8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400" b="1" dirty="0" smtClean="0">
                <a:solidFill>
                  <a:srgbClr val="000066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04 November 2020</a:t>
            </a:r>
            <a:endParaRPr lang="en-US" sz="1400" b="1" dirty="0">
              <a:solidFill>
                <a:srgbClr val="000066"/>
              </a:solidFill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858629" y="6264230"/>
            <a:ext cx="2029414" cy="54936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55923"/>
            <a:ext cx="4333875" cy="628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362" y="1300162"/>
            <a:ext cx="8702820" cy="4270209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914400" y="1623325"/>
            <a:ext cx="3124200" cy="4054996"/>
          </a:xfrm>
          <a:prstGeom prst="roundRect">
            <a:avLst/>
          </a:prstGeom>
          <a:noFill/>
          <a:ln w="28575"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719762" y="1471227"/>
            <a:ext cx="3119438" cy="4207094"/>
          </a:xfrm>
          <a:prstGeom prst="roundRect">
            <a:avLst/>
          </a:prstGeom>
          <a:noFill/>
          <a:ln w="28575"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791199" y="4419599"/>
            <a:ext cx="3048001" cy="1184911"/>
          </a:xfrm>
          <a:prstGeom prst="ellipse">
            <a:avLst/>
          </a:prstGeom>
          <a:noFill/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38199" y="4191001"/>
            <a:ext cx="3657601" cy="1379370"/>
          </a:xfrm>
          <a:prstGeom prst="ellipse">
            <a:avLst/>
          </a:prstGeom>
          <a:noFill/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60710" y="5724719"/>
            <a:ext cx="1663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Eliminated 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40443" y="5724719"/>
            <a:ext cx="22653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FF00"/>
                </a:solidFill>
              </a:rPr>
              <a:t>Created/Raised </a:t>
            </a:r>
            <a:endParaRPr lang="en-US" sz="2200" b="1" dirty="0">
              <a:solidFill>
                <a:srgbClr val="00FF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4190860" y="4254102"/>
            <a:ext cx="1697183" cy="1379370"/>
          </a:xfrm>
          <a:prstGeom prst="ellipse">
            <a:avLst/>
          </a:prstGeom>
          <a:noFill/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003964" y="5724719"/>
            <a:ext cx="1663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800000"/>
                </a:solidFill>
              </a:rPr>
              <a:t>Reduce </a:t>
            </a:r>
            <a:endParaRPr lang="en-US" sz="22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629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6" grpId="0" animBg="1"/>
      <p:bldP spid="17" grpId="0" animBg="1"/>
      <p:bldP spid="9" grpId="0"/>
      <p:bldP spid="21" grpId="0"/>
      <p:bldP spid="22" grpId="0" animBg="1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356350"/>
            <a:ext cx="380999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400" b="1">
                <a:solidFill>
                  <a:srgbClr val="800000"/>
                </a:solidFill>
                <a:latin typeface="Book Antiqua" panose="02040602050305030304" pitchFamily="18" charset="0"/>
              </a:rPr>
              <a:pPr/>
              <a:t>9</a:t>
            </a:fld>
            <a:endParaRPr lang="en-US" altLang="en-US" sz="1400" b="1" dirty="0">
              <a:solidFill>
                <a:srgbClr val="8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400" b="1" dirty="0" smtClean="0">
                <a:solidFill>
                  <a:srgbClr val="000066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04 November 2020</a:t>
            </a:r>
            <a:endParaRPr lang="en-US" sz="1400" b="1" dirty="0">
              <a:solidFill>
                <a:srgbClr val="000066"/>
              </a:solidFill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858629" y="6264230"/>
            <a:ext cx="2029414" cy="54936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228600"/>
            <a:ext cx="4333875" cy="628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273" y="1066800"/>
            <a:ext cx="4705350" cy="742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400" y="1854864"/>
            <a:ext cx="2153282" cy="212309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894" y="4438996"/>
            <a:ext cx="2943953" cy="4854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2100" y="1828837"/>
            <a:ext cx="2309505" cy="21491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9"/>
          <a:srcRect r="58585" b="67199"/>
          <a:stretch/>
        </p:blipFill>
        <p:spPr>
          <a:xfrm>
            <a:off x="5531790" y="4121317"/>
            <a:ext cx="1960557" cy="49989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9"/>
          <a:srcRect t="63180"/>
          <a:stretch/>
        </p:blipFill>
        <p:spPr>
          <a:xfrm>
            <a:off x="3995737" y="5395895"/>
            <a:ext cx="4733925" cy="56114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9"/>
          <a:srcRect t="28529" r="19828" b="36471"/>
          <a:stretch/>
        </p:blipFill>
        <p:spPr>
          <a:xfrm>
            <a:off x="4614429" y="4723967"/>
            <a:ext cx="379528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87564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333CC"/>
        </a:solidFill>
        <a:ln cmpd="thickThin"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3293</TotalTime>
  <Words>316</Words>
  <Application>Microsoft Office PowerPoint</Application>
  <PresentationFormat>On-screen Show (4:3)</PresentationFormat>
  <Paragraphs>77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RIYAZ</dc:creator>
  <cp:lastModifiedBy>DMA</cp:lastModifiedBy>
  <cp:revision>304</cp:revision>
  <dcterms:created xsi:type="dcterms:W3CDTF">2013-07-28T06:24:18Z</dcterms:created>
  <dcterms:modified xsi:type="dcterms:W3CDTF">2020-12-23T07:20:16Z</dcterms:modified>
</cp:coreProperties>
</file>