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3" r:id="rId5"/>
    <p:sldId id="264" r:id="rId6"/>
    <p:sldId id="265" r:id="rId7"/>
    <p:sldId id="268" r:id="rId8"/>
    <p:sldId id="267" r:id="rId9"/>
    <p:sldId id="266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A50021"/>
    <a:srgbClr val="052E89"/>
    <a:srgbClr val="0033CC"/>
    <a:srgbClr val="000066"/>
    <a:srgbClr val="E1D6F2"/>
    <a:srgbClr val="3333CC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B0887A-8ED0-4FD1-B120-84D719423BF1}" type="doc">
      <dgm:prSet loTypeId="urn:microsoft.com/office/officeart/2005/8/layout/pyramid1" loCatId="pyramid" qsTypeId="urn:microsoft.com/office/officeart/2005/8/quickstyle/simple1" qsCatId="simple" csTypeId="urn:microsoft.com/office/officeart/2005/8/colors/colorful1#1" csCatId="colorful" phldr="1"/>
      <dgm:spPr/>
    </dgm:pt>
    <dgm:pt modelId="{A31BF201-80C0-473D-93D3-301E76A8F203}">
      <dgm:prSet phldrT="[Text]" custT="1"/>
      <dgm:spPr/>
      <dgm:t>
        <a:bodyPr/>
        <a:lstStyle/>
        <a:p>
          <a:r>
            <a:rPr lang="en-US" sz="2600" dirty="0" smtClean="0">
              <a:solidFill>
                <a:srgbClr val="002060"/>
              </a:solidFill>
            </a:rPr>
            <a:t>Cannot Please everyone</a:t>
          </a:r>
          <a:endParaRPr lang="en-US" sz="2600" dirty="0">
            <a:solidFill>
              <a:srgbClr val="002060"/>
            </a:solidFill>
          </a:endParaRPr>
        </a:p>
      </dgm:t>
    </dgm:pt>
    <dgm:pt modelId="{D0AB934C-923D-4BE3-99AC-8A21DF7EF4CD}" type="parTrans" cxnId="{3A752DDE-EB28-4EF1-8A40-49915A6D1169}">
      <dgm:prSet/>
      <dgm:spPr/>
      <dgm:t>
        <a:bodyPr/>
        <a:lstStyle/>
        <a:p>
          <a:endParaRPr lang="en-US"/>
        </a:p>
      </dgm:t>
    </dgm:pt>
    <dgm:pt modelId="{AF88B763-728C-4B48-A23B-EA65B419F0FC}" type="sibTrans" cxnId="{3A752DDE-EB28-4EF1-8A40-49915A6D1169}">
      <dgm:prSet/>
      <dgm:spPr/>
      <dgm:t>
        <a:bodyPr/>
        <a:lstStyle/>
        <a:p>
          <a:endParaRPr lang="en-US"/>
        </a:p>
      </dgm:t>
    </dgm:pt>
    <dgm:pt modelId="{3BE418C5-6FE1-43B3-97A5-414A8C819B15}">
      <dgm:prSet phldrT="[Text]"/>
      <dgm:spPr/>
      <dgm:t>
        <a:bodyPr/>
        <a:lstStyle/>
        <a:p>
          <a:r>
            <a:rPr lang="en-US" dirty="0" smtClean="0"/>
            <a:t>May end up pleasing no one</a:t>
          </a:r>
          <a:endParaRPr lang="en-US" dirty="0"/>
        </a:p>
      </dgm:t>
    </dgm:pt>
    <dgm:pt modelId="{20D12FDB-7D8A-4EE3-B710-E51A97B3E29E}" type="parTrans" cxnId="{30C55EE6-844F-4F83-A7D2-0CD7546AD801}">
      <dgm:prSet/>
      <dgm:spPr/>
      <dgm:t>
        <a:bodyPr/>
        <a:lstStyle/>
        <a:p>
          <a:endParaRPr lang="en-US"/>
        </a:p>
      </dgm:t>
    </dgm:pt>
    <dgm:pt modelId="{0F8587DE-193D-4532-8596-451C47667189}" type="sibTrans" cxnId="{30C55EE6-844F-4F83-A7D2-0CD7546AD801}">
      <dgm:prSet/>
      <dgm:spPr/>
      <dgm:t>
        <a:bodyPr/>
        <a:lstStyle/>
        <a:p>
          <a:endParaRPr lang="en-US"/>
        </a:p>
      </dgm:t>
    </dgm:pt>
    <dgm:pt modelId="{8015CD28-FC42-49F8-AC57-89317F62766C}">
      <dgm:prSet phldrT="[Text]"/>
      <dgm:spPr/>
      <dgm:t>
        <a:bodyPr/>
        <a:lstStyle/>
        <a:p>
          <a:r>
            <a:rPr lang="en-US" dirty="0" smtClean="0"/>
            <a:t>Expensive to sell a lot</a:t>
          </a:r>
          <a:endParaRPr lang="en-US" dirty="0"/>
        </a:p>
      </dgm:t>
    </dgm:pt>
    <dgm:pt modelId="{4A57FAC9-BA13-4D5C-997E-84AFF4496499}" type="parTrans" cxnId="{B4B9A45A-A05C-455B-991A-5F8F33A6036A}">
      <dgm:prSet/>
      <dgm:spPr/>
      <dgm:t>
        <a:bodyPr/>
        <a:lstStyle/>
        <a:p>
          <a:endParaRPr lang="en-US"/>
        </a:p>
      </dgm:t>
    </dgm:pt>
    <dgm:pt modelId="{94038177-44E1-4E49-9330-69F1D84D7F9F}" type="sibTrans" cxnId="{B4B9A45A-A05C-455B-991A-5F8F33A6036A}">
      <dgm:prSet/>
      <dgm:spPr/>
      <dgm:t>
        <a:bodyPr/>
        <a:lstStyle/>
        <a:p>
          <a:endParaRPr lang="en-US"/>
        </a:p>
      </dgm:t>
    </dgm:pt>
    <dgm:pt modelId="{7AF2969C-77F0-4102-8B3E-9EC27461AAA3}" type="pres">
      <dgm:prSet presAssocID="{50B0887A-8ED0-4FD1-B120-84D719423BF1}" presName="Name0" presStyleCnt="0">
        <dgm:presLayoutVars>
          <dgm:dir/>
          <dgm:animLvl val="lvl"/>
          <dgm:resizeHandles val="exact"/>
        </dgm:presLayoutVars>
      </dgm:prSet>
      <dgm:spPr/>
    </dgm:pt>
    <dgm:pt modelId="{10DFB0CD-9EA6-4658-A480-A43D42E1E021}" type="pres">
      <dgm:prSet presAssocID="{A31BF201-80C0-473D-93D3-301E76A8F203}" presName="Name8" presStyleCnt="0"/>
      <dgm:spPr/>
    </dgm:pt>
    <dgm:pt modelId="{4672DF83-0C34-4478-8CDB-5A090FA0A849}" type="pres">
      <dgm:prSet presAssocID="{A31BF201-80C0-473D-93D3-301E76A8F20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335E2B-9ACB-44C2-A188-362F0EBA2B8C}" type="pres">
      <dgm:prSet presAssocID="{A31BF201-80C0-473D-93D3-301E76A8F2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9F1EFF-30E5-4A5B-B7EC-5F9DDF8208E7}" type="pres">
      <dgm:prSet presAssocID="{3BE418C5-6FE1-43B3-97A5-414A8C819B15}" presName="Name8" presStyleCnt="0"/>
      <dgm:spPr/>
    </dgm:pt>
    <dgm:pt modelId="{9920A7AA-10A2-44FE-ACCB-3876F657F34D}" type="pres">
      <dgm:prSet presAssocID="{3BE418C5-6FE1-43B3-97A5-414A8C819B15}" presName="level" presStyleLbl="node1" presStyleIdx="1" presStyleCnt="3" custScaleY="5766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02094B-B560-4673-9F7D-E99E3E62B3B7}" type="pres">
      <dgm:prSet presAssocID="{3BE418C5-6FE1-43B3-97A5-414A8C819B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810419-5006-4396-BDC8-313F5BFD1548}" type="pres">
      <dgm:prSet presAssocID="{8015CD28-FC42-49F8-AC57-89317F62766C}" presName="Name8" presStyleCnt="0"/>
      <dgm:spPr/>
    </dgm:pt>
    <dgm:pt modelId="{29DF7E70-B0FF-467A-B539-70ECF06B9A14}" type="pres">
      <dgm:prSet presAssocID="{8015CD28-FC42-49F8-AC57-89317F62766C}" presName="level" presStyleLbl="node1" presStyleIdx="2" presStyleCnt="3" custScaleY="4137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DF9635-90F8-4688-8F92-A92465258E7E}" type="pres">
      <dgm:prSet presAssocID="{8015CD28-FC42-49F8-AC57-89317F62766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B9A45A-A05C-455B-991A-5F8F33A6036A}" srcId="{50B0887A-8ED0-4FD1-B120-84D719423BF1}" destId="{8015CD28-FC42-49F8-AC57-89317F62766C}" srcOrd="2" destOrd="0" parTransId="{4A57FAC9-BA13-4D5C-997E-84AFF4496499}" sibTransId="{94038177-44E1-4E49-9330-69F1D84D7F9F}"/>
    <dgm:cxn modelId="{2B66EBA6-D0EE-46A4-A913-4D87E8F04DEA}" type="presOf" srcId="{A31BF201-80C0-473D-93D3-301E76A8F203}" destId="{5C335E2B-9ACB-44C2-A188-362F0EBA2B8C}" srcOrd="1" destOrd="0" presId="urn:microsoft.com/office/officeart/2005/8/layout/pyramid1"/>
    <dgm:cxn modelId="{63487A8A-E250-4CBF-B3D7-E458C7A230C2}" type="presOf" srcId="{8015CD28-FC42-49F8-AC57-89317F62766C}" destId="{29DF7E70-B0FF-467A-B539-70ECF06B9A14}" srcOrd="0" destOrd="0" presId="urn:microsoft.com/office/officeart/2005/8/layout/pyramid1"/>
    <dgm:cxn modelId="{3A752DDE-EB28-4EF1-8A40-49915A6D1169}" srcId="{50B0887A-8ED0-4FD1-B120-84D719423BF1}" destId="{A31BF201-80C0-473D-93D3-301E76A8F203}" srcOrd="0" destOrd="0" parTransId="{D0AB934C-923D-4BE3-99AC-8A21DF7EF4CD}" sibTransId="{AF88B763-728C-4B48-A23B-EA65B419F0FC}"/>
    <dgm:cxn modelId="{1F8686EA-4BD9-467F-9243-49C2E3E40E56}" type="presOf" srcId="{50B0887A-8ED0-4FD1-B120-84D719423BF1}" destId="{7AF2969C-77F0-4102-8B3E-9EC27461AAA3}" srcOrd="0" destOrd="0" presId="urn:microsoft.com/office/officeart/2005/8/layout/pyramid1"/>
    <dgm:cxn modelId="{23C46AFB-5C51-4692-988D-96FB9B058B1A}" type="presOf" srcId="{3BE418C5-6FE1-43B3-97A5-414A8C819B15}" destId="{9920A7AA-10A2-44FE-ACCB-3876F657F34D}" srcOrd="0" destOrd="0" presId="urn:microsoft.com/office/officeart/2005/8/layout/pyramid1"/>
    <dgm:cxn modelId="{B5D70494-6FDD-449F-977F-84C2ED612192}" type="presOf" srcId="{3BE418C5-6FE1-43B3-97A5-414A8C819B15}" destId="{C102094B-B560-4673-9F7D-E99E3E62B3B7}" srcOrd="1" destOrd="0" presId="urn:microsoft.com/office/officeart/2005/8/layout/pyramid1"/>
    <dgm:cxn modelId="{30C55EE6-844F-4F83-A7D2-0CD7546AD801}" srcId="{50B0887A-8ED0-4FD1-B120-84D719423BF1}" destId="{3BE418C5-6FE1-43B3-97A5-414A8C819B15}" srcOrd="1" destOrd="0" parTransId="{20D12FDB-7D8A-4EE3-B710-E51A97B3E29E}" sibTransId="{0F8587DE-193D-4532-8596-451C47667189}"/>
    <dgm:cxn modelId="{00D24ED9-1565-4318-B61F-FA3DE0CCF779}" type="presOf" srcId="{A31BF201-80C0-473D-93D3-301E76A8F203}" destId="{4672DF83-0C34-4478-8CDB-5A090FA0A849}" srcOrd="0" destOrd="0" presId="urn:microsoft.com/office/officeart/2005/8/layout/pyramid1"/>
    <dgm:cxn modelId="{C46B210D-7DBF-4948-819D-E301BF5F5C7C}" type="presOf" srcId="{8015CD28-FC42-49F8-AC57-89317F62766C}" destId="{E1DF9635-90F8-4688-8F92-A92465258E7E}" srcOrd="1" destOrd="0" presId="urn:microsoft.com/office/officeart/2005/8/layout/pyramid1"/>
    <dgm:cxn modelId="{8F486549-CAA2-4CBF-BAFF-C68D1ABA04E1}" type="presParOf" srcId="{7AF2969C-77F0-4102-8B3E-9EC27461AAA3}" destId="{10DFB0CD-9EA6-4658-A480-A43D42E1E021}" srcOrd="0" destOrd="0" presId="urn:microsoft.com/office/officeart/2005/8/layout/pyramid1"/>
    <dgm:cxn modelId="{7CE2FD74-A449-4F25-A465-8286813182DC}" type="presParOf" srcId="{10DFB0CD-9EA6-4658-A480-A43D42E1E021}" destId="{4672DF83-0C34-4478-8CDB-5A090FA0A849}" srcOrd="0" destOrd="0" presId="urn:microsoft.com/office/officeart/2005/8/layout/pyramid1"/>
    <dgm:cxn modelId="{60ECF7DF-3EA7-425F-8333-8C5442FFEF98}" type="presParOf" srcId="{10DFB0CD-9EA6-4658-A480-A43D42E1E021}" destId="{5C335E2B-9ACB-44C2-A188-362F0EBA2B8C}" srcOrd="1" destOrd="0" presId="urn:microsoft.com/office/officeart/2005/8/layout/pyramid1"/>
    <dgm:cxn modelId="{24E4EE04-DD60-44A3-80D8-BF0A2C73DB23}" type="presParOf" srcId="{7AF2969C-77F0-4102-8B3E-9EC27461AAA3}" destId="{0F9F1EFF-30E5-4A5B-B7EC-5F9DDF8208E7}" srcOrd="1" destOrd="0" presId="urn:microsoft.com/office/officeart/2005/8/layout/pyramid1"/>
    <dgm:cxn modelId="{ABB90BF4-A2D0-4F9A-A718-D51C58CA38BB}" type="presParOf" srcId="{0F9F1EFF-30E5-4A5B-B7EC-5F9DDF8208E7}" destId="{9920A7AA-10A2-44FE-ACCB-3876F657F34D}" srcOrd="0" destOrd="0" presId="urn:microsoft.com/office/officeart/2005/8/layout/pyramid1"/>
    <dgm:cxn modelId="{C8C89FA2-AA37-46A5-98E3-43AEC3E3BEAC}" type="presParOf" srcId="{0F9F1EFF-30E5-4A5B-B7EC-5F9DDF8208E7}" destId="{C102094B-B560-4673-9F7D-E99E3E62B3B7}" srcOrd="1" destOrd="0" presId="urn:microsoft.com/office/officeart/2005/8/layout/pyramid1"/>
    <dgm:cxn modelId="{AF761840-2215-45FB-BF59-D833A0CD60BC}" type="presParOf" srcId="{7AF2969C-77F0-4102-8B3E-9EC27461AAA3}" destId="{D9810419-5006-4396-BDC8-313F5BFD1548}" srcOrd="2" destOrd="0" presId="urn:microsoft.com/office/officeart/2005/8/layout/pyramid1"/>
    <dgm:cxn modelId="{CEA89B0C-F188-4BF4-B966-01D863B58CED}" type="presParOf" srcId="{D9810419-5006-4396-BDC8-313F5BFD1548}" destId="{29DF7E70-B0FF-467A-B539-70ECF06B9A14}" srcOrd="0" destOrd="0" presId="urn:microsoft.com/office/officeart/2005/8/layout/pyramid1"/>
    <dgm:cxn modelId="{4B1288F3-85D5-4D61-AA6F-003CE5A3D275}" type="presParOf" srcId="{D9810419-5006-4396-BDC8-313F5BFD1548}" destId="{E1DF9635-90F8-4688-8F92-A92465258E7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2DF83-0C34-4478-8CDB-5A090FA0A849}">
      <dsp:nvSpPr>
        <dsp:cNvPr id="0" name=""/>
        <dsp:cNvSpPr/>
      </dsp:nvSpPr>
      <dsp:spPr>
        <a:xfrm>
          <a:off x="1142240" y="0"/>
          <a:ext cx="2306531" cy="1688464"/>
        </a:xfrm>
        <a:prstGeom prst="trapezoid">
          <a:avLst>
            <a:gd name="adj" fmla="val 6830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rgbClr val="002060"/>
              </a:solidFill>
            </a:rPr>
            <a:t>Cannot Please everyone</a:t>
          </a:r>
          <a:endParaRPr lang="en-US" sz="2600" kern="1200" dirty="0">
            <a:solidFill>
              <a:srgbClr val="002060"/>
            </a:solidFill>
          </a:endParaRPr>
        </a:p>
      </dsp:txBody>
      <dsp:txXfrm>
        <a:off x="1142240" y="0"/>
        <a:ext cx="2306531" cy="1688464"/>
      </dsp:txXfrm>
    </dsp:sp>
    <dsp:sp modelId="{9920A7AA-10A2-44FE-ACCB-3876F657F34D}">
      <dsp:nvSpPr>
        <dsp:cNvPr id="0" name=""/>
        <dsp:cNvSpPr/>
      </dsp:nvSpPr>
      <dsp:spPr>
        <a:xfrm>
          <a:off x="477175" y="1688464"/>
          <a:ext cx="3636661" cy="973703"/>
        </a:xfrm>
        <a:prstGeom prst="trapezoid">
          <a:avLst>
            <a:gd name="adj" fmla="val 6830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May end up pleasing no one</a:t>
          </a:r>
          <a:endParaRPr lang="en-US" sz="2600" kern="1200" dirty="0"/>
        </a:p>
      </dsp:txBody>
      <dsp:txXfrm>
        <a:off x="1113590" y="1688464"/>
        <a:ext cx="2363830" cy="973703"/>
      </dsp:txXfrm>
    </dsp:sp>
    <dsp:sp modelId="{29DF7E70-B0FF-467A-B539-70ECF06B9A14}">
      <dsp:nvSpPr>
        <dsp:cNvPr id="0" name=""/>
        <dsp:cNvSpPr/>
      </dsp:nvSpPr>
      <dsp:spPr>
        <a:xfrm>
          <a:off x="0" y="2662168"/>
          <a:ext cx="4591012" cy="698619"/>
        </a:xfrm>
        <a:prstGeom prst="trapezoid">
          <a:avLst>
            <a:gd name="adj" fmla="val 6830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Expensive to sell a lot</a:t>
          </a:r>
          <a:endParaRPr lang="en-US" sz="2600" kern="1200" dirty="0"/>
        </a:p>
      </dsp:txBody>
      <dsp:txXfrm>
        <a:off x="803427" y="2662168"/>
        <a:ext cx="2984157" cy="698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21748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73366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53550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5666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66585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3942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01456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71564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3335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55866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5906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6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6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6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3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IDENTIFY YOUR CUSTOMER SEGMENT AND NICHE</a:t>
            </a: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7338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05409" y="3199388"/>
            <a:ext cx="3495391" cy="277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10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04800" y="457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NICHE MARKET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1" y="1238889"/>
            <a:ext cx="2632210" cy="1143000"/>
            <a:chOff x="3442701" y="1854368"/>
            <a:chExt cx="2632210" cy="1143000"/>
          </a:xfrm>
        </p:grpSpPr>
        <p:sp>
          <p:nvSpPr>
            <p:cNvPr id="4" name="Oval 3"/>
            <p:cNvSpPr/>
            <p:nvPr/>
          </p:nvSpPr>
          <p:spPr>
            <a:xfrm>
              <a:off x="3442701" y="1854368"/>
              <a:ext cx="2590800" cy="1143000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50213" y="2145075"/>
              <a:ext cx="24246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800000"/>
                  </a:solidFill>
                </a:rPr>
                <a:t>Most Appropriate for ne</a:t>
              </a:r>
              <a:r>
                <a:rPr lang="en-US" b="1" dirty="0">
                  <a:solidFill>
                    <a:srgbClr val="800000"/>
                  </a:solidFill>
                </a:rPr>
                <a:t>w</a:t>
              </a:r>
              <a:r>
                <a:rPr lang="en-US" b="1" dirty="0" smtClean="0">
                  <a:solidFill>
                    <a:srgbClr val="800000"/>
                  </a:solidFill>
                </a:rPr>
                <a:t> venture</a:t>
              </a:r>
              <a:endParaRPr lang="en-US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26" r="4484"/>
          <a:stretch/>
        </p:blipFill>
        <p:spPr bwMode="auto">
          <a:xfrm>
            <a:off x="1257301" y="4188706"/>
            <a:ext cx="2781299" cy="17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niche market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228601" y="1137103"/>
            <a:ext cx="2057400" cy="148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4539955" y="2301389"/>
            <a:ext cx="4375445" cy="2860738"/>
            <a:chOff x="4574789" y="2391340"/>
            <a:chExt cx="4375445" cy="2860738"/>
          </a:xfrm>
        </p:grpSpPr>
        <p:sp>
          <p:nvSpPr>
            <p:cNvPr id="7" name="Folded Corner 6"/>
            <p:cNvSpPr/>
            <p:nvPr/>
          </p:nvSpPr>
          <p:spPr>
            <a:xfrm>
              <a:off x="4574789" y="2391340"/>
              <a:ext cx="4375445" cy="2860738"/>
            </a:xfrm>
            <a:prstGeom prst="foldedCorner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5051" y="2583773"/>
              <a:ext cx="4260349" cy="2118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b="1" dirty="0" smtClean="0">
                  <a:solidFill>
                    <a:srgbClr val="7030A0"/>
                  </a:solidFill>
                </a:rPr>
                <a:t>Difficult to target a large market 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b="1" dirty="0" smtClean="0">
                  <a:solidFill>
                    <a:srgbClr val="7030A0"/>
                  </a:solidFill>
                </a:rPr>
                <a:t>Direct competition from big players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b="1" dirty="0" smtClean="0">
                  <a:solidFill>
                    <a:srgbClr val="7030A0"/>
                  </a:solidFill>
                </a:rPr>
                <a:t>Big players are able to spend huge money to reach the customer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55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810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11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04800" y="457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WHY TARGET NICHE MARKET?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3" y="2053620"/>
            <a:ext cx="4733925" cy="4667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451" y="1416705"/>
            <a:ext cx="4791075" cy="4381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440" y="2737935"/>
            <a:ext cx="4752975" cy="466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440" y="3422250"/>
            <a:ext cx="4705350" cy="44767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440" y="4087515"/>
            <a:ext cx="4295775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5049" y="2654002"/>
            <a:ext cx="37719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48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1257300" y="1240028"/>
            <a:ext cx="6781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052E89"/>
                </a:solidFill>
              </a:rPr>
              <a:t>Video</a:t>
            </a:r>
            <a:r>
              <a:rPr lang="en-US" sz="2200" b="1" dirty="0">
                <a:solidFill>
                  <a:srgbClr val="052E89"/>
                </a:solidFill>
              </a:rPr>
              <a:t>: Niche </a:t>
            </a:r>
            <a:r>
              <a:rPr lang="en-US" sz="2200" b="1" dirty="0" smtClean="0">
                <a:solidFill>
                  <a:srgbClr val="052E89"/>
                </a:solidFill>
              </a:rPr>
              <a:t>Marketing</a:t>
            </a:r>
            <a:endParaRPr lang="en-US" sz="22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WHY TARGET NICHE MARKET?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140573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https://lms.learnwise.org/IN/en/lesson/view?sid=5430502&amp;vid=5430817&amp;cid=5430669&amp;cat_id=18845&amp;user_gids=6085747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866900" y="2959758"/>
            <a:ext cx="5562600" cy="29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1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1257300" y="1240028"/>
            <a:ext cx="67818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>
                <a:solidFill>
                  <a:srgbClr val="052E89"/>
                </a:solidFill>
              </a:rPr>
              <a:t>Activity Instructions Find Your Niche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WHY TARGET NICHE MARKET?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2590800" y="1902856"/>
            <a:ext cx="5029200" cy="38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918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>
                <a:solidFill>
                  <a:srgbClr val="800000"/>
                </a:solidFill>
              </a:rPr>
              <a:t>OBJECTIVES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In this lesson, you will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800000"/>
                </a:solidFill>
              </a:rPr>
              <a:t>Identifying your Customer </a:t>
            </a:r>
            <a:r>
              <a:rPr lang="en-US" sz="2200" b="1" dirty="0" smtClean="0">
                <a:solidFill>
                  <a:srgbClr val="800000"/>
                </a:solidFill>
              </a:rPr>
              <a:t>Segments </a:t>
            </a:r>
            <a:endParaRPr lang="en-US" sz="2200" b="1" dirty="0">
              <a:solidFill>
                <a:srgbClr val="80000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Niche market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>
                <a:solidFill>
                  <a:srgbClr val="800000"/>
                </a:solidFill>
              </a:rPr>
              <a:t>WHO IS YOUR CUSTOMER?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27113"/>
            <a:ext cx="8534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800000"/>
                </a:solidFill>
              </a:rPr>
              <a:t>Identifying</a:t>
            </a:r>
            <a:r>
              <a:rPr lang="en-IN" sz="2200" b="1" dirty="0">
                <a:solidFill>
                  <a:srgbClr val="800000"/>
                </a:solidFill>
              </a:rPr>
              <a:t> / Discovering</a:t>
            </a:r>
            <a:r>
              <a:rPr lang="en-US" sz="2200" b="1" dirty="0">
                <a:solidFill>
                  <a:srgbClr val="800000"/>
                </a:solidFill>
              </a:rPr>
              <a:t> </a:t>
            </a:r>
            <a:r>
              <a:rPr lang="en-US" sz="2200" b="1" dirty="0">
                <a:solidFill>
                  <a:srgbClr val="052E89"/>
                </a:solidFill>
              </a:rPr>
              <a:t>your Customer </a:t>
            </a:r>
            <a:r>
              <a:rPr lang="en-IN" sz="2200" b="1" dirty="0">
                <a:solidFill>
                  <a:srgbClr val="800000"/>
                </a:solidFill>
              </a:rPr>
              <a:t>is not </a:t>
            </a:r>
            <a:r>
              <a:rPr lang="en-IN" sz="2200" b="1" dirty="0" smtClean="0">
                <a:solidFill>
                  <a:srgbClr val="800000"/>
                </a:solidFill>
              </a:rPr>
              <a:t>easy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solidFill>
                  <a:srgbClr val="800000"/>
                </a:solidFill>
              </a:rPr>
              <a:t>Logical start </a:t>
            </a:r>
            <a:r>
              <a:rPr lang="en-IN" sz="2200" b="1" dirty="0" smtClean="0">
                <a:solidFill>
                  <a:srgbClr val="052E89"/>
                </a:solidFill>
              </a:rPr>
              <a:t>to understand the different customers and how to target them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solidFill>
                  <a:srgbClr val="052E89"/>
                </a:solidFill>
              </a:rPr>
              <a:t>Segmentation and Targeting</a:t>
            </a:r>
            <a:endParaRPr lang="en-US" sz="2200" b="1" dirty="0">
              <a:solidFill>
                <a:srgbClr val="052E8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438400" y="3154922"/>
            <a:ext cx="2507519" cy="1939639"/>
            <a:chOff x="1146464" y="3007440"/>
            <a:chExt cx="2507519" cy="1939639"/>
          </a:xfrm>
        </p:grpSpPr>
        <p:grpSp>
          <p:nvGrpSpPr>
            <p:cNvPr id="5" name="Group 4"/>
            <p:cNvGrpSpPr/>
            <p:nvPr/>
          </p:nvGrpSpPr>
          <p:grpSpPr>
            <a:xfrm>
              <a:off x="1146464" y="3615540"/>
              <a:ext cx="2507519" cy="1331539"/>
              <a:chOff x="990600" y="3806239"/>
              <a:chExt cx="2507519" cy="133153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990600" y="3806239"/>
                <a:ext cx="2507519" cy="1331539"/>
              </a:xfrm>
              <a:prstGeom prst="ellipse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290165" y="3993532"/>
                <a:ext cx="190838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 smtClean="0">
                    <a:solidFill>
                      <a:srgbClr val="052E89"/>
                    </a:solidFill>
                  </a:rPr>
                  <a:t>Way of chopping up the market</a:t>
                </a:r>
                <a:endParaRPr lang="en-US" dirty="0">
                  <a:solidFill>
                    <a:srgbClr val="052E89"/>
                  </a:solidFill>
                </a:endParaRPr>
              </a:p>
            </p:txBody>
          </p:sp>
        </p:grpSp>
        <p:cxnSp>
          <p:nvCxnSpPr>
            <p:cNvPr id="7" name="Straight Arrow Connector 6"/>
            <p:cNvCxnSpPr/>
            <p:nvPr/>
          </p:nvCxnSpPr>
          <p:spPr>
            <a:xfrm>
              <a:off x="1870364" y="3007440"/>
              <a:ext cx="381000" cy="5675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29" y="3507651"/>
            <a:ext cx="1759681" cy="1808658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638800" y="2277337"/>
            <a:ext cx="2895600" cy="1578133"/>
            <a:chOff x="5164282" y="2236263"/>
            <a:chExt cx="2895600" cy="1578133"/>
          </a:xfrm>
        </p:grpSpPr>
        <p:sp>
          <p:nvSpPr>
            <p:cNvPr id="10" name="Oval 9"/>
            <p:cNvSpPr/>
            <p:nvPr/>
          </p:nvSpPr>
          <p:spPr>
            <a:xfrm>
              <a:off x="5164282" y="2236263"/>
              <a:ext cx="2895600" cy="1578133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19350" y="2536320"/>
              <a:ext cx="23854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Deciding potential </a:t>
              </a:r>
              <a:r>
                <a:rPr lang="en-US" b="1" dirty="0" smtClean="0"/>
                <a:t>costumer segments to focus on</a:t>
              </a:r>
              <a:endParaRPr lang="en-US" b="1" dirty="0"/>
            </a:p>
          </p:txBody>
        </p:sp>
      </p:grpSp>
      <p:cxnSp>
        <p:nvCxnSpPr>
          <p:cNvPr id="22" name="Straight Arrow Connector 21"/>
          <p:cNvCxnSpPr/>
          <p:nvPr/>
        </p:nvCxnSpPr>
        <p:spPr>
          <a:xfrm>
            <a:off x="5105400" y="2895600"/>
            <a:ext cx="762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972" y="4045071"/>
            <a:ext cx="1795256" cy="13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116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4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SEGMENTATION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27113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solidFill>
                  <a:srgbClr val="052E89"/>
                </a:solidFill>
              </a:rPr>
              <a:t>Marketing </a:t>
            </a:r>
            <a:r>
              <a:rPr lang="en-IN" sz="2200" b="1" dirty="0" smtClean="0">
                <a:solidFill>
                  <a:srgbClr val="800000"/>
                </a:solidFill>
              </a:rPr>
              <a:t>Segmentation</a:t>
            </a:r>
            <a:r>
              <a:rPr lang="en-IN" sz="2200" b="1" dirty="0" smtClean="0">
                <a:solidFill>
                  <a:srgbClr val="052E89"/>
                </a:solidFill>
              </a:rPr>
              <a:t> always comes before </a:t>
            </a:r>
            <a:r>
              <a:rPr lang="en-IN" sz="2200" b="1" dirty="0">
                <a:solidFill>
                  <a:srgbClr val="800000"/>
                </a:solidFill>
              </a:rPr>
              <a:t>Targeting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914400" y="1791379"/>
            <a:ext cx="1828800" cy="1595143"/>
            <a:chOff x="1219200" y="2133599"/>
            <a:chExt cx="1828800" cy="1595143"/>
          </a:xfrm>
        </p:grpSpPr>
        <p:sp>
          <p:nvSpPr>
            <p:cNvPr id="6" name="Rounded Rectangle 5"/>
            <p:cNvSpPr/>
            <p:nvPr/>
          </p:nvSpPr>
          <p:spPr>
            <a:xfrm>
              <a:off x="1219200" y="2133599"/>
              <a:ext cx="1828800" cy="1595143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9700" y="2192506"/>
              <a:ext cx="1447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3333CC"/>
                  </a:solidFill>
                </a:rPr>
                <a:t>Helps to select </a:t>
              </a:r>
              <a:r>
                <a:rPr lang="en-US" dirty="0">
                  <a:solidFill>
                    <a:srgbClr val="3333CC"/>
                  </a:solidFill>
                </a:rPr>
                <a:t>ho</a:t>
              </a:r>
              <a:r>
                <a:rPr lang="en-IN" dirty="0">
                  <a:solidFill>
                    <a:srgbClr val="3333CC"/>
                  </a:solidFill>
                </a:rPr>
                <a:t>w</a:t>
              </a:r>
              <a:r>
                <a:rPr lang="en-US" dirty="0">
                  <a:solidFill>
                    <a:srgbClr val="3333CC"/>
                  </a:solidFill>
                </a:rPr>
                <a:t> you need t</a:t>
              </a:r>
              <a:r>
                <a:rPr lang="en-US" dirty="0" smtClean="0">
                  <a:solidFill>
                    <a:srgbClr val="3333CC"/>
                  </a:solidFill>
                </a:rPr>
                <a:t>o market your product</a:t>
              </a:r>
              <a:endParaRPr lang="en-US" dirty="0">
                <a:solidFill>
                  <a:srgbClr val="3333CC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7206" y="4151502"/>
            <a:ext cx="2781377" cy="1600200"/>
            <a:chOff x="4457623" y="3124200"/>
            <a:chExt cx="2781377" cy="1600200"/>
          </a:xfrm>
        </p:grpSpPr>
        <p:sp>
          <p:nvSpPr>
            <p:cNvPr id="20" name="Oval 19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43411" y="3239898"/>
              <a:ext cx="22098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Select the customer segment best match for your product</a:t>
              </a:r>
              <a:endParaRPr lang="en-US" dirty="0"/>
            </a:p>
          </p:txBody>
        </p:sp>
      </p:grpSp>
      <p:sp>
        <p:nvSpPr>
          <p:cNvPr id="25" name="Right Arrow 24"/>
          <p:cNvSpPr/>
          <p:nvPr/>
        </p:nvSpPr>
        <p:spPr>
          <a:xfrm>
            <a:off x="2755360" y="2329484"/>
            <a:ext cx="2273839" cy="669617"/>
          </a:xfrm>
          <a:prstGeom prst="right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Diagram 29"/>
          <p:cNvGraphicFramePr/>
          <p:nvPr>
            <p:extLst>
              <p:ext uri="{D42A27DB-BD31-4B8C-83A1-F6EECF244321}">
                <p14:modId xmlns:p14="http://schemas.microsoft.com/office/powerpoint/2010/main" xmlns="" val="3491825737"/>
              </p:ext>
            </p:extLst>
          </p:nvPr>
        </p:nvGraphicFramePr>
        <p:xfrm>
          <a:off x="3790988" y="1592212"/>
          <a:ext cx="4591012" cy="33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1" name="Curved Left Arrow 30"/>
          <p:cNvSpPr/>
          <p:nvPr/>
        </p:nvSpPr>
        <p:spPr>
          <a:xfrm rot="2547622">
            <a:off x="3719854" y="4878551"/>
            <a:ext cx="914400" cy="1217371"/>
          </a:xfrm>
          <a:prstGeom prst="curvedLeftArrow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78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Graphic spid="30" grpId="0">
        <p:bldAsOne/>
      </p:bldGraphic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27113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b="1" dirty="0" smtClean="0">
                <a:solidFill>
                  <a:srgbClr val="052E89"/>
                </a:solidFill>
              </a:rPr>
              <a:t>Several </a:t>
            </a:r>
            <a:r>
              <a:rPr lang="en-IN" sz="2200" b="1" dirty="0">
                <a:solidFill>
                  <a:srgbClr val="052E89"/>
                </a:solidFill>
              </a:rPr>
              <a:t>ways to divide </a:t>
            </a:r>
            <a:r>
              <a:rPr lang="en-IN" sz="2200" b="1" dirty="0" smtClean="0">
                <a:solidFill>
                  <a:srgbClr val="052E89"/>
                </a:solidFill>
              </a:rPr>
              <a:t>a market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SEGMENTATION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18451"/>
          <a:stretch/>
        </p:blipFill>
        <p:spPr>
          <a:xfrm>
            <a:off x="457200" y="1672454"/>
            <a:ext cx="3848100" cy="2757487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4686223" y="1295808"/>
            <a:ext cx="2781377" cy="994609"/>
            <a:chOff x="4457623" y="3124200"/>
            <a:chExt cx="2781377" cy="1607338"/>
          </a:xfrm>
        </p:grpSpPr>
        <p:sp>
          <p:nvSpPr>
            <p:cNvPr id="28" name="Oval 27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76800" y="3239390"/>
              <a:ext cx="2209800" cy="1492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/>
                <a:t>Segment market </a:t>
              </a:r>
              <a:r>
                <a:rPr lang="en-IN" b="1" dirty="0"/>
                <a:t>by </a:t>
              </a:r>
              <a:r>
                <a:rPr lang="en-IN" b="1" dirty="0" smtClean="0"/>
                <a:t>towns </a:t>
              </a:r>
              <a:r>
                <a:rPr lang="en-IN" b="1" dirty="0"/>
                <a:t>or countries</a:t>
              </a:r>
              <a:endParaRPr lang="en-US" b="1" dirty="0"/>
            </a:p>
          </p:txBody>
        </p:sp>
      </p:grpSp>
      <p:cxnSp>
        <p:nvCxnSpPr>
          <p:cNvPr id="5" name="Curved Connector 4"/>
          <p:cNvCxnSpPr>
            <a:endCxn id="28" idx="2"/>
          </p:cNvCxnSpPr>
          <p:nvPr/>
        </p:nvCxnSpPr>
        <p:spPr>
          <a:xfrm flipV="1">
            <a:off x="3181196" y="1790904"/>
            <a:ext cx="1505027" cy="222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6305511" y="2321456"/>
            <a:ext cx="2628977" cy="1006089"/>
            <a:chOff x="4457623" y="3124200"/>
            <a:chExt cx="2781377" cy="1600200"/>
          </a:xfrm>
        </p:grpSpPr>
        <p:sp>
          <p:nvSpPr>
            <p:cNvPr id="35" name="Oval 34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43411" y="3239897"/>
              <a:ext cx="2209800" cy="1468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000066"/>
                  </a:solidFill>
                </a:rPr>
                <a:t>Gender, age, religion, occupation, etc.</a:t>
              </a:r>
              <a:endParaRPr lang="en-US" dirty="0">
                <a:solidFill>
                  <a:srgbClr val="000066"/>
                </a:solidFill>
              </a:endParaRPr>
            </a:p>
          </p:txBody>
        </p:sp>
      </p:grpSp>
      <p:cxnSp>
        <p:nvCxnSpPr>
          <p:cNvPr id="32" name="Curved Connector 31"/>
          <p:cNvCxnSpPr>
            <a:endCxn id="35" idx="2"/>
          </p:cNvCxnSpPr>
          <p:nvPr/>
        </p:nvCxnSpPr>
        <p:spPr>
          <a:xfrm>
            <a:off x="3810000" y="2394198"/>
            <a:ext cx="2495511" cy="4303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686223" y="3306763"/>
            <a:ext cx="2628977" cy="891911"/>
            <a:chOff x="4457623" y="3124200"/>
            <a:chExt cx="2781377" cy="1600200"/>
          </a:xfrm>
        </p:grpSpPr>
        <p:sp>
          <p:nvSpPr>
            <p:cNvPr id="40" name="Oval 39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43411" y="3239897"/>
              <a:ext cx="2209800" cy="1027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A50021"/>
                  </a:solidFill>
                </a:rPr>
                <a:t>Lifestyle segmentation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cxnSp>
        <p:nvCxnSpPr>
          <p:cNvPr id="37" name="Curved Connector 36"/>
          <p:cNvCxnSpPr/>
          <p:nvPr/>
        </p:nvCxnSpPr>
        <p:spPr>
          <a:xfrm>
            <a:off x="4191000" y="3051197"/>
            <a:ext cx="609600" cy="45400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284729" y="4302835"/>
            <a:ext cx="2628977" cy="1121102"/>
            <a:chOff x="4457623" y="3124200"/>
            <a:chExt cx="2781377" cy="1600200"/>
          </a:xfrm>
        </p:grpSpPr>
        <p:sp>
          <p:nvSpPr>
            <p:cNvPr id="47" name="Oval 46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457624" y="3455964"/>
              <a:ext cx="2759389" cy="922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A50021"/>
                  </a:solidFill>
                </a:rPr>
                <a:t>User behaviour, Frequency of use</a:t>
              </a:r>
              <a:endParaRPr lang="en-US" dirty="0">
                <a:solidFill>
                  <a:srgbClr val="A50021"/>
                </a:solidFill>
              </a:endParaRPr>
            </a:p>
          </p:txBody>
        </p:sp>
      </p:grpSp>
      <p:cxnSp>
        <p:nvCxnSpPr>
          <p:cNvPr id="49" name="Curved Connector 48"/>
          <p:cNvCxnSpPr/>
          <p:nvPr/>
        </p:nvCxnSpPr>
        <p:spPr>
          <a:xfrm>
            <a:off x="2819246" y="3586163"/>
            <a:ext cx="3486265" cy="13042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>
            <a:off x="2686011" y="4129157"/>
            <a:ext cx="856287" cy="7587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227809" y="5003981"/>
            <a:ext cx="2628977" cy="1121102"/>
            <a:chOff x="4457623" y="3124200"/>
            <a:chExt cx="2781377" cy="1600200"/>
          </a:xfrm>
        </p:grpSpPr>
        <p:sp>
          <p:nvSpPr>
            <p:cNvPr id="55" name="Oval 54"/>
            <p:cNvSpPr/>
            <p:nvPr/>
          </p:nvSpPr>
          <p:spPr>
            <a:xfrm>
              <a:off x="4457623" y="3124200"/>
              <a:ext cx="2781377" cy="1600200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57624" y="3455964"/>
              <a:ext cx="2759389" cy="9225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b="1" dirty="0" smtClean="0">
                  <a:solidFill>
                    <a:srgbClr val="A50021"/>
                  </a:solidFill>
                </a:rPr>
                <a:t>Benefits the customer wants</a:t>
              </a:r>
              <a:endParaRPr 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06245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2673773" y="1147718"/>
            <a:ext cx="22860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200" b="1" dirty="0" smtClean="0">
                <a:solidFill>
                  <a:srgbClr val="052E89"/>
                </a:solidFill>
              </a:rPr>
              <a:t>Several ways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HO</a:t>
            </a:r>
            <a:r>
              <a:rPr lang="en-IN" sz="2400" b="1" dirty="0" smtClean="0">
                <a:solidFill>
                  <a:srgbClr val="800000"/>
                </a:solidFill>
              </a:rPr>
              <a:t>W NEW </a:t>
            </a:r>
            <a:r>
              <a:rPr lang="en-IN" sz="2400" b="1" dirty="0">
                <a:solidFill>
                  <a:srgbClr val="800000"/>
                </a:solidFill>
              </a:rPr>
              <a:t>ENTREPRENEUR</a:t>
            </a:r>
            <a:r>
              <a:rPr lang="en-GB" altLang="en-US" sz="2400" b="1" dirty="0">
                <a:solidFill>
                  <a:srgbClr val="800000"/>
                </a:solidFill>
              </a:rPr>
              <a:t> </a:t>
            </a:r>
            <a:r>
              <a:rPr lang="en-GB" altLang="en-US" sz="2400" b="1" dirty="0" smtClean="0">
                <a:solidFill>
                  <a:srgbClr val="800000"/>
                </a:solidFill>
              </a:rPr>
              <a:t>SELECT MARKET SEGMENT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68471" y="2535589"/>
            <a:ext cx="216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800000"/>
                </a:solidFill>
              </a:rPr>
              <a:t>WHOLE MARKET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658284" y="2535589"/>
            <a:ext cx="227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</a:rPr>
              <a:t>SINGLE SEGMENT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992638" y="2535589"/>
            <a:ext cx="257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00B050"/>
                </a:solidFill>
              </a:rPr>
              <a:t>SEVERAL SEGMENT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29500" y="2549455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>
                <a:solidFill>
                  <a:srgbClr val="7030A0"/>
                </a:solidFill>
              </a:rPr>
              <a:t>NICHE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21" name="Straight Arrow Connector 20"/>
          <p:cNvCxnSpPr>
            <a:stCxn id="3082" idx="2"/>
          </p:cNvCxnSpPr>
          <p:nvPr/>
        </p:nvCxnSpPr>
        <p:spPr>
          <a:xfrm flipH="1">
            <a:off x="1492448" y="1747882"/>
            <a:ext cx="2324325" cy="79800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43" idx="0"/>
          </p:cNvCxnSpPr>
          <p:nvPr/>
        </p:nvCxnSpPr>
        <p:spPr>
          <a:xfrm flipH="1">
            <a:off x="3795223" y="1720173"/>
            <a:ext cx="42785" cy="815416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082" idx="2"/>
          </p:cNvCxnSpPr>
          <p:nvPr/>
        </p:nvCxnSpPr>
        <p:spPr>
          <a:xfrm>
            <a:off x="3816773" y="1747882"/>
            <a:ext cx="1652352" cy="784140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1" idx="0"/>
          </p:cNvCxnSpPr>
          <p:nvPr/>
        </p:nvCxnSpPr>
        <p:spPr>
          <a:xfrm>
            <a:off x="3869560" y="1734016"/>
            <a:ext cx="4302890" cy="815439"/>
          </a:xfrm>
          <a:prstGeom prst="straightConnector1">
            <a:avLst/>
          </a:prstGeom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7162800" y="3028519"/>
            <a:ext cx="2133600" cy="800963"/>
            <a:chOff x="7162800" y="3026737"/>
            <a:chExt cx="2133600" cy="800963"/>
          </a:xfrm>
        </p:grpSpPr>
        <p:sp>
          <p:nvSpPr>
            <p:cNvPr id="60" name="Rounded Rectangle 59"/>
            <p:cNvSpPr/>
            <p:nvPr/>
          </p:nvSpPr>
          <p:spPr>
            <a:xfrm>
              <a:off x="7391400" y="3026737"/>
              <a:ext cx="1600200" cy="80096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162800" y="3124200"/>
              <a:ext cx="2133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33CC"/>
                  </a:solidFill>
                </a:rPr>
                <a:t>Very specific Needs </a:t>
              </a:r>
              <a:endParaRPr lang="en-US" b="1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26952" y="3143874"/>
            <a:ext cx="1671165" cy="800963"/>
            <a:chOff x="7355917" y="3026737"/>
            <a:chExt cx="1671165" cy="800963"/>
          </a:xfrm>
        </p:grpSpPr>
        <p:sp>
          <p:nvSpPr>
            <p:cNvPr id="67" name="Rounded Rectangle 66"/>
            <p:cNvSpPr/>
            <p:nvPr/>
          </p:nvSpPr>
          <p:spPr>
            <a:xfrm>
              <a:off x="7391400" y="3026737"/>
              <a:ext cx="1600200" cy="80096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355917" y="3064232"/>
              <a:ext cx="16711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33CC"/>
                  </a:solidFill>
                </a:rPr>
                <a:t>Mass Marketing</a:t>
              </a:r>
              <a:endParaRPr lang="en-US" b="1" dirty="0">
                <a:solidFill>
                  <a:srgbClr val="0033CC"/>
                </a:solidFill>
              </a:endParaRPr>
            </a:p>
          </p:txBody>
        </p:sp>
      </p:grpSp>
      <p:pic>
        <p:nvPicPr>
          <p:cNvPr id="69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5784" y="3965969"/>
            <a:ext cx="2723307" cy="20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087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1257300" y="1240028"/>
            <a:ext cx="678180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052E89"/>
                </a:solidFill>
              </a:rPr>
              <a:t>Video</a:t>
            </a:r>
            <a:r>
              <a:rPr lang="en-US" sz="2200" b="1" dirty="0">
                <a:solidFill>
                  <a:srgbClr val="052E89"/>
                </a:solidFill>
              </a:rPr>
              <a:t>: Segmentation and Targeting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868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sz="2400" b="1" dirty="0" smtClean="0">
                <a:solidFill>
                  <a:srgbClr val="800000"/>
                </a:solidFill>
              </a:rPr>
              <a:t>SEGMENTATION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22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https://lms.learnwise.org/IN/en/lesson/view?sid=5430502&amp;vid=5430810&amp;cid=5430669&amp;cat_id=18845&amp;user_gids=6045898</a:t>
            </a:r>
          </a:p>
        </p:txBody>
      </p:sp>
    </p:spTree>
    <p:extLst>
      <p:ext uri="{BB962C8B-B14F-4D97-AF65-F5344CB8AC3E}">
        <p14:creationId xmlns:p14="http://schemas.microsoft.com/office/powerpoint/2010/main" xmlns="" val="359835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2673772" y="1066800"/>
            <a:ext cx="4260427" cy="618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smtClean="0">
                <a:solidFill>
                  <a:srgbClr val="052E89"/>
                </a:solidFill>
              </a:rPr>
              <a:t>Instructions</a:t>
            </a: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304800" y="457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ACTIVITY - </a:t>
            </a:r>
            <a:r>
              <a:rPr lang="en-US" sz="2400" b="1" dirty="0" smtClean="0">
                <a:solidFill>
                  <a:srgbClr val="002060"/>
                </a:solidFill>
              </a:rPr>
              <a:t>IDENTIFY YOUR CUSTOMER SEGMENT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354" y="2057400"/>
            <a:ext cx="8330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52E89"/>
                </a:solidFill>
              </a:rPr>
              <a:t>Regroup </a:t>
            </a:r>
            <a:r>
              <a:rPr lang="en-US" sz="2000" b="1" dirty="0">
                <a:solidFill>
                  <a:srgbClr val="052E89"/>
                </a:solidFill>
              </a:rPr>
              <a:t>into your teams of 5. </a:t>
            </a:r>
            <a:endParaRPr lang="en-US" sz="2000" b="1" dirty="0" smtClean="0">
              <a:solidFill>
                <a:srgbClr val="052E89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800000"/>
                </a:solidFill>
              </a:rPr>
              <a:t>Brainstorm </a:t>
            </a:r>
            <a:r>
              <a:rPr lang="en-US" sz="2000" b="1" dirty="0">
                <a:solidFill>
                  <a:srgbClr val="800000"/>
                </a:solidFill>
              </a:rPr>
              <a:t>on 3-4 customer segments for your product/service. </a:t>
            </a:r>
            <a:endParaRPr lang="en-US" sz="2000" b="1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52E89"/>
                </a:solidFill>
              </a:rPr>
              <a:t>Each </a:t>
            </a:r>
            <a:r>
              <a:rPr lang="en-US" sz="2000" b="1" dirty="0">
                <a:solidFill>
                  <a:srgbClr val="052E89"/>
                </a:solidFill>
              </a:rPr>
              <a:t>person can write them down on post-its. </a:t>
            </a:r>
            <a:endParaRPr lang="en-US" sz="2000" b="1" dirty="0" smtClean="0">
              <a:solidFill>
                <a:srgbClr val="052E89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800000"/>
                </a:solidFill>
              </a:rPr>
              <a:t>Discuss </a:t>
            </a:r>
            <a:r>
              <a:rPr lang="en-US" sz="2000" b="1" dirty="0">
                <a:solidFill>
                  <a:srgbClr val="800000"/>
                </a:solidFill>
              </a:rPr>
              <a:t>together as a team and pick 2 final segments</a:t>
            </a:r>
            <a:r>
              <a:rPr lang="en-US" sz="2000" b="1" dirty="0" smtClean="0">
                <a:solidFill>
                  <a:srgbClr val="800000"/>
                </a:solidFill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52E89"/>
                </a:solidFill>
              </a:rPr>
              <a:t>You </a:t>
            </a:r>
            <a:r>
              <a:rPr lang="en-US" sz="2000" b="1" dirty="0">
                <a:solidFill>
                  <a:srgbClr val="052E89"/>
                </a:solidFill>
              </a:rPr>
              <a:t>have exactly </a:t>
            </a:r>
            <a:r>
              <a:rPr lang="en-US" sz="2000" b="1" dirty="0" smtClean="0">
                <a:solidFill>
                  <a:srgbClr val="800000"/>
                </a:solidFill>
              </a:rPr>
              <a:t>10 </a:t>
            </a:r>
            <a:r>
              <a:rPr lang="en-US" sz="2000" b="1" dirty="0">
                <a:solidFill>
                  <a:srgbClr val="800000"/>
                </a:solidFill>
              </a:rPr>
              <a:t>minutes </a:t>
            </a:r>
            <a:r>
              <a:rPr lang="en-US" sz="2000" b="1" dirty="0">
                <a:solidFill>
                  <a:srgbClr val="052E89"/>
                </a:solidFill>
              </a:rPr>
              <a:t>to complete this activity. </a:t>
            </a:r>
          </a:p>
        </p:txBody>
      </p:sp>
    </p:spTree>
    <p:extLst>
      <p:ext uri="{BB962C8B-B14F-4D97-AF65-F5344CB8AC3E}">
        <p14:creationId xmlns:p14="http://schemas.microsoft.com/office/powerpoint/2010/main" xmlns="" val="27894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9</a:t>
            </a:fld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2673773" y="1147718"/>
            <a:ext cx="2286000" cy="121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600" b="1" dirty="0" smtClean="0">
                <a:solidFill>
                  <a:srgbClr val="052E89"/>
                </a:solidFill>
              </a:rPr>
              <a:t>TIPS</a:t>
            </a:r>
          </a:p>
          <a:p>
            <a:pPr algn="ctr">
              <a:lnSpc>
                <a:spcPct val="150000"/>
              </a:lnSpc>
            </a:pPr>
            <a:endParaRPr lang="en-US" sz="26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 March 2020</a:t>
            </a:r>
            <a:endParaRPr lang="en-US" dirty="0">
              <a:solidFill>
                <a:srgbClr val="00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354" y="2057400"/>
            <a:ext cx="83300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52E89"/>
                </a:solidFill>
              </a:rPr>
              <a:t>The size of the segment </a:t>
            </a:r>
            <a:r>
              <a:rPr lang="en-US" sz="2000" b="1" dirty="0">
                <a:solidFill>
                  <a:srgbClr val="800000"/>
                </a:solidFill>
              </a:rPr>
              <a:t>should not be too small or too big. </a:t>
            </a:r>
            <a:endParaRPr lang="en-US" sz="2000" b="1" dirty="0" smtClean="0">
              <a:solidFill>
                <a:srgbClr val="80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52E89"/>
                </a:solidFill>
              </a:rPr>
              <a:t>The </a:t>
            </a:r>
            <a:r>
              <a:rPr lang="en-US" sz="2000" b="1" dirty="0">
                <a:solidFill>
                  <a:srgbClr val="052E89"/>
                </a:solidFill>
              </a:rPr>
              <a:t>rough rule of thumb is: penetration between </a:t>
            </a:r>
            <a:r>
              <a:rPr lang="en-US" sz="2000" b="1" dirty="0">
                <a:solidFill>
                  <a:srgbClr val="800000"/>
                </a:solidFill>
              </a:rPr>
              <a:t>1 to 15 percent </a:t>
            </a:r>
            <a:r>
              <a:rPr lang="en-US" sz="2000" b="1" dirty="0">
                <a:solidFill>
                  <a:srgbClr val="052E89"/>
                </a:solidFill>
              </a:rPr>
              <a:t>of the target segments should be </a:t>
            </a:r>
            <a:r>
              <a:rPr lang="en-US" sz="2000" b="1" dirty="0">
                <a:solidFill>
                  <a:srgbClr val="800000"/>
                </a:solidFill>
              </a:rPr>
              <a:t>sufficient</a:t>
            </a:r>
            <a:r>
              <a:rPr lang="en-US" sz="2000" b="1" dirty="0">
                <a:solidFill>
                  <a:srgbClr val="052E89"/>
                </a:solidFill>
              </a:rPr>
              <a:t> to give satisfactory sales. </a:t>
            </a:r>
            <a:endParaRPr lang="en-US" sz="2000" b="1" dirty="0" smtClean="0">
              <a:solidFill>
                <a:srgbClr val="052E89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52E89"/>
                </a:solidFill>
              </a:rPr>
              <a:t>The </a:t>
            </a:r>
            <a:r>
              <a:rPr lang="en-US" sz="2000" b="1" dirty="0">
                <a:solidFill>
                  <a:srgbClr val="052E89"/>
                </a:solidFill>
              </a:rPr>
              <a:t>segment should be </a:t>
            </a:r>
            <a:r>
              <a:rPr lang="en-US" sz="2000" b="1" dirty="0">
                <a:solidFill>
                  <a:srgbClr val="800000"/>
                </a:solidFill>
              </a:rPr>
              <a:t>distinct.</a:t>
            </a:r>
            <a:r>
              <a:rPr lang="en-US" sz="2000" b="1" dirty="0">
                <a:solidFill>
                  <a:srgbClr val="052E89"/>
                </a:solidFill>
              </a:rPr>
              <a:t> </a:t>
            </a:r>
            <a:endParaRPr lang="en-US" sz="2000" b="1" dirty="0" smtClean="0">
              <a:solidFill>
                <a:srgbClr val="052E89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52E89"/>
                </a:solidFill>
              </a:rPr>
              <a:t>It </a:t>
            </a:r>
            <a:r>
              <a:rPr lang="en-US" sz="2000" b="1" dirty="0">
                <a:solidFill>
                  <a:srgbClr val="052E89"/>
                </a:solidFill>
              </a:rPr>
              <a:t>should have </a:t>
            </a:r>
            <a:r>
              <a:rPr lang="en-US" sz="2000" b="1" dirty="0">
                <a:solidFill>
                  <a:srgbClr val="800000"/>
                </a:solidFill>
              </a:rPr>
              <a:t>specific needs </a:t>
            </a:r>
            <a:r>
              <a:rPr lang="en-US" sz="2000" b="1" dirty="0">
                <a:solidFill>
                  <a:srgbClr val="052E89"/>
                </a:solidFill>
              </a:rPr>
              <a:t>different from the market.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304800" y="4572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ACTIVITY - </a:t>
            </a:r>
            <a:r>
              <a:rPr lang="en-US" sz="2400" b="1" dirty="0" smtClean="0">
                <a:solidFill>
                  <a:srgbClr val="002060"/>
                </a:solidFill>
              </a:rPr>
              <a:t>IDENTIFY YOUR CUSTOMER SEGMENT</a:t>
            </a:r>
            <a:endParaRPr lang="en-US" alt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79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412</Words>
  <Application>Microsoft Office PowerPoint</Application>
  <PresentationFormat>On-screen Show (4:3)</PresentationFormat>
  <Paragraphs>101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243</cp:revision>
  <dcterms:created xsi:type="dcterms:W3CDTF">2013-07-28T06:24:18Z</dcterms:created>
  <dcterms:modified xsi:type="dcterms:W3CDTF">2020-12-23T07:20:25Z</dcterms:modified>
</cp:coreProperties>
</file>