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00000"/>
    <a:srgbClr val="052E89"/>
    <a:srgbClr val="000066"/>
    <a:srgbClr val="FF00FF"/>
    <a:srgbClr val="00FF00"/>
    <a:srgbClr val="3333CC"/>
    <a:srgbClr val="A50021"/>
    <a:srgbClr val="0033CC"/>
    <a:srgbClr val="E1D6F2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7B5ABD-2C52-4524-9980-8B5339FF25C7}" type="datetimeFigureOut">
              <a:rPr lang="en-US"/>
              <a:pPr>
                <a:defRPr/>
              </a:pPr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27163C0-6160-4F0A-AE4C-5420F00A2D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878799-E1DF-4E5B-A79B-C754CF32A2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10375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78654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78503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7802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8800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36298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7612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32699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55849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12074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5500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5EBE0-AC32-4D42-9565-1A07547CA1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6B1E4-C401-4E85-8A8D-E7F07D5EBA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580B6-B097-48EB-8B44-56BBB0AD7E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4FDAB-2FD2-4ED4-B65F-221BA14E77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8A835-4B66-4A9D-85D5-08C93453B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2CDB-F5EF-4CAD-B1B5-94341D3B27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81A5-9C28-4D31-AA97-B49DA153A6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8E537-9DFD-4671-8E04-277278CE0D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4C010-09D1-49B0-B25C-6150942C44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2626E-9DA7-406E-B68C-7FD39E8853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1BDD0-EE46-4645-881D-3DC39EF6EA7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7C00377-1422-4D70-AB8D-B37CED146F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152400"/>
            <a:ext cx="8305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800000"/>
                </a:solidFill>
                <a:latin typeface="+mj-lt"/>
              </a:rPr>
              <a:t>MSB4182</a:t>
            </a: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1818E6"/>
                </a:solidFill>
                <a:latin typeface="+mj-lt"/>
              </a:rPr>
              <a:t> </a:t>
            </a:r>
            <a:r>
              <a:rPr lang="en-US" sz="3000" b="1" spc="650" dirty="0">
                <a:solidFill>
                  <a:srgbClr val="000066"/>
                </a:solidFill>
                <a:latin typeface="+mj-lt"/>
              </a:rPr>
              <a:t>SOCIAL ENTREPRENEURSHIP</a:t>
            </a: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800000"/>
                </a:solidFill>
                <a:latin typeface="+mj-lt"/>
              </a:rPr>
              <a:t> Lesson </a:t>
            </a:r>
            <a:r>
              <a:rPr lang="en-US" sz="3000" b="1" spc="650" dirty="0" smtClean="0">
                <a:solidFill>
                  <a:srgbClr val="800000"/>
                </a:solidFill>
                <a:latin typeface="+mj-lt"/>
              </a:rPr>
              <a:t>7</a:t>
            </a:r>
          </a:p>
          <a:p>
            <a:pPr algn="ctr">
              <a:spcBef>
                <a:spcPts val="1200"/>
              </a:spcBef>
            </a:pPr>
            <a:r>
              <a:rPr lang="en-US" sz="4000" b="1" spc="650" dirty="0" smtClean="0">
                <a:solidFill>
                  <a:srgbClr val="000066"/>
                </a:solidFill>
                <a:latin typeface="+mj-lt"/>
              </a:rPr>
              <a:t>IDENTIFYING CO-FOUNDERS AND HIRING A TEAM</a:t>
            </a:r>
            <a:endParaRPr lang="en-US" sz="4000" b="1" spc="650" dirty="0">
              <a:solidFill>
                <a:srgbClr val="000066"/>
              </a:solidFill>
              <a:latin typeface="+mj-lt"/>
            </a:endParaRPr>
          </a:p>
        </p:txBody>
      </p:sp>
      <p:pic>
        <p:nvPicPr>
          <p:cNvPr id="12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810000" y="6311756"/>
            <a:ext cx="2057554" cy="54624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" name="Picture 2" descr="Building Your Startup Team: A Guide To Finding The Perfect Hi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11264"/>
            <a:ext cx="49720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6324600"/>
            <a:ext cx="34290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D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Murali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Manohar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– AP/Polymer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Engg</a:t>
            </a:r>
            <a:endParaRPr lang="en-US" sz="1400" b="1" dirty="0">
              <a:solidFill>
                <a:srgbClr val="8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810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10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HIRING MODE - </a:t>
            </a:r>
            <a:r>
              <a:rPr lang="en-US" sz="2400" b="1" dirty="0" smtClean="0">
                <a:solidFill>
                  <a:srgbClr val="052E89"/>
                </a:solidFill>
              </a:rPr>
              <a:t>HOW</a:t>
            </a:r>
            <a:endParaRPr lang="en-US" altLang="en-US" sz="2400" b="1" dirty="0">
              <a:solidFill>
                <a:srgbClr val="052E89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</a:t>
            </a: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482436"/>
            <a:ext cx="4371309" cy="2971800"/>
          </a:xfrm>
          <a:prstGeom prst="rect">
            <a:avLst/>
          </a:prstGeom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54182" y="4555259"/>
            <a:ext cx="8534400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52E89"/>
                </a:solidFill>
              </a:rPr>
              <a:t>Better to have a limited number of full – time employees in a start-up</a:t>
            </a:r>
            <a:endParaRPr lang="en-US" sz="2000" dirty="0">
              <a:solidFill>
                <a:srgbClr val="052E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95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810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11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WHOM NEED TO HIRE- </a:t>
            </a:r>
            <a:r>
              <a:rPr lang="en-US" sz="2400" b="1" dirty="0" smtClean="0">
                <a:solidFill>
                  <a:srgbClr val="052E89"/>
                </a:solidFill>
              </a:rPr>
              <a:t>TYPICAL SKILL SET</a:t>
            </a:r>
            <a:endParaRPr lang="en-US" altLang="en-US" sz="2400" b="1" dirty="0">
              <a:solidFill>
                <a:srgbClr val="052E89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</a:t>
            </a: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81000" y="1127567"/>
            <a:ext cx="8534400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52E89"/>
                </a:solidFill>
              </a:rPr>
              <a:t>Identify whom a start-up needs, like</a:t>
            </a:r>
            <a:endParaRPr lang="en-US" sz="2000" dirty="0">
              <a:solidFill>
                <a:srgbClr val="052E8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789239"/>
            <a:ext cx="3437257" cy="2108354"/>
          </a:xfrm>
          <a:prstGeom prst="rect">
            <a:avLst/>
          </a:prstGeom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970657" y="1791242"/>
            <a:ext cx="439979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52E89"/>
                </a:solidFill>
              </a:rPr>
              <a:t>Like coders, developers, etc.</a:t>
            </a:r>
            <a:endParaRPr lang="en-US" sz="2000" dirty="0">
              <a:solidFill>
                <a:srgbClr val="052E89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28228" y="2039740"/>
            <a:ext cx="1672272" cy="0"/>
          </a:xfrm>
          <a:prstGeom prst="straightConnector1">
            <a:avLst/>
          </a:prstGeom>
          <a:ln w="41275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00500" y="2304991"/>
            <a:ext cx="4399799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52E89"/>
                </a:solidFill>
              </a:rPr>
              <a:t>To take care of sales and marketing</a:t>
            </a:r>
            <a:endParaRPr lang="en-US" sz="2000" dirty="0">
              <a:solidFill>
                <a:srgbClr val="052E89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471413" y="2536736"/>
            <a:ext cx="1499244" cy="0"/>
          </a:xfrm>
          <a:prstGeom prst="straightConnector1">
            <a:avLst/>
          </a:prstGeom>
          <a:ln w="41275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98084" y="3276600"/>
            <a:ext cx="1499244" cy="0"/>
          </a:xfrm>
          <a:prstGeom prst="straightConnector1">
            <a:avLst/>
          </a:prstGeom>
          <a:ln w="41275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104255" y="3028102"/>
            <a:ext cx="439979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52E89"/>
                </a:solidFill>
              </a:rPr>
              <a:t>Welders, drivers, etc.</a:t>
            </a:r>
            <a:endParaRPr lang="en-US" sz="2000" dirty="0">
              <a:solidFill>
                <a:srgbClr val="052E89"/>
              </a:solidFill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09600" y="4191000"/>
            <a:ext cx="8534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52E89"/>
                </a:solidFill>
              </a:rPr>
              <a:t>Hen hiring, identify a employee ho can ale to do multitasking, because until some point of time, in a startup any individual shall be pitched in every field.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52E89"/>
                </a:solidFill>
              </a:rPr>
              <a:t>Identify an individual / </a:t>
            </a:r>
            <a:r>
              <a:rPr lang="en-US" sz="2000" dirty="0">
                <a:solidFill>
                  <a:srgbClr val="052E89"/>
                </a:solidFill>
              </a:rPr>
              <a:t>team who </a:t>
            </a:r>
            <a:r>
              <a:rPr lang="en-US" sz="2000" dirty="0" smtClean="0">
                <a:solidFill>
                  <a:srgbClr val="052E89"/>
                </a:solidFill>
              </a:rPr>
              <a:t>has the passion to work in multiple tasks</a:t>
            </a:r>
            <a:endParaRPr lang="en-US" sz="2000" dirty="0">
              <a:solidFill>
                <a:srgbClr val="052E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457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810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12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WHERE TO HIRE</a:t>
            </a:r>
            <a:endParaRPr lang="en-US" altLang="en-US" sz="2400" b="1" dirty="0">
              <a:solidFill>
                <a:srgbClr val="052E89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</a:t>
            </a: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81000" y="1127567"/>
            <a:ext cx="8534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52E89"/>
                </a:solidFill>
              </a:rPr>
              <a:t>Once done with the identifying the different skill set required, create a JOB DESCRIPTION (JD) for the role.</a:t>
            </a:r>
            <a:endParaRPr lang="en-US" sz="2000" dirty="0">
              <a:solidFill>
                <a:srgbClr val="052E8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51932"/>
            <a:ext cx="4474203" cy="266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10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810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13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CONCLUDING REMARKS</a:t>
            </a:r>
            <a:endParaRPr lang="en-US" altLang="en-US" sz="2400" b="1" dirty="0">
              <a:solidFill>
                <a:srgbClr val="052E89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</a:t>
            </a: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81000" y="1127567"/>
            <a:ext cx="85344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52E89"/>
                </a:solidFill>
              </a:rPr>
              <a:t>Hiring is an exciting phase, because it is a sign that your company starts TO GROW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52E89"/>
                </a:solidFill>
              </a:rPr>
              <a:t>Finding a right team of people ho share your vison, passion, commitment is an entrepreneurial dream come true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52E89"/>
                </a:solidFill>
              </a:rPr>
              <a:t>Before hiring ask your self</a:t>
            </a:r>
            <a:endParaRPr lang="en-US" sz="2000" dirty="0">
              <a:solidFill>
                <a:srgbClr val="052E8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3736926"/>
            <a:ext cx="450307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957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2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OVERVIEW OF LEADERSHIP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66"/>
                </a:solidFill>
              </a:rPr>
              <a:t>Co-founders of these companies,</a:t>
            </a:r>
            <a:endParaRPr lang="en-US" sz="2000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</a:t>
            </a: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495" y="1866682"/>
            <a:ext cx="6697010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27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3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CAUTION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</a:t>
            </a: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219200"/>
            <a:ext cx="754422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4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WHY TEAM IS REQUIRED?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</a:t>
            </a: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95" y="1133186"/>
            <a:ext cx="3443674" cy="1229014"/>
          </a:xfrm>
          <a:prstGeom prst="rect">
            <a:avLst/>
          </a:prstGeom>
        </p:spPr>
      </p:pic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318655" y="2551004"/>
            <a:ext cx="8534400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66"/>
                </a:solidFill>
              </a:rPr>
              <a:t>True success comes from a team which </a:t>
            </a:r>
            <a:endParaRPr lang="en-US" sz="2000" dirty="0">
              <a:solidFill>
                <a:srgbClr val="0000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783" y="3236804"/>
            <a:ext cx="3828072" cy="132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4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5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WHY TEAM IS REQUIRED?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</a:t>
            </a: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99" y="1219200"/>
            <a:ext cx="5376611" cy="4191000"/>
          </a:xfrm>
          <a:prstGeom prst="rect">
            <a:avLst/>
          </a:prstGeom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234545" y="1098550"/>
            <a:ext cx="268085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800000"/>
                </a:solidFill>
              </a:rPr>
              <a:t>Hire appropriate individual for these roles depending on the nature of the startup and the resources that is available</a:t>
            </a:r>
            <a:endParaRPr lang="en-US" sz="2000" dirty="0">
              <a:solidFill>
                <a:srgbClr val="8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778" y="4633070"/>
            <a:ext cx="2448267" cy="390580"/>
          </a:xfrm>
          <a:prstGeom prst="rect">
            <a:avLst/>
          </a:prstGeom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220690" y="5184537"/>
            <a:ext cx="2680855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800000"/>
                </a:solidFill>
              </a:rPr>
              <a:t>While hiring</a:t>
            </a:r>
            <a:endParaRPr lang="en-US" sz="20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6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6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HOW AND WHEN TO HIRE?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</a:t>
            </a: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81001" y="1098550"/>
            <a:ext cx="8534400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52E89"/>
                </a:solidFill>
              </a:rPr>
              <a:t>Adding a wrong person in a team will hurt, especially in a start up</a:t>
            </a:r>
            <a:endParaRPr lang="en-US" sz="2000" dirty="0">
              <a:solidFill>
                <a:srgbClr val="052E8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655" y="1947656"/>
            <a:ext cx="4048690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75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7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</a:t>
            </a: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447800"/>
            <a:ext cx="6400800" cy="3774463"/>
          </a:xfrm>
          <a:prstGeom prst="rect">
            <a:avLst/>
          </a:prstGeom>
        </p:spPr>
      </p:pic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HOW AND WHEN TO HIRE?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1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8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</a:t>
            </a: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96" y="1427018"/>
            <a:ext cx="6258203" cy="4057351"/>
          </a:xfrm>
          <a:prstGeom prst="rect">
            <a:avLst/>
          </a:prstGeom>
        </p:spPr>
      </p:pic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HOW AND WHEN TO HIRE?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124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9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HIRING STRATEGY - </a:t>
            </a:r>
            <a:r>
              <a:rPr lang="en-US" sz="2400" b="1" dirty="0" smtClean="0">
                <a:solidFill>
                  <a:srgbClr val="052E89"/>
                </a:solidFill>
              </a:rPr>
              <a:t>WHEN</a:t>
            </a:r>
            <a:endParaRPr lang="en-US" altLang="en-US" sz="2400" b="1" dirty="0">
              <a:solidFill>
                <a:srgbClr val="052E89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</a:t>
            </a: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1001" y="1098550"/>
            <a:ext cx="85344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52E89"/>
                </a:solidFill>
              </a:rPr>
              <a:t>Best hiring strategy is DO NOT HIRE. Delay hiring as long as you can.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52E89"/>
                </a:solidFill>
              </a:rPr>
              <a:t>Why delay </a:t>
            </a:r>
            <a:r>
              <a:rPr lang="en-US" sz="2000" dirty="0" smtClean="0">
                <a:solidFill>
                  <a:srgbClr val="800000"/>
                </a:solidFill>
              </a:rPr>
              <a:t>HIRING?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800000"/>
                </a:solidFill>
              </a:rPr>
              <a:t>Because hiring a team is a COST to THE COMPANY (CTC)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52E89"/>
                </a:solidFill>
              </a:rPr>
              <a:t>Hire only if you team is unable or unequipped with the work load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52E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45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CC"/>
        </a:solidFill>
        <a:ln cmpd="thickThin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377</Words>
  <Application>Microsoft Office PowerPoint</Application>
  <PresentationFormat>On-screen Show (4:3)</PresentationFormat>
  <Paragraphs>74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RIYAZ</dc:creator>
  <cp:lastModifiedBy>DMA</cp:lastModifiedBy>
  <cp:revision>291</cp:revision>
  <dcterms:created xsi:type="dcterms:W3CDTF">2013-07-28T06:24:18Z</dcterms:created>
  <dcterms:modified xsi:type="dcterms:W3CDTF">2020-12-23T07:20:33Z</dcterms:modified>
</cp:coreProperties>
</file>