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77" r:id="rId3"/>
    <p:sldId id="279" r:id="rId4"/>
    <p:sldId id="278" r:id="rId5"/>
    <p:sldId id="280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3333CC"/>
    <a:srgbClr val="052E89"/>
    <a:srgbClr val="FF00FF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74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4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26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01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7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7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aktiasolutions.com/outcome-driven-innovation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24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24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24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24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2400" b="1" spc="650" dirty="0" smtClean="0">
                <a:solidFill>
                  <a:srgbClr val="800000"/>
                </a:solidFill>
                <a:latin typeface="+mj-lt"/>
              </a:rPr>
              <a:t>3</a:t>
            </a:r>
            <a:endParaRPr lang="en-US" sz="2400" b="1" spc="650" dirty="0">
              <a:solidFill>
                <a:srgbClr val="800000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7061299" y="60955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58200" cy="365125"/>
          </a:xfrm>
        </p:spPr>
        <p:txBody>
          <a:bodyPr/>
          <a:lstStyle/>
          <a:p>
            <a:pPr>
              <a:defRPr/>
            </a:pPr>
            <a:r>
              <a:rPr lang="en-US" sz="210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Murali Manohar -Assistant Professor            </a:t>
            </a:r>
            <a:r>
              <a:rPr lang="en-US" sz="21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Engineering</a:t>
            </a:r>
            <a:endParaRPr lang="en-US" sz="21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057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000" b="1" spc="650" dirty="0" smtClean="0">
                <a:solidFill>
                  <a:srgbClr val="800000"/>
                </a:solidFill>
              </a:rPr>
              <a:t>OUTCOME DRIVEN INNOVATION</a:t>
            </a:r>
            <a:endParaRPr lang="en-US" sz="4000" b="1" spc="650" dirty="0">
              <a:solidFill>
                <a:srgbClr val="800000"/>
              </a:solidFill>
            </a:endParaRPr>
          </a:p>
        </p:txBody>
      </p:sp>
      <p:pic>
        <p:nvPicPr>
          <p:cNvPr id="1026" name="Picture 2" descr="Outcome-driven Innovation - Outcomes vs Problems - Aktia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3461217"/>
            <a:ext cx="3543300" cy="24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802868"/>
            <a:ext cx="58570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https://aktiasolutions.com/outcome-driven-innovation/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519" y="3273712"/>
            <a:ext cx="2487081" cy="267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LAUNCH A BLOCK BUSTER PRODUCT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582" y="1175570"/>
            <a:ext cx="38385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655" y="2162709"/>
            <a:ext cx="3789179" cy="594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23755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NO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3211076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HELP YOU LAUNCH A PRODUCT</a:t>
            </a:r>
          </a:p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MAY NOT BE A BLOCK </a:t>
            </a:r>
            <a:r>
              <a:rPr lang="en-US" sz="2200" b="1" dirty="0" smtClean="0">
                <a:solidFill>
                  <a:srgbClr val="800000"/>
                </a:solidFill>
              </a:rPr>
              <a:t>BUSTER PRODUCT</a:t>
            </a:r>
            <a:endParaRPr lang="en-US" sz="2200" b="1" dirty="0">
              <a:solidFill>
                <a:srgbClr val="8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026" y="4147831"/>
            <a:ext cx="5654756" cy="699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28800" y="5194209"/>
            <a:ext cx="61341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An </a:t>
            </a:r>
            <a:r>
              <a:rPr lang="en-US" sz="2200" b="1" dirty="0">
                <a:solidFill>
                  <a:srgbClr val="000066"/>
                </a:solidFill>
              </a:rPr>
              <a:t>unusually </a:t>
            </a:r>
            <a:r>
              <a:rPr lang="en-US" sz="2200" b="1" i="1" dirty="0">
                <a:solidFill>
                  <a:srgbClr val="800000"/>
                </a:solidFill>
              </a:rPr>
              <a:t>successful product </a:t>
            </a:r>
            <a:r>
              <a:rPr lang="en-US" sz="2200" b="1" dirty="0">
                <a:solidFill>
                  <a:srgbClr val="000066"/>
                </a:solidFill>
              </a:rPr>
              <a:t>or service </a:t>
            </a:r>
            <a:r>
              <a:rPr lang="en-US" sz="2200" b="1" i="1" dirty="0">
                <a:solidFill>
                  <a:srgbClr val="800000"/>
                </a:solidFill>
              </a:rPr>
              <a:t>with huge sales.</a:t>
            </a: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7162800" y="2668437"/>
            <a:ext cx="0" cy="434689"/>
          </a:xfrm>
          <a:prstGeom prst="straightConnector1">
            <a:avLst/>
          </a:prstGeom>
          <a:ln w="57150">
            <a:solidFill>
              <a:srgbClr val="8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LAUNCH A BLOCK BUSTER PRODUCT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168267"/>
            <a:ext cx="384810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745540"/>
            <a:ext cx="7115741" cy="3197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945" y="5026025"/>
            <a:ext cx="4686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509" y="990600"/>
            <a:ext cx="84755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66"/>
                </a:solidFill>
              </a:rPr>
              <a:t>Outcome-Driven Innovation</a:t>
            </a:r>
            <a:r>
              <a:rPr lang="en-US" sz="2200" dirty="0">
                <a:solidFill>
                  <a:srgbClr val="000066"/>
                </a:solidFill>
              </a:rPr>
              <a:t> (ODI) is a strategy and innovation process developed by Anthony W. </a:t>
            </a:r>
            <a:r>
              <a:rPr lang="en-US" sz="2200" dirty="0" err="1" smtClean="0">
                <a:solidFill>
                  <a:srgbClr val="000066"/>
                </a:solidFill>
              </a:rPr>
              <a:t>Ulwick</a:t>
            </a:r>
            <a:r>
              <a:rPr lang="en-US" sz="2200" dirty="0">
                <a:solidFill>
                  <a:srgbClr val="000066"/>
                </a:solidFill>
              </a:rPr>
              <a:t>.</a:t>
            </a:r>
            <a:r>
              <a:rPr lang="en-US" sz="2200" dirty="0" smtClean="0">
                <a:solidFill>
                  <a:srgbClr val="000066"/>
                </a:solidFill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66"/>
                </a:solidFill>
              </a:rPr>
              <a:t>It </a:t>
            </a:r>
            <a:r>
              <a:rPr lang="en-US" sz="2200" dirty="0">
                <a:solidFill>
                  <a:srgbClr val="000066"/>
                </a:solidFill>
              </a:rPr>
              <a:t>is built around the theory that people buy products and services to get jobs </a:t>
            </a:r>
            <a:r>
              <a:rPr lang="en-US" sz="2200" dirty="0" smtClean="0">
                <a:solidFill>
                  <a:srgbClr val="000066"/>
                </a:solidFill>
              </a:rPr>
              <a:t>done.</a:t>
            </a:r>
            <a:endParaRPr lang="en-US" sz="2200" baseline="30000" dirty="0">
              <a:solidFill>
                <a:srgbClr val="000066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66"/>
                </a:solidFill>
              </a:rPr>
              <a:t>As </a:t>
            </a:r>
            <a:r>
              <a:rPr lang="en-US" sz="2200" dirty="0">
                <a:solidFill>
                  <a:srgbClr val="000066"/>
                </a:solidFill>
              </a:rPr>
              <a:t>people complete these jobs, they have certain measurable outcomes that they are attempting to </a:t>
            </a:r>
            <a:r>
              <a:rPr lang="en-US" sz="2200" dirty="0" smtClean="0">
                <a:solidFill>
                  <a:srgbClr val="000066"/>
                </a:solidFill>
              </a:rPr>
              <a:t>achieve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66"/>
                </a:solidFill>
              </a:rPr>
              <a:t>It </a:t>
            </a:r>
            <a:r>
              <a:rPr lang="en-US" sz="2200" dirty="0">
                <a:solidFill>
                  <a:srgbClr val="000066"/>
                </a:solidFill>
              </a:rPr>
              <a:t>links a company's value creation activities to customer-defined metrics</a:t>
            </a:r>
            <a:r>
              <a:rPr lang="en-US" sz="2200" dirty="0" smtClean="0">
                <a:solidFill>
                  <a:srgbClr val="000066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66"/>
                </a:solidFill>
              </a:rPr>
              <a:t>ODI attempts to identify important but poorly served, and unimportant but over-served, jobs and outcomes. </a:t>
            </a:r>
            <a:endParaRPr lang="en-US" sz="2200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509" y="990600"/>
            <a:ext cx="8475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66"/>
                </a:solidFill>
              </a:rPr>
              <a:t>ODI focuses on customer-desired outcome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66"/>
                </a:solidFill>
              </a:rPr>
              <a:t>By knowing how customers measure value, companies are able to align the actions of marketing, development, and R&amp;D with these metrics and systematically create customer value.</a:t>
            </a:r>
            <a:endParaRPr lang="en-US" sz="2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 – </a:t>
            </a:r>
            <a:r>
              <a:rPr lang="en-US" sz="2400" b="1" dirty="0" smtClean="0">
                <a:solidFill>
                  <a:srgbClr val="000066"/>
                </a:solidFill>
              </a:rPr>
              <a:t>KEY STEPS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79708"/>
          <a:stretch/>
        </p:blipFill>
        <p:spPr>
          <a:xfrm>
            <a:off x="2014536" y="5043993"/>
            <a:ext cx="3971925" cy="7286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60168" b="20734"/>
          <a:stretch/>
        </p:blipFill>
        <p:spPr>
          <a:xfrm>
            <a:off x="2014536" y="4024687"/>
            <a:ext cx="3971925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19829" b="58951"/>
          <a:stretch/>
        </p:blipFill>
        <p:spPr>
          <a:xfrm>
            <a:off x="2014536" y="2151881"/>
            <a:ext cx="3971925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b="79865"/>
          <a:stretch/>
        </p:blipFill>
        <p:spPr>
          <a:xfrm>
            <a:off x="2014537" y="1228216"/>
            <a:ext cx="3971925" cy="7230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39354" b="39426"/>
          <a:stretch/>
        </p:blipFill>
        <p:spPr>
          <a:xfrm>
            <a:off x="2014536" y="3068663"/>
            <a:ext cx="3971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 – </a:t>
            </a:r>
            <a:r>
              <a:rPr lang="en-US" sz="2400" b="1" dirty="0" smtClean="0">
                <a:solidFill>
                  <a:srgbClr val="000066"/>
                </a:solidFill>
              </a:rPr>
              <a:t>KEY STEPS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5" y="1376065"/>
            <a:ext cx="3790950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580149"/>
            <a:ext cx="4252066" cy="39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137</Words>
  <Application>Microsoft Office PowerPoint</Application>
  <PresentationFormat>On-screen Show (4:3)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Murali Manohar D</cp:lastModifiedBy>
  <cp:revision>279</cp:revision>
  <dcterms:created xsi:type="dcterms:W3CDTF">2013-07-28T06:24:18Z</dcterms:created>
  <dcterms:modified xsi:type="dcterms:W3CDTF">2020-04-03T18:17:26Z</dcterms:modified>
</cp:coreProperties>
</file>