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7" r:id="rId2"/>
    <p:sldId id="261" r:id="rId3"/>
    <p:sldId id="262" r:id="rId4"/>
    <p:sldId id="263" r:id="rId5"/>
    <p:sldId id="264" r:id="rId6"/>
    <p:sldId id="272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00000"/>
    <a:srgbClr val="E3D0AF"/>
    <a:srgbClr val="BFAF93"/>
    <a:srgbClr val="000066"/>
    <a:srgbClr val="052E89"/>
    <a:srgbClr val="FF00FF"/>
    <a:srgbClr val="00FF00"/>
    <a:srgbClr val="3333CC"/>
    <a:srgbClr val="A50021"/>
    <a:srgbClr val="00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7B5ABD-2C52-4524-9980-8B5339FF25C7}" type="datetimeFigureOut">
              <a:rPr lang="en-US"/>
              <a:pPr>
                <a:defRPr/>
              </a:pPr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27163C0-6160-4F0A-AE4C-5420F00A2D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878799-E1DF-4E5B-A79B-C754CF32A238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296990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103218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225148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37021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79526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50452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365609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541107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2771190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309187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108917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161831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5EBE0-AC32-4D42-9565-1A07547CA15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6B1E4-C401-4E85-8A8D-E7F07D5EBA0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580B6-B097-48EB-8B44-56BBB0AD7E1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4FDAB-2FD2-4ED4-B65F-221BA14E77B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8A835-4B66-4A9D-85D5-08C93453B74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2CDB-F5EF-4CAD-B1B5-94341D3B27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F81A5-9C28-4D31-AA97-B49DA153A6D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8E537-9DFD-4671-8E04-277278CE0D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4C010-09D1-49B0-B25C-6150942C44D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2626E-9DA7-406E-B68C-7FD39E88537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14 September 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1BDD0-EE46-4645-881D-3DC39EF6EA7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29 October 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C7C00377-1422-4D70-AB8D-B37CED146F2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eg"/><Relationship Id="rId4" Type="http://schemas.openxmlformats.org/officeDocument/2006/relationships/image" Target="../media/image1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8305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endParaRPr lang="en-US" sz="3000" b="1" spc="650" dirty="0" smtClean="0">
              <a:solidFill>
                <a:srgbClr val="800000"/>
              </a:solidFill>
              <a:latin typeface="+mj-lt"/>
            </a:endParaRPr>
          </a:p>
          <a:p>
            <a:pPr algn="ctr">
              <a:spcBef>
                <a:spcPts val="1200"/>
              </a:spcBef>
            </a:pPr>
            <a:r>
              <a:rPr lang="en-US" sz="3000" b="1" spc="650" dirty="0" smtClean="0">
                <a:solidFill>
                  <a:srgbClr val="800000"/>
                </a:solidFill>
                <a:latin typeface="+mj-lt"/>
              </a:rPr>
              <a:t>MSC3182</a:t>
            </a:r>
            <a:endParaRPr lang="en-US" sz="3000" b="1" spc="650" dirty="0">
              <a:solidFill>
                <a:srgbClr val="800000"/>
              </a:solidFill>
              <a:latin typeface="+mj-lt"/>
            </a:endParaRPr>
          </a:p>
          <a:p>
            <a:pPr algn="ctr">
              <a:spcBef>
                <a:spcPts val="1200"/>
              </a:spcBef>
            </a:pPr>
            <a:r>
              <a:rPr lang="en-US" sz="3000" b="1" spc="650" dirty="0">
                <a:solidFill>
                  <a:srgbClr val="1818E6"/>
                </a:solidFill>
                <a:latin typeface="+mj-lt"/>
              </a:rPr>
              <a:t> </a:t>
            </a:r>
            <a:r>
              <a:rPr lang="en-US" sz="3000" b="1" spc="650" dirty="0">
                <a:solidFill>
                  <a:srgbClr val="000066"/>
                </a:solidFill>
                <a:latin typeface="+mj-lt"/>
              </a:rPr>
              <a:t>SOCIAL ENTREPRENEURSHIP</a:t>
            </a:r>
          </a:p>
          <a:p>
            <a:pPr algn="ctr">
              <a:spcBef>
                <a:spcPts val="1200"/>
              </a:spcBef>
            </a:pPr>
            <a:r>
              <a:rPr lang="en-US" sz="3000" b="1" spc="650" dirty="0">
                <a:solidFill>
                  <a:srgbClr val="800000"/>
                </a:solidFill>
                <a:latin typeface="+mj-lt"/>
              </a:rPr>
              <a:t> Lesson 6</a:t>
            </a:r>
            <a:endParaRPr lang="en-US" sz="3000" b="1" spc="650" dirty="0" smtClean="0">
              <a:solidFill>
                <a:srgbClr val="800000"/>
              </a:solidFill>
              <a:latin typeface="+mj-lt"/>
            </a:endParaRPr>
          </a:p>
          <a:p>
            <a:pPr algn="ctr">
              <a:spcBef>
                <a:spcPts val="1200"/>
              </a:spcBef>
            </a:pPr>
            <a:r>
              <a:rPr lang="en-US" sz="3600" b="1" spc="650" dirty="0" smtClean="0">
                <a:solidFill>
                  <a:srgbClr val="000066"/>
                </a:solidFill>
                <a:latin typeface="+mj-lt"/>
              </a:rPr>
              <a:t>PRICING</a:t>
            </a:r>
            <a:endParaRPr lang="en-US" sz="3600" b="1" spc="650" dirty="0">
              <a:solidFill>
                <a:srgbClr val="000066"/>
              </a:solidFill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6381972" y="228601"/>
            <a:ext cx="2533427" cy="685800"/>
          </a:xfrm>
          <a:prstGeom prst="rect">
            <a:avLst/>
          </a:prstGeom>
        </p:spPr>
      </p:pic>
      <p:pic>
        <p:nvPicPr>
          <p:cNvPr id="1026" name="Picture 2" descr="The Importance of Pricing for the Profitability of Your Busines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8429" y="3106741"/>
            <a:ext cx="3714972" cy="278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tic.beautytocare.com/media/catalog/product/c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872" t="30769" r="7744" b="26923"/>
          <a:stretch/>
        </p:blipFill>
        <p:spPr bwMode="auto">
          <a:xfrm>
            <a:off x="4632391" y="3393251"/>
            <a:ext cx="4283008" cy="199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ate Placeholder 1"/>
          <p:cNvSpPr>
            <a:spLocks noGrp="1"/>
          </p:cNvSpPr>
          <p:nvPr>
            <p:ph type="dt" sz="half" idx="10"/>
          </p:nvPr>
        </p:nvSpPr>
        <p:spPr>
          <a:xfrm>
            <a:off x="152400" y="6324600"/>
            <a:ext cx="3429000" cy="365125"/>
          </a:xfrm>
        </p:spPr>
        <p:txBody>
          <a:bodyPr/>
          <a:lstStyle/>
          <a:p>
            <a:pPr>
              <a:defRPr/>
            </a:pP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D </a:t>
            </a:r>
            <a:r>
              <a:rPr lang="en-US" sz="1400" b="1" dirty="0" err="1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Murali</a:t>
            </a: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Manohar</a:t>
            </a: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– AP/Polymer </a:t>
            </a:r>
            <a:r>
              <a:rPr lang="en-US" sz="1400" b="1" dirty="0" err="1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Engg</a:t>
            </a:r>
            <a:endParaRPr lang="en-US" sz="1400" b="1" dirty="0">
              <a:solidFill>
                <a:srgbClr val="800000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229600" y="6356350"/>
            <a:ext cx="4572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PRICISING STRATEGY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Nov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05199" y="6301061"/>
            <a:ext cx="2057400" cy="5569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1066800"/>
            <a:ext cx="5161072" cy="7674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813505"/>
            <a:ext cx="8568137" cy="123725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324600" y="2206944"/>
            <a:ext cx="2819400" cy="817418"/>
          </a:xfrm>
          <a:prstGeom prst="rect">
            <a:avLst/>
          </a:prstGeom>
          <a:noFill/>
          <a:ln w="38100"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1873" y="3376677"/>
            <a:ext cx="5991225" cy="847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10" y="4569009"/>
            <a:ext cx="8960427" cy="85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305959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229600" y="6356350"/>
            <a:ext cx="4572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PRICISING STRATEGY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Nov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05199" y="6301061"/>
            <a:ext cx="2057400" cy="556939"/>
          </a:xfrm>
          <a:prstGeom prst="rect">
            <a:avLst/>
          </a:prstGeom>
        </p:spPr>
      </p:pic>
      <p:pic>
        <p:nvPicPr>
          <p:cNvPr id="7170" name="Picture 2" descr="Apple Logo Vector (.AI) Free Downloa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26259"/>
            <a:ext cx="23336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385271" y="1376065"/>
            <a:ext cx="5149129" cy="537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Latest models </a:t>
            </a:r>
            <a:r>
              <a:rPr lang="en-US" sz="2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</a:t>
            </a:r>
            <a:r>
              <a:rPr lang="en-US" sz="22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priced at highest</a:t>
            </a:r>
          </a:p>
        </p:txBody>
      </p:sp>
      <p:sp>
        <p:nvSpPr>
          <p:cNvPr id="3" name="Rectangle 2"/>
          <p:cNvSpPr/>
          <p:nvPr/>
        </p:nvSpPr>
        <p:spPr>
          <a:xfrm>
            <a:off x="3385271" y="1941830"/>
            <a:ext cx="4572000" cy="10452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Older models </a:t>
            </a:r>
            <a:r>
              <a:rPr lang="en-US" sz="2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</a:t>
            </a:r>
            <a:r>
              <a:rPr lang="en-US" sz="2200" b="1" dirty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lowest</a:t>
            </a:r>
            <a:r>
              <a:rPr lang="en-US" sz="2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 cater the other customer segments</a:t>
            </a:r>
          </a:p>
        </p:txBody>
      </p:sp>
    </p:spTree>
    <p:extLst>
      <p:ext uri="{BB962C8B-B14F-4D97-AF65-F5344CB8AC3E}">
        <p14:creationId xmlns:p14="http://schemas.microsoft.com/office/powerpoint/2010/main" xmlns="" val="13011572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229600" y="6356350"/>
            <a:ext cx="4572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PRICISING STRATEGY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Nov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05199" y="6301061"/>
            <a:ext cx="2057400" cy="55693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81001" y="1133186"/>
            <a:ext cx="8681864" cy="3667414"/>
            <a:chOff x="381001" y="1133186"/>
            <a:chExt cx="8681864" cy="366741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001" y="1133186"/>
              <a:ext cx="8681864" cy="3667414"/>
            </a:xfrm>
            <a:prstGeom prst="rect">
              <a:avLst/>
            </a:prstGeom>
            <a:ln>
              <a:noFill/>
            </a:ln>
          </p:spPr>
        </p:pic>
        <p:sp>
          <p:nvSpPr>
            <p:cNvPr id="8" name="Rectangle 7"/>
            <p:cNvSpPr/>
            <p:nvPr/>
          </p:nvSpPr>
          <p:spPr>
            <a:xfrm>
              <a:off x="762000" y="1301815"/>
              <a:ext cx="7848600" cy="2481086"/>
            </a:xfrm>
            <a:prstGeom prst="rect">
              <a:avLst/>
            </a:prstGeom>
            <a:solidFill>
              <a:srgbClr val="E3D0AF"/>
            </a:solidFill>
            <a:ln cmpd="thickThin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686" y="1429106"/>
            <a:ext cx="6273358" cy="4449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2686" y="1874026"/>
            <a:ext cx="6673428" cy="7591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2686" y="2633206"/>
            <a:ext cx="4074140" cy="5594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2686" y="3175600"/>
            <a:ext cx="5846618" cy="631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9700" y="3618634"/>
            <a:ext cx="7277100" cy="41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720900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229600" y="6356350"/>
            <a:ext cx="4572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CONCLUSION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Nov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05199" y="6301061"/>
            <a:ext cx="2057400" cy="55693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81001" y="1376065"/>
            <a:ext cx="8153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pricing is </a:t>
            </a:r>
            <a:r>
              <a:rPr lang="en-US" sz="2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dependent on number of factors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one pricing strategy </a:t>
            </a:r>
            <a:r>
              <a:rPr lang="en-US" sz="2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for all products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Stick to </a:t>
            </a:r>
            <a:r>
              <a:rPr lang="en-US" sz="2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fit </a:t>
            </a:r>
            <a:r>
              <a:rPr lang="en-US" sz="2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your product</a:t>
            </a:r>
            <a:endParaRPr lang="en-US" sz="2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85437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PRICING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Nov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05199" y="6301061"/>
            <a:ext cx="2057400" cy="5569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r="59143"/>
          <a:stretch/>
        </p:blipFill>
        <p:spPr>
          <a:xfrm>
            <a:off x="1025671" y="1280745"/>
            <a:ext cx="2957512" cy="44121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/>
          <a:srcRect l="40381" t="2448"/>
          <a:stretch/>
        </p:blipFill>
        <p:spPr>
          <a:xfrm>
            <a:off x="3983182" y="1267617"/>
            <a:ext cx="4555548" cy="4543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0882" y="1981200"/>
            <a:ext cx="83439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 </a:t>
            </a:r>
            <a:r>
              <a:rPr lang="en-US" sz="22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 high </a:t>
            </a:r>
            <a:r>
              <a:rPr lang="en-US" sz="2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Customers </a:t>
            </a:r>
            <a:r>
              <a:rPr lang="en-US" sz="22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 not buy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sz="22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 low </a:t>
            </a:r>
            <a:r>
              <a:rPr lang="en-US" sz="2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may not able to </a:t>
            </a:r>
            <a:r>
              <a:rPr lang="en-US" sz="22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recover the COST</a:t>
            </a:r>
            <a:endParaRPr lang="en-US" sz="22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68101" b="-480"/>
          <a:stretch/>
        </p:blipFill>
        <p:spPr>
          <a:xfrm>
            <a:off x="697057" y="3321158"/>
            <a:ext cx="2579543" cy="6412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945" y="4543886"/>
            <a:ext cx="8624455" cy="5990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l="45347" t="3743"/>
          <a:stretch/>
        </p:blipFill>
        <p:spPr>
          <a:xfrm>
            <a:off x="4197927" y="3346092"/>
            <a:ext cx="4419600" cy="61428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5"/>
          <a:srcRect l="31898" t="5401" r="56794" b="-923"/>
          <a:stretch/>
        </p:blipFill>
        <p:spPr>
          <a:xfrm>
            <a:off x="3276600" y="3348437"/>
            <a:ext cx="9144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364430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PRICING – Smoothie Business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Nov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05199" y="6301061"/>
            <a:ext cx="2057400" cy="55693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1500" y="1112405"/>
            <a:ext cx="8343900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would happen if priced </a:t>
            </a:r>
            <a:r>
              <a:rPr lang="en-US" sz="2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WRONGLY</a:t>
            </a:r>
            <a:endParaRPr lang="en-US" sz="24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63339"/>
            <a:ext cx="2466975" cy="3162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t="49824"/>
          <a:stretch/>
        </p:blipFill>
        <p:spPr>
          <a:xfrm>
            <a:off x="3830782" y="3048000"/>
            <a:ext cx="4152900" cy="13142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0782" y="4341509"/>
            <a:ext cx="4152900" cy="6453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6400" y="5234594"/>
            <a:ext cx="6181725" cy="6286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b="50281"/>
          <a:stretch/>
        </p:blipFill>
        <p:spPr>
          <a:xfrm>
            <a:off x="3830782" y="1728703"/>
            <a:ext cx="4152900" cy="130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8086338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FIXING PRICE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Nov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05199" y="6301061"/>
            <a:ext cx="2057400" cy="55693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1500" y="1112405"/>
            <a:ext cx="8343900" cy="577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FIX A PRICE?</a:t>
            </a:r>
            <a:endParaRPr lang="en-US" sz="2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950" y="2057400"/>
            <a:ext cx="6572250" cy="571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3179198"/>
            <a:ext cx="7810500" cy="487708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65464" y="3838838"/>
            <a:ext cx="83439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price </a:t>
            </a:r>
            <a:r>
              <a:rPr lang="en-US" sz="2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your </a:t>
            </a:r>
            <a:r>
              <a:rPr lang="en-US" sz="2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or service </a:t>
            </a:r>
            <a:r>
              <a:rPr lang="en-US" sz="2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should be </a:t>
            </a:r>
            <a:r>
              <a:rPr lang="en-US" sz="2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below</a:t>
            </a:r>
            <a:r>
              <a:rPr lang="en-US" sz="2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customers </a:t>
            </a:r>
            <a:r>
              <a:rPr lang="en-US" sz="2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highest willingness </a:t>
            </a:r>
            <a:r>
              <a:rPr lang="en-US" sz="2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pay</a:t>
            </a:r>
            <a:endParaRPr lang="en-US" sz="2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3137" y="5252325"/>
            <a:ext cx="50006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53278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8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PRICISING STRATEGY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Nov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05199" y="6301061"/>
            <a:ext cx="2057400" cy="5569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505" y="1208298"/>
            <a:ext cx="5161072" cy="7674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t="43111" r="72037"/>
          <a:stretch/>
        </p:blipFill>
        <p:spPr>
          <a:xfrm>
            <a:off x="457200" y="2505487"/>
            <a:ext cx="2395937" cy="70385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l="31532" t="29625" r="33784" b="2629"/>
          <a:stretch/>
        </p:blipFill>
        <p:spPr>
          <a:xfrm>
            <a:off x="2801181" y="2371139"/>
            <a:ext cx="2971800" cy="838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5"/>
          <a:srcRect l="68479" t="32885"/>
          <a:stretch/>
        </p:blipFill>
        <p:spPr>
          <a:xfrm>
            <a:off x="5738345" y="2383885"/>
            <a:ext cx="2700737" cy="83037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/>
          <a:srcRect r="6619" b="56040"/>
          <a:stretch/>
        </p:blipFill>
        <p:spPr>
          <a:xfrm>
            <a:off x="457201" y="1970704"/>
            <a:ext cx="8001000" cy="543896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472717" y="2442432"/>
            <a:ext cx="2171700" cy="817418"/>
          </a:xfrm>
          <a:prstGeom prst="rect">
            <a:avLst/>
          </a:prstGeom>
          <a:noFill/>
          <a:ln w="38100"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89859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PRICISING STRATEGY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Nov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05199" y="6301061"/>
            <a:ext cx="2057400" cy="55693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18" y="1171517"/>
            <a:ext cx="8210500" cy="164788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579318" y="3235403"/>
            <a:ext cx="8343900" cy="18187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</a:t>
            </a:r>
            <a:r>
              <a:rPr lang="en-US" sz="26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customer segments </a:t>
            </a:r>
            <a:r>
              <a:rPr lang="en-US" sz="2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have </a:t>
            </a:r>
            <a:r>
              <a:rPr lang="en-US" sz="26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similar willingness </a:t>
            </a:r>
            <a:r>
              <a:rPr lang="en-US" sz="2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26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</a:t>
            </a:r>
            <a:r>
              <a:rPr lang="en-US" sz="2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when optimal short term and long term prices are equal. </a:t>
            </a:r>
            <a:endParaRPr lang="en-US" sz="26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56561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PRICISING STRATEGY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Nov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05199" y="6301061"/>
            <a:ext cx="2057400" cy="556939"/>
          </a:xfrm>
          <a:prstGeom prst="rect">
            <a:avLst/>
          </a:prstGeom>
        </p:spPr>
      </p:pic>
      <p:pic>
        <p:nvPicPr>
          <p:cNvPr id="3074" name="Picture 2" descr="Starbucks Logo | Illuminati Symbol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1853" y="1098550"/>
            <a:ext cx="2447925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2964006" y="1272705"/>
            <a:ext cx="5591176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Highly popularized </a:t>
            </a:r>
            <a:r>
              <a:rPr lang="en-US" sz="2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coffees are </a:t>
            </a:r>
            <a:r>
              <a:rPr lang="en-US" sz="2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priced </a:t>
            </a:r>
            <a:r>
              <a:rPr lang="en-US" sz="2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</a:t>
            </a:r>
            <a:r>
              <a:rPr lang="en-US" sz="2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premium to maximize profit  </a:t>
            </a:r>
            <a:endParaRPr lang="en-US" sz="2400" b="1" dirty="0">
              <a:solidFill>
                <a:srgbClr val="8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6" name="Picture 4" descr="Starbucks price strateg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375" b="15061"/>
          <a:stretch/>
        </p:blipFill>
        <p:spPr bwMode="auto">
          <a:xfrm>
            <a:off x="2907647" y="2512502"/>
            <a:ext cx="6021515" cy="355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2896306" y="3630178"/>
            <a:ext cx="3035953" cy="1018021"/>
          </a:xfrm>
          <a:prstGeom prst="ellipse">
            <a:avLst/>
          </a:prstGeom>
          <a:noFill/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896306" y="5044131"/>
            <a:ext cx="5866694" cy="1128069"/>
          </a:xfrm>
          <a:prstGeom prst="ellipse">
            <a:avLst/>
          </a:prstGeom>
          <a:noFill/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31683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PRICISING STRATEGY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Nov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05199" y="6301061"/>
            <a:ext cx="2057400" cy="5569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1066800"/>
            <a:ext cx="5161072" cy="7674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813505"/>
            <a:ext cx="8568137" cy="1237252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179618" y="2287314"/>
            <a:ext cx="2992582" cy="817418"/>
          </a:xfrm>
          <a:prstGeom prst="rect">
            <a:avLst/>
          </a:prstGeom>
          <a:noFill/>
          <a:ln w="38100"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1355" y="3302042"/>
            <a:ext cx="6219825" cy="88582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65870" y="4518512"/>
            <a:ext cx="8197129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Strategy is to </a:t>
            </a:r>
            <a:r>
              <a:rPr lang="en-US" sz="2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price</a:t>
            </a:r>
            <a:r>
              <a:rPr lang="en-US" sz="2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product </a:t>
            </a:r>
            <a:r>
              <a:rPr lang="en-US" sz="2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 to maximize </a:t>
            </a:r>
            <a:r>
              <a:rPr lang="en-US" sz="2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dirty="0" smtClean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broad adoption </a:t>
            </a:r>
            <a:r>
              <a:rPr lang="en-US" sz="2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product</a:t>
            </a:r>
            <a:endParaRPr lang="en-US" sz="2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029200" y="3302042"/>
            <a:ext cx="1905000" cy="431758"/>
          </a:xfrm>
          <a:prstGeom prst="roundRect">
            <a:avLst/>
          </a:prstGeom>
          <a:noFill/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70244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1" grpId="0"/>
      <p:bldP spid="16" grpId="0" animBg="1"/>
      <p:bldP spid="18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sz="1600" b="1" smtClean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 altLang="en-US" sz="1600" b="1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PRICISING STRATEGY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z="1600" b="1" dirty="0" smtClean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Nov 2020</a:t>
            </a:r>
            <a:endParaRPr lang="en-US" sz="16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7742"/>
          <a:stretch/>
        </p:blipFill>
        <p:spPr>
          <a:xfrm>
            <a:off x="3505199" y="6301061"/>
            <a:ext cx="2057400" cy="55693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614612" y="1211739"/>
            <a:ext cx="514912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Cloud base team collaboration tool</a:t>
            </a:r>
            <a:endParaRPr lang="en-US" sz="2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 descr="Brand New: New Logo and Identity for Slack by Pentagram and In-hous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720" t="32733" r="53161" b="28862"/>
          <a:stretch/>
        </p:blipFill>
        <p:spPr bwMode="auto">
          <a:xfrm>
            <a:off x="381000" y="1147354"/>
            <a:ext cx="22098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2000" y="2093504"/>
            <a:ext cx="80010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Slack is essentially a chat room for your whole company, designed to replace email as your primary method of communication and sharing.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35126" b="17562"/>
          <a:stretch/>
        </p:blipFill>
        <p:spPr>
          <a:xfrm>
            <a:off x="2719386" y="4905258"/>
            <a:ext cx="3629025" cy="8382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54794" y="3459996"/>
            <a:ext cx="501541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b="1" dirty="0" smtClean="0">
                <a:solidFill>
                  <a:srgbClr val="800000"/>
                </a:solidFill>
              </a:rPr>
              <a:t>SLACK PRICISING </a:t>
            </a:r>
            <a:r>
              <a:rPr lang="en-US" sz="2600" b="1" dirty="0">
                <a:solidFill>
                  <a:srgbClr val="800000"/>
                </a:solidFill>
              </a:rPr>
              <a:t>STRATEGY</a:t>
            </a:r>
            <a:endParaRPr lang="en-US" altLang="en-US" sz="2600" b="1" dirty="0">
              <a:solidFill>
                <a:srgbClr val="800000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t="-1" r="25853" b="74909"/>
          <a:stretch/>
        </p:blipFill>
        <p:spPr>
          <a:xfrm>
            <a:off x="3083717" y="4206575"/>
            <a:ext cx="2690813" cy="44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629271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33CC"/>
        </a:solidFill>
        <a:ln cmpd="thickThin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3585</TotalTime>
  <Words>240</Words>
  <Application>Microsoft Office PowerPoint</Application>
  <PresentationFormat>On-screen Show (4:3)</PresentationFormat>
  <Paragraphs>71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RIYAZ</dc:creator>
  <cp:lastModifiedBy>DMA</cp:lastModifiedBy>
  <cp:revision>316</cp:revision>
  <dcterms:created xsi:type="dcterms:W3CDTF">2013-07-28T06:24:18Z</dcterms:created>
  <dcterms:modified xsi:type="dcterms:W3CDTF">2020-12-23T07:21:10Z</dcterms:modified>
</cp:coreProperties>
</file>