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qqkWZW4vshgrHMJYeEgDAEM4Q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3" name="Google Shape;2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381000" y="152400"/>
            <a:ext cx="8305800" cy="263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MSC3182</a:t>
            </a:r>
            <a:endParaRPr sz="3000" b="1" i="0" u="none" strike="noStrike" cap="none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1818E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SOCIAL ENTREPRENEURSHIP</a:t>
            </a:r>
            <a:endParaRPr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Lesson 4</a:t>
            </a:r>
            <a:endParaRPr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00" b="1" i="0" u="none" strike="noStrike" cap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RISKS AND ASSUMPTIONS</a:t>
            </a:r>
            <a:endParaRPr sz="45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5409" y="6311756"/>
            <a:ext cx="2057554" cy="54624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 descr="Image result for Risks and Assumpti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700" y="2847246"/>
            <a:ext cx="7010400" cy="27336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Murali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Manohar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– AP/Polymer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Engg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3333CC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b="1">
              <a:solidFill>
                <a:srgbClr val="3333CC"/>
              </a:solidFill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10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8846" y="6276109"/>
            <a:ext cx="2057554" cy="54624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21 October 2020</a:t>
            </a:r>
            <a:endParaRPr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304800" y="457200"/>
            <a:ext cx="7391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TEST YOUR PLAN</a:t>
            </a:r>
            <a:endParaRPr sz="2400" b="1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255" y="1263939"/>
            <a:ext cx="6234545" cy="472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 txBox="1">
            <a:spLocks noGrp="1"/>
          </p:cNvSpPr>
          <p:nvPr>
            <p:ph type="sldNum" idx="12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3333CC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b="1">
              <a:solidFill>
                <a:srgbClr val="3333CC"/>
              </a:solidFill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1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8846" y="6276109"/>
            <a:ext cx="2057554" cy="54624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21 October 2020</a:t>
            </a:r>
            <a:endParaRPr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304800" y="457200"/>
            <a:ext cx="7391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TEST YOUR PLAN</a:t>
            </a:r>
            <a:endParaRPr sz="2400" b="1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812" y="1098550"/>
            <a:ext cx="6971371" cy="4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"/>
          <p:cNvSpPr txBox="1">
            <a:spLocks noGrp="1"/>
          </p:cNvSpPr>
          <p:nvPr>
            <p:ph type="sldNum" idx="12"/>
          </p:nvPr>
        </p:nvSpPr>
        <p:spPr>
          <a:xfrm>
            <a:off x="8381999" y="6356350"/>
            <a:ext cx="471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3333CC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b="1">
              <a:solidFill>
                <a:srgbClr val="3333CC"/>
              </a:solidFill>
            </a:endParaRPr>
          </a:p>
        </p:txBody>
      </p:sp>
      <p:sp>
        <p:nvSpPr>
          <p:cNvPr id="245" name="Google Shape;245;p12"/>
          <p:cNvSpPr/>
          <p:nvPr/>
        </p:nvSpPr>
        <p:spPr>
          <a:xfrm>
            <a:off x="304800" y="457200"/>
            <a:ext cx="8305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SEEK EXTERNAL ADVICE</a:t>
            </a:r>
            <a:endParaRPr sz="2400" b="1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318655" y="990600"/>
            <a:ext cx="8534400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Another effective technique for further calibrating your risks is getting out of the building and validating them with people other than yourself.</a:t>
            </a:r>
            <a:endParaRPr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It is imperative that you share your model with at least one other person.</a:t>
            </a:r>
            <a:endParaRPr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Prefer to first spend a little additional time prioritizing risks and brainstorming alternative models with people other than customers—e.g., advisors.</a:t>
            </a:r>
            <a:endParaRPr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reason is to maximize speed and learning. </a:t>
            </a:r>
            <a:endParaRPr sz="20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Customers cannot directly give you all the answers, and due to the iterative and qualitative nature of early learning, validating hypotheses takes time.</a:t>
            </a:r>
            <a:endParaRPr sz="20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2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2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2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8846" y="6276109"/>
            <a:ext cx="2057554" cy="54624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21 October 2020</a:t>
            </a:r>
            <a:endParaRPr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xfrm>
            <a:off x="8381999" y="6356350"/>
            <a:ext cx="4710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3333CC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b="1">
              <a:solidFill>
                <a:srgbClr val="3333CC"/>
              </a:solidFill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304800" y="457200"/>
            <a:ext cx="8305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SEEK EXTERNAL ADVICE</a:t>
            </a:r>
            <a:endParaRPr sz="2400" b="1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318655" y="990600"/>
            <a:ext cx="8534400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The “right” advisors, on the other hand, can help you identify risks on the “total plan” and help you to further refine and/or outright eliminate some models.</a:t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3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8846" y="6276109"/>
            <a:ext cx="2057554" cy="54624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21 October 2020</a:t>
            </a:r>
            <a:endParaRPr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382000" y="635635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3333CC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b="1">
              <a:solidFill>
                <a:srgbClr val="3333CC"/>
              </a:solidFill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04800" y="457200"/>
            <a:ext cx="73914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WHAT IS RISK?</a:t>
            </a:r>
            <a:endParaRPr sz="2400" b="1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18655" y="990600"/>
            <a:ext cx="8534400" cy="536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We know that startups are highly uncertain, but uncertainty and risk aren’t the same thing. </a:t>
            </a:r>
            <a:endParaRPr sz="210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We can be uncertain about a lot of things that aren’t risky.</a:t>
            </a:r>
            <a:endParaRPr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Douglas Hubbard makes a clear distinction between the two in his book, How to Measure Anything (Wiley):</a:t>
            </a:r>
            <a:endParaRPr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100"/>
              <a:buFont typeface="Calibri"/>
              <a:buAutoNum type="arabicPeriod"/>
            </a:pPr>
            <a:r>
              <a:rPr lang="en-US" sz="2100" b="1" i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Uncertainty: </a:t>
            </a:r>
            <a:r>
              <a:rPr lang="en-US" sz="2100" i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lack of compete certainty, that is, the existence of more than one possibility.</a:t>
            </a:r>
            <a:endParaRPr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100"/>
              <a:buFont typeface="Calibri"/>
              <a:buAutoNum type="arabicPeriod"/>
            </a:pPr>
            <a:r>
              <a:rPr lang="en-US" sz="2100" b="1" i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Risk: </a:t>
            </a:r>
            <a:r>
              <a:rPr lang="en-US" sz="2100" i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state of uncertainty where some of the possibilities involve a loss, catastrophe, or other undesirable outcome.</a:t>
            </a:r>
            <a:endParaRPr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Incorrect prioritization of risk is one of the top contributors of waste.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8846" y="6276109"/>
            <a:ext cx="2057554" cy="54624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21 October 2020</a:t>
            </a:r>
            <a:endParaRPr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type="sldNum" idx="12"/>
          </p:nvPr>
        </p:nvSpPr>
        <p:spPr>
          <a:xfrm>
            <a:off x="8382000" y="635635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3333CC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b="1">
              <a:solidFill>
                <a:srgbClr val="3333CC"/>
              </a:solidFill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304800" y="457200"/>
            <a:ext cx="73914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WHAT IS RISK?</a:t>
            </a:r>
            <a:endParaRPr sz="2400" b="1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318655" y="990600"/>
            <a:ext cx="8534400" cy="245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The way you quantify risk in your business model is by quantifying the probabilities of a specific outcome along with quantifying the associated loss if you’re wrong. </a:t>
            </a:r>
            <a:endParaRPr sz="210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Calibri"/>
              <a:buAutoNum type="arabicPeriod"/>
            </a:pPr>
            <a:r>
              <a:rPr lang="en-US" sz="21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This is a key step to prioritizing what’s riskiest on your business model and determining where to start.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3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8846" y="6276109"/>
            <a:ext cx="2057554" cy="54624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21 October 2020</a:t>
            </a:r>
            <a:endParaRPr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6875" y="3554734"/>
            <a:ext cx="5252144" cy="2160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>
            <a:spLocks noGrp="1"/>
          </p:cNvSpPr>
          <p:nvPr>
            <p:ph type="sldNum" idx="12"/>
          </p:nvPr>
        </p:nvSpPr>
        <p:spPr>
          <a:xfrm>
            <a:off x="8382000" y="635635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3333CC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b="1">
              <a:solidFill>
                <a:srgbClr val="3333CC"/>
              </a:solidFill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304800" y="457200"/>
            <a:ext cx="73914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CATEGOROZING RISK</a:t>
            </a:r>
            <a:endParaRPr sz="2400" b="1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318655" y="990600"/>
            <a:ext cx="8534400" cy="49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Risks in a startup can be divided into three general categories,</a:t>
            </a:r>
            <a:endParaRPr/>
          </a:p>
          <a:p>
            <a:pPr marL="914400" marR="0" lvl="1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100"/>
              <a:buFont typeface="Noto Sans Symbols"/>
              <a:buChar char="❑"/>
            </a:pPr>
            <a:r>
              <a:rPr lang="en-US" sz="21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Product risk</a:t>
            </a:r>
            <a:endParaRPr/>
          </a:p>
          <a:p>
            <a:pPr marL="1371600" marR="0" lvl="2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Noto Sans Symbols"/>
              <a:buChar char="❖"/>
            </a:pPr>
            <a:r>
              <a:rPr lang="en-US" sz="2100" b="1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Getting the product right</a:t>
            </a:r>
            <a:endParaRPr/>
          </a:p>
          <a:p>
            <a:pPr marL="914400" marR="0" lvl="1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100"/>
              <a:buFont typeface="Noto Sans Symbols"/>
              <a:buChar char="❑"/>
            </a:pPr>
            <a:r>
              <a:rPr lang="en-US" sz="21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Customer risk</a:t>
            </a:r>
            <a:endParaRPr/>
          </a:p>
          <a:p>
            <a:pPr marL="1371600" marR="0" lvl="2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Noto Sans Symbols"/>
              <a:buChar char="❖"/>
            </a:pPr>
            <a:r>
              <a:rPr lang="en-US" sz="2100" b="1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Building a path to customers</a:t>
            </a:r>
            <a:endParaRPr/>
          </a:p>
          <a:p>
            <a:pPr marL="914400" marR="0" lvl="1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100"/>
              <a:buFont typeface="Noto Sans Symbols"/>
              <a:buChar char="❑"/>
            </a:pPr>
            <a:r>
              <a:rPr lang="en-US" sz="21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Market risk</a:t>
            </a:r>
            <a:endParaRPr/>
          </a:p>
          <a:p>
            <a:pPr marL="1371600" marR="0" lvl="2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Noto Sans Symbols"/>
              <a:buChar char="❖"/>
            </a:pPr>
            <a:r>
              <a:rPr lang="en-US" sz="2100" b="1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Building a viable business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100"/>
              <a:buFont typeface="Noto Sans Symbols"/>
              <a:buChar char="⮚"/>
            </a:pPr>
            <a:r>
              <a:rPr lang="en-US" sz="2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Tackling all these risks at once can be overwhelming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100"/>
              <a:buFont typeface="Noto Sans Symbols"/>
              <a:buChar char="⮚"/>
            </a:pPr>
            <a:r>
              <a:rPr lang="en-US" sz="21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Prioritize them based on the stage of your product, and </a:t>
            </a:r>
            <a:endParaRPr sz="21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100"/>
              <a:buFont typeface="Noto Sans Symbols"/>
              <a:buChar char="⮚"/>
            </a:pPr>
            <a:r>
              <a:rPr lang="en-US" sz="21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Tackle them systematically</a:t>
            </a:r>
            <a:endParaRPr sz="21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4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8846" y="6276109"/>
            <a:ext cx="2057554" cy="54624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21 October 2020</a:t>
            </a:r>
            <a:endParaRPr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>
            <a:spLocks noGrp="1"/>
          </p:cNvSpPr>
          <p:nvPr>
            <p:ph type="sldNum" idx="12"/>
          </p:nvPr>
        </p:nvSpPr>
        <p:spPr>
          <a:xfrm>
            <a:off x="8382000" y="635635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3333CC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b="1">
              <a:solidFill>
                <a:srgbClr val="3333CC"/>
              </a:solidFill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304800" y="457200"/>
            <a:ext cx="73914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CATEGOROZING RISK</a:t>
            </a:r>
            <a:endParaRPr sz="2400" b="1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5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8846" y="6276109"/>
            <a:ext cx="2057554" cy="54624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21 October 2020</a:t>
            </a:r>
            <a:endParaRPr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1123950"/>
            <a:ext cx="726757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382000" y="635635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3333CC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b="1">
              <a:solidFill>
                <a:srgbClr val="3333CC"/>
              </a:solidFill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304800" y="457200"/>
            <a:ext cx="7391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TEST YOUR PLAN</a:t>
            </a:r>
            <a:endParaRPr sz="2400" b="1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6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8846" y="6276109"/>
            <a:ext cx="2057554" cy="54624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21 October 2020</a:t>
            </a:r>
            <a:endParaRPr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655" y="1098550"/>
            <a:ext cx="7245618" cy="2394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655" y="3670156"/>
            <a:ext cx="7497958" cy="2121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 txBox="1">
            <a:spLocks noGrp="1"/>
          </p:cNvSpPr>
          <p:nvPr>
            <p:ph type="sldNum" idx="12"/>
          </p:nvPr>
        </p:nvSpPr>
        <p:spPr>
          <a:xfrm>
            <a:off x="8382000" y="635635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3333CC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b="1">
              <a:solidFill>
                <a:srgbClr val="3333CC"/>
              </a:solidFill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7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8846" y="6276109"/>
            <a:ext cx="2057554" cy="54624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21 October 2020</a:t>
            </a:r>
            <a:endParaRPr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" y="1454727"/>
            <a:ext cx="632460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/>
          <p:nvPr/>
        </p:nvSpPr>
        <p:spPr>
          <a:xfrm>
            <a:off x="304800" y="457200"/>
            <a:ext cx="7391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TEST YOUR PLAN</a:t>
            </a:r>
            <a:endParaRPr sz="2400" b="1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382000" y="635635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3333CC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b="1">
              <a:solidFill>
                <a:srgbClr val="3333CC"/>
              </a:solidFill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8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8846" y="6276109"/>
            <a:ext cx="2057554" cy="54624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21 October 2020</a:t>
            </a:r>
            <a:endParaRPr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192" y="1214378"/>
            <a:ext cx="7168861" cy="152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"/>
          <p:cNvSpPr/>
          <p:nvPr/>
        </p:nvSpPr>
        <p:spPr>
          <a:xfrm>
            <a:off x="304800" y="457200"/>
            <a:ext cx="7391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TEST YOUR PLAN</a:t>
            </a:r>
            <a:endParaRPr sz="2400" b="1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0175" y="2791179"/>
            <a:ext cx="6219825" cy="3158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>
            <a:spLocks noGrp="1"/>
          </p:cNvSpPr>
          <p:nvPr>
            <p:ph type="sldNum" idx="12"/>
          </p:nvPr>
        </p:nvSpPr>
        <p:spPr>
          <a:xfrm>
            <a:off x="8382000" y="635635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3333CC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b="1">
              <a:solidFill>
                <a:srgbClr val="3333CC"/>
              </a:solidFill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w="9525" cap="flat" cmpd="thickThin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w="9525" cap="flat" cmpd="thickThin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9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8846" y="6276109"/>
            <a:ext cx="2057554" cy="54624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21 October 2020</a:t>
            </a:r>
            <a:endParaRPr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304800" y="457200"/>
            <a:ext cx="7391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TEST YOUR PLAN</a:t>
            </a:r>
            <a:endParaRPr sz="2400" b="1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1289049"/>
            <a:ext cx="6248400" cy="4716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PresentationFormat>On-screen Show (4:3)</PresentationFormat>
  <Paragraphs>78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DMA</cp:lastModifiedBy>
  <cp:revision>1</cp:revision>
  <dcterms:created xsi:type="dcterms:W3CDTF">2013-07-28T06:24:18Z</dcterms:created>
  <dcterms:modified xsi:type="dcterms:W3CDTF">2020-12-23T07:21:21Z</dcterms:modified>
</cp:coreProperties>
</file>