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9" r:id="rId5"/>
    <p:sldId id="262" r:id="rId6"/>
    <p:sldId id="27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33CC"/>
    <a:srgbClr val="000066"/>
    <a:srgbClr val="FF00FF"/>
    <a:srgbClr val="00FF00"/>
    <a:srgbClr val="3333CC"/>
    <a:srgbClr val="052E89"/>
    <a:srgbClr val="A50021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039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3320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5987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2630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9956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128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6169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6221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12334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3255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lideshare.net/Tblekman/corporate-effectuation-slideshare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4500" b="1" spc="650" dirty="0" smtClean="0">
                <a:solidFill>
                  <a:srgbClr val="000066"/>
                </a:solidFill>
                <a:latin typeface="+mj-lt"/>
              </a:rPr>
              <a:t>SELF DISCOVERY</a:t>
            </a:r>
            <a:endParaRPr lang="en-US" sz="4500" b="1" spc="65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76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2" name="AutoShape 2" descr="Image result for 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84" name="AutoShape 4" descr="Image result for 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486" name="Picture 6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928934"/>
            <a:ext cx="3571900" cy="2928958"/>
          </a:xfrm>
          <a:prstGeom prst="rect">
            <a:avLst/>
          </a:prstGeom>
          <a:noFill/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10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EFFECTUATION PRINCIPLE</a:t>
            </a:r>
            <a:endParaRPr lang="en-US" altLang="en-US" sz="24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50761" b="33629"/>
          <a:stretch/>
        </p:blipFill>
        <p:spPr>
          <a:xfrm>
            <a:off x="533400" y="1676400"/>
            <a:ext cx="7820025" cy="609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70" t="-1219" r="-670" b="84390"/>
          <a:stretch/>
        </p:blipFill>
        <p:spPr>
          <a:xfrm>
            <a:off x="610466" y="1098550"/>
            <a:ext cx="7799243" cy="655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83" y="2331878"/>
            <a:ext cx="3495675" cy="344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623" y="3257550"/>
            <a:ext cx="4305377" cy="8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95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11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EFFECTUATION PRINCIPLE</a:t>
            </a:r>
            <a:endParaRPr lang="en-US" altLang="en-US" sz="24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67561" b="16829"/>
          <a:stretch/>
        </p:blipFill>
        <p:spPr>
          <a:xfrm>
            <a:off x="533400" y="1752600"/>
            <a:ext cx="7820025" cy="609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70" t="-1219" r="-670" b="84390"/>
          <a:stretch/>
        </p:blipFill>
        <p:spPr>
          <a:xfrm>
            <a:off x="610466" y="1098550"/>
            <a:ext cx="7799243" cy="655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590801"/>
            <a:ext cx="554355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87" y="4522788"/>
            <a:ext cx="36195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4127968"/>
            <a:ext cx="4057650" cy="1936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2555" y="58446"/>
            <a:ext cx="3352800" cy="8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91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12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EFFECTUATION PRINCIPLE</a:t>
            </a:r>
            <a:endParaRPr lang="en-US" altLang="en-US" sz="24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1986" y="1143000"/>
            <a:ext cx="7820026" cy="1208521"/>
            <a:chOff x="661986" y="1476375"/>
            <a:chExt cx="7820026" cy="1208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b="83171"/>
            <a:stretch/>
          </p:blipFill>
          <p:spPr>
            <a:xfrm>
              <a:off x="661987" y="1476375"/>
              <a:ext cx="7820025" cy="6572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t="83932"/>
            <a:stretch/>
          </p:blipFill>
          <p:spPr>
            <a:xfrm>
              <a:off x="661986" y="2057400"/>
              <a:ext cx="7820025" cy="627496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59" y="2766715"/>
            <a:ext cx="82391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473" y="3569489"/>
            <a:ext cx="621030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658" y="4529435"/>
            <a:ext cx="4733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4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2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FLOW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Childhood </a:t>
            </a:r>
            <a:r>
              <a:rPr lang="en-US" sz="2100" b="1" dirty="0" smtClean="0">
                <a:solidFill>
                  <a:srgbClr val="800000"/>
                </a:solidFill>
              </a:rPr>
              <a:t>passion became a basic idea </a:t>
            </a:r>
            <a:r>
              <a:rPr lang="en-US" sz="2100" dirty="0" smtClean="0">
                <a:solidFill>
                  <a:srgbClr val="0033CC"/>
                </a:solidFill>
              </a:rPr>
              <a:t>for a successful businessman.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Interest and passion </a:t>
            </a:r>
            <a:r>
              <a:rPr lang="en-US" sz="2100" b="1" dirty="0" smtClean="0">
                <a:solidFill>
                  <a:srgbClr val="800000"/>
                </a:solidFill>
              </a:rPr>
              <a:t>will reflect in the business </a:t>
            </a:r>
            <a:r>
              <a:rPr lang="en-US" sz="2100" dirty="0" smtClean="0">
                <a:solidFill>
                  <a:srgbClr val="0033CC"/>
                </a:solidFill>
              </a:rPr>
              <a:t>setup.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>
                <a:solidFill>
                  <a:srgbClr val="0033CC"/>
                </a:solidFill>
              </a:rPr>
              <a:t>There are certain things that we </a:t>
            </a:r>
            <a:r>
              <a:rPr lang="en-US" sz="2100" b="1" dirty="0">
                <a:solidFill>
                  <a:srgbClr val="800000"/>
                </a:solidFill>
              </a:rPr>
              <a:t>deeply love and enjoy doing</a:t>
            </a:r>
            <a:r>
              <a:rPr lang="en-US" sz="2100" dirty="0">
                <a:solidFill>
                  <a:srgbClr val="0033CC"/>
                </a:solidFill>
              </a:rPr>
              <a:t>. </a:t>
            </a:r>
            <a:endParaRPr lang="en-US" sz="21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b="1" dirty="0">
                <a:solidFill>
                  <a:srgbClr val="800000"/>
                </a:solidFill>
              </a:rPr>
              <a:t>Area of interest or passion </a:t>
            </a:r>
            <a:r>
              <a:rPr lang="en-US" sz="2100" dirty="0">
                <a:solidFill>
                  <a:srgbClr val="0033CC"/>
                </a:solidFill>
              </a:rPr>
              <a:t>which consumes them completely. </a:t>
            </a:r>
            <a:endParaRPr lang="en-US" sz="21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It </a:t>
            </a:r>
            <a:r>
              <a:rPr lang="en-US" sz="2100" dirty="0">
                <a:solidFill>
                  <a:srgbClr val="0033CC"/>
                </a:solidFill>
              </a:rPr>
              <a:t>is an interest that </a:t>
            </a:r>
            <a:r>
              <a:rPr lang="en-US" sz="2100" b="1" dirty="0">
                <a:solidFill>
                  <a:srgbClr val="800000"/>
                </a:solidFill>
              </a:rPr>
              <a:t>they pursue on their own</a:t>
            </a:r>
            <a:r>
              <a:rPr lang="en-US" sz="2100" dirty="0">
                <a:solidFill>
                  <a:srgbClr val="0033CC"/>
                </a:solidFill>
              </a:rPr>
              <a:t>, and </a:t>
            </a:r>
            <a:r>
              <a:rPr lang="en-US" sz="2100" b="1" dirty="0">
                <a:solidFill>
                  <a:srgbClr val="800000"/>
                </a:solidFill>
              </a:rPr>
              <a:t>enjoy doing </a:t>
            </a:r>
            <a:r>
              <a:rPr lang="en-US" sz="2100" dirty="0">
                <a:solidFill>
                  <a:srgbClr val="0033CC"/>
                </a:solidFill>
              </a:rPr>
              <a:t>so. </a:t>
            </a:r>
            <a:endParaRPr lang="en-US" sz="21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This </a:t>
            </a:r>
            <a:r>
              <a:rPr lang="en-US" sz="2100" dirty="0">
                <a:solidFill>
                  <a:srgbClr val="0033CC"/>
                </a:solidFill>
              </a:rPr>
              <a:t>area of passion is </a:t>
            </a:r>
            <a:r>
              <a:rPr lang="en-US" sz="2100" dirty="0" smtClean="0">
                <a:solidFill>
                  <a:srgbClr val="0033CC"/>
                </a:solidFill>
              </a:rPr>
              <a:t>known </a:t>
            </a:r>
            <a:r>
              <a:rPr lang="en-US" sz="2100" dirty="0">
                <a:solidFill>
                  <a:srgbClr val="0033CC"/>
                </a:solidFill>
              </a:rPr>
              <a:t>as </a:t>
            </a:r>
            <a:r>
              <a:rPr lang="en-US" sz="2100" b="1" dirty="0" smtClean="0">
                <a:solidFill>
                  <a:srgbClr val="800000"/>
                </a:solidFill>
              </a:rPr>
              <a:t>“</a:t>
            </a:r>
            <a:r>
              <a:rPr lang="en-US" sz="2000" b="1" dirty="0" smtClean="0">
                <a:solidFill>
                  <a:srgbClr val="800000"/>
                </a:solidFill>
              </a:rPr>
              <a:t>FLOW</a:t>
            </a:r>
            <a:r>
              <a:rPr lang="en-US" sz="2100" b="1" dirty="0" smtClean="0">
                <a:solidFill>
                  <a:srgbClr val="800000"/>
                </a:solidFill>
              </a:rPr>
              <a:t>”</a:t>
            </a:r>
            <a:endParaRPr lang="en-US" sz="21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3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WHEN A PERSON IS SAID TO BE IN A STATE OFLOW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45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Do something they </a:t>
            </a:r>
            <a:r>
              <a:rPr lang="en-US" sz="2100" b="1" dirty="0" smtClean="0">
                <a:solidFill>
                  <a:srgbClr val="800000"/>
                </a:solidFill>
              </a:rPr>
              <a:t>love</a:t>
            </a:r>
            <a:r>
              <a:rPr lang="en-US" sz="2100" dirty="0" smtClean="0">
                <a:solidFill>
                  <a:srgbClr val="0033CC"/>
                </a:solidFill>
              </a:rPr>
              <a:t>		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b="1" dirty="0" smtClean="0">
                <a:solidFill>
                  <a:srgbClr val="800000"/>
                </a:solidFill>
              </a:rPr>
              <a:t>Lose track of </a:t>
            </a:r>
            <a:r>
              <a:rPr lang="en-US" sz="2100" b="1" dirty="0">
                <a:solidFill>
                  <a:srgbClr val="800000"/>
                </a:solidFill>
              </a:rPr>
              <a:t>time</a:t>
            </a:r>
            <a:r>
              <a:rPr lang="en-US" sz="2100" dirty="0">
                <a:solidFill>
                  <a:srgbClr val="0033CC"/>
                </a:solidFill>
              </a:rPr>
              <a:t> </a:t>
            </a:r>
            <a:r>
              <a:rPr lang="en-US" sz="2100" b="1" dirty="0" smtClean="0">
                <a:solidFill>
                  <a:srgbClr val="800000"/>
                </a:solidFill>
              </a:rPr>
              <a:t>and immersed </a:t>
            </a:r>
            <a:r>
              <a:rPr lang="en-US" sz="2100" dirty="0" smtClean="0">
                <a:solidFill>
                  <a:srgbClr val="0033CC"/>
                </a:solidFill>
              </a:rPr>
              <a:t>in what they are doing.</a:t>
            </a:r>
            <a:endParaRPr lang="en-US" sz="2100" dirty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Have the </a:t>
            </a:r>
            <a:r>
              <a:rPr lang="en-US" sz="2100" b="1" dirty="0" smtClean="0">
                <a:solidFill>
                  <a:srgbClr val="800000"/>
                </a:solidFill>
              </a:rPr>
              <a:t>requisite talent/skills </a:t>
            </a:r>
            <a:r>
              <a:rPr lang="en-US" sz="2100" dirty="0" smtClean="0">
                <a:solidFill>
                  <a:srgbClr val="0033CC"/>
                </a:solidFill>
              </a:rPr>
              <a:t>to </a:t>
            </a:r>
            <a:r>
              <a:rPr lang="en-US" sz="2100" dirty="0">
                <a:solidFill>
                  <a:srgbClr val="0033CC"/>
                </a:solidFill>
              </a:rPr>
              <a:t>do this.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Take the </a:t>
            </a:r>
            <a:r>
              <a:rPr lang="en-US" sz="2100" b="1" dirty="0" smtClean="0">
                <a:solidFill>
                  <a:srgbClr val="800000"/>
                </a:solidFill>
              </a:rPr>
              <a:t>initiative</a:t>
            </a:r>
            <a:r>
              <a:rPr lang="en-US" sz="2100" dirty="0" smtClean="0">
                <a:solidFill>
                  <a:srgbClr val="0033CC"/>
                </a:solidFill>
              </a:rPr>
              <a:t>; you </a:t>
            </a:r>
            <a:r>
              <a:rPr lang="en-US" sz="2100" dirty="0">
                <a:solidFill>
                  <a:srgbClr val="0033CC"/>
                </a:solidFill>
              </a:rPr>
              <a:t>do </a:t>
            </a:r>
            <a:r>
              <a:rPr lang="en-US" sz="2100" dirty="0" smtClean="0">
                <a:solidFill>
                  <a:srgbClr val="0033CC"/>
                </a:solidFill>
              </a:rPr>
              <a:t>not need </a:t>
            </a:r>
            <a:r>
              <a:rPr lang="en-US" sz="2100" dirty="0">
                <a:solidFill>
                  <a:srgbClr val="0033CC"/>
                </a:solidFill>
              </a:rPr>
              <a:t>to </a:t>
            </a:r>
            <a:r>
              <a:rPr lang="en-US" sz="2100" dirty="0" smtClean="0">
                <a:solidFill>
                  <a:srgbClr val="0033CC"/>
                </a:solidFill>
              </a:rPr>
              <a:t>be </a:t>
            </a:r>
            <a:r>
              <a:rPr lang="en-US" sz="2100" b="1" dirty="0" smtClean="0">
                <a:solidFill>
                  <a:srgbClr val="800000"/>
                </a:solidFill>
              </a:rPr>
              <a:t>pushed to do </a:t>
            </a:r>
            <a:r>
              <a:rPr lang="en-US" sz="2100" b="1" dirty="0">
                <a:solidFill>
                  <a:srgbClr val="800000"/>
                </a:solidFill>
              </a:rPr>
              <a:t>this</a:t>
            </a:r>
            <a:r>
              <a:rPr lang="en-US" sz="2100" b="1" dirty="0" smtClean="0">
                <a:solidFill>
                  <a:srgbClr val="800000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b="1" dirty="0" smtClean="0">
                <a:solidFill>
                  <a:srgbClr val="800000"/>
                </a:solidFill>
              </a:rPr>
              <a:t>Grab every opportunity </a:t>
            </a:r>
            <a:r>
              <a:rPr lang="en-US" sz="2100" dirty="0" smtClean="0">
                <a:solidFill>
                  <a:srgbClr val="0033CC"/>
                </a:solidFill>
              </a:rPr>
              <a:t>in </a:t>
            </a:r>
            <a:r>
              <a:rPr lang="en-US" sz="2100" dirty="0">
                <a:solidFill>
                  <a:srgbClr val="0033CC"/>
                </a:solidFill>
              </a:rPr>
              <a:t>this </a:t>
            </a:r>
            <a:r>
              <a:rPr lang="en-US" sz="2100" dirty="0" smtClean="0">
                <a:solidFill>
                  <a:srgbClr val="0033CC"/>
                </a:solidFill>
              </a:rPr>
              <a:t>area to improve your skill levels.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>
                <a:solidFill>
                  <a:srgbClr val="0033CC"/>
                </a:solidFill>
              </a:rPr>
              <a:t>Even if </a:t>
            </a:r>
            <a:r>
              <a:rPr lang="en-US" sz="2100" dirty="0" smtClean="0">
                <a:solidFill>
                  <a:srgbClr val="0033CC"/>
                </a:solidFill>
              </a:rPr>
              <a:t>the activity is challenging, you </a:t>
            </a:r>
            <a:r>
              <a:rPr lang="en-US" sz="2100" b="1" dirty="0" smtClean="0">
                <a:solidFill>
                  <a:srgbClr val="800000"/>
                </a:solidFill>
              </a:rPr>
              <a:t>enjoy taking </a:t>
            </a:r>
            <a:r>
              <a:rPr lang="en-US" sz="2100" dirty="0">
                <a:solidFill>
                  <a:srgbClr val="0033CC"/>
                </a:solidFill>
              </a:rPr>
              <a:t>up </a:t>
            </a:r>
            <a:r>
              <a:rPr lang="en-US" sz="2100" dirty="0" smtClean="0">
                <a:solidFill>
                  <a:srgbClr val="0033CC"/>
                </a:solidFill>
              </a:rPr>
              <a:t>the </a:t>
            </a:r>
            <a:r>
              <a:rPr lang="en-US" sz="2100" b="1" dirty="0" smtClean="0">
                <a:solidFill>
                  <a:srgbClr val="800000"/>
                </a:solidFill>
              </a:rPr>
              <a:t>challenge.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Flow is </a:t>
            </a:r>
            <a:r>
              <a:rPr lang="en-US" sz="2100" b="1" dirty="0" smtClean="0">
                <a:solidFill>
                  <a:srgbClr val="800000"/>
                </a:solidFill>
              </a:rPr>
              <a:t>not leisure </a:t>
            </a:r>
            <a:r>
              <a:rPr lang="en-US" sz="2100" dirty="0" smtClean="0">
                <a:solidFill>
                  <a:srgbClr val="0033CC"/>
                </a:solidFill>
              </a:rPr>
              <a:t>activity which you do in order </a:t>
            </a:r>
            <a:r>
              <a:rPr lang="en-US" sz="2100" b="1" dirty="0" smtClean="0">
                <a:solidFill>
                  <a:srgbClr val="800000"/>
                </a:solidFill>
              </a:rPr>
              <a:t>to relax </a:t>
            </a:r>
            <a:r>
              <a:rPr lang="en-US" sz="2100" dirty="0" smtClean="0">
                <a:solidFill>
                  <a:srgbClr val="0033CC"/>
                </a:solidFill>
              </a:rPr>
              <a:t>or take a </a:t>
            </a:r>
            <a:r>
              <a:rPr lang="en-US" sz="2100" b="1" dirty="0" smtClean="0">
                <a:solidFill>
                  <a:srgbClr val="800000"/>
                </a:solidFill>
              </a:rPr>
              <a:t>break f</a:t>
            </a:r>
            <a:r>
              <a:rPr lang="en-US" sz="2100" dirty="0" smtClean="0">
                <a:solidFill>
                  <a:srgbClr val="0033CC"/>
                </a:solidFill>
              </a:rPr>
              <a:t>rom serious work </a:t>
            </a:r>
            <a:endParaRPr lang="en-US" sz="2100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4500" b="1" spc="650" dirty="0" smtClean="0">
                <a:solidFill>
                  <a:srgbClr val="000066"/>
                </a:solidFill>
                <a:latin typeface="+mj-lt"/>
              </a:rPr>
              <a:t>EFFECTUATION PRINCIPLE</a:t>
            </a:r>
            <a:endParaRPr lang="en-US" sz="4500" b="1" spc="65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766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2" name="AutoShape 2" descr="Image result for 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84" name="AutoShape 4" descr="Image result for 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97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5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EFFECTUATION </a:t>
            </a:r>
            <a:r>
              <a:rPr lang="en-US" sz="2400" b="1" dirty="0" smtClean="0">
                <a:solidFill>
                  <a:srgbClr val="0033CC"/>
                </a:solidFill>
              </a:rPr>
              <a:t>– </a:t>
            </a:r>
            <a:r>
              <a:rPr lang="en-US" sz="2400" b="1" dirty="0">
                <a:solidFill>
                  <a:srgbClr val="0033CC"/>
                </a:solidFill>
              </a:rPr>
              <a:t>entrepreneurial thought process </a:t>
            </a:r>
            <a:endParaRPr lang="en-US" altLang="en-US" sz="2400" b="1" dirty="0">
              <a:solidFill>
                <a:srgbClr val="0033CC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00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Effectuation </a:t>
            </a:r>
            <a:r>
              <a:rPr lang="en-US" sz="2100" dirty="0">
                <a:solidFill>
                  <a:srgbClr val="0033CC"/>
                </a:solidFill>
              </a:rPr>
              <a:t>is a </a:t>
            </a:r>
            <a:r>
              <a:rPr lang="en-US" sz="2100" dirty="0">
                <a:solidFill>
                  <a:srgbClr val="800000"/>
                </a:solidFill>
              </a:rPr>
              <a:t>set of common sense principles </a:t>
            </a:r>
            <a:r>
              <a:rPr lang="en-US" sz="2100" dirty="0">
                <a:solidFill>
                  <a:srgbClr val="0033CC"/>
                </a:solidFill>
              </a:rPr>
              <a:t>that help you face challenges with common sense and focus on </a:t>
            </a:r>
            <a:r>
              <a:rPr lang="en-US" sz="2100" dirty="0">
                <a:solidFill>
                  <a:srgbClr val="800000"/>
                </a:solidFill>
              </a:rPr>
              <a:t>what is doable.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12" y="2038350"/>
            <a:ext cx="5591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43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6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EFFECTUATION </a:t>
            </a:r>
            <a:r>
              <a:rPr lang="en-US" sz="2400" b="1" dirty="0" smtClean="0">
                <a:solidFill>
                  <a:srgbClr val="0033CC"/>
                </a:solidFill>
              </a:rPr>
              <a:t>– </a:t>
            </a:r>
            <a:r>
              <a:rPr lang="en-US" sz="2400" b="1" dirty="0">
                <a:solidFill>
                  <a:srgbClr val="0033CC"/>
                </a:solidFill>
              </a:rPr>
              <a:t>entrepreneurial thought process </a:t>
            </a:r>
            <a:endParaRPr lang="en-US" altLang="en-US" sz="24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orporate Effectuation Slidesha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98"/>
          <a:stretch/>
        </p:blipFill>
        <p:spPr bwMode="auto">
          <a:xfrm>
            <a:off x="632109" y="1387140"/>
            <a:ext cx="7749891" cy="44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24300" y="5731815"/>
            <a:ext cx="5059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https://www.slideshare.net/Tblekman/corporate-effectuation-slideshare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9669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7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EFFECTUATION PRINCIPLE</a:t>
            </a:r>
            <a:endParaRPr lang="en-US" altLang="en-US" sz="24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1476375"/>
            <a:ext cx="7820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5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8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BIRD IN HAND</a:t>
            </a:r>
            <a:endParaRPr lang="en-US" altLang="en-US" sz="24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67561"/>
          <a:stretch/>
        </p:blipFill>
        <p:spPr>
          <a:xfrm>
            <a:off x="457200" y="1105477"/>
            <a:ext cx="7820025" cy="126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971" y="2658947"/>
            <a:ext cx="3867304" cy="3042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clrChange>
              <a:clrFrom>
                <a:srgbClr val="F5F4F8"/>
              </a:clrFrom>
              <a:clrTo>
                <a:srgbClr val="F5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189923"/>
            <a:ext cx="4067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9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AFFORDABLE LOSS</a:t>
            </a:r>
            <a:endParaRPr lang="en-US" altLang="en-US" sz="24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July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70" t="-1219" r="-670" b="84390"/>
          <a:stretch/>
        </p:blipFill>
        <p:spPr>
          <a:xfrm>
            <a:off x="610466" y="1098550"/>
            <a:ext cx="7799243" cy="655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32783" b="49656"/>
          <a:stretch/>
        </p:blipFill>
        <p:spPr>
          <a:xfrm>
            <a:off x="589684" y="1814655"/>
            <a:ext cx="7740795" cy="678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2" y="2878782"/>
            <a:ext cx="63150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35" y="3687368"/>
            <a:ext cx="4362450" cy="2228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E9EAED"/>
              </a:clrFrom>
              <a:clrTo>
                <a:srgbClr val="E9EA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7200" y="251995"/>
            <a:ext cx="3758479" cy="410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2285" y="3810000"/>
            <a:ext cx="3767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He asked a simple question before he start the business. How much money he could spend and how much more to invest.</a:t>
            </a:r>
            <a:endParaRPr lang="en-US" sz="2000" dirty="0">
              <a:solidFill>
                <a:srgbClr val="8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436" y="5489529"/>
            <a:ext cx="3712802" cy="3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45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234</Words>
  <Application>Microsoft Office PowerPoint</Application>
  <PresentationFormat>On-screen Show (4:3)</PresentationFormat>
  <Paragraphs>67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286</cp:revision>
  <dcterms:created xsi:type="dcterms:W3CDTF">2013-07-28T06:24:18Z</dcterms:created>
  <dcterms:modified xsi:type="dcterms:W3CDTF">2020-12-23T07:21:41Z</dcterms:modified>
</cp:coreProperties>
</file>