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2" r:id="rId19"/>
    <p:sldId id="278" r:id="rId20"/>
    <p:sldId id="284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800000"/>
    <a:srgbClr val="000066"/>
    <a:srgbClr val="052E89"/>
    <a:srgbClr val="FF00FF"/>
    <a:srgbClr val="3333CC"/>
    <a:srgbClr val="A50021"/>
    <a:srgbClr val="0033CC"/>
    <a:srgbClr val="E1D6F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8774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8542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4468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11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918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2029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25683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62337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32265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6314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30748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89769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88170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02835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86944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1133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81633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9448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1682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3400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2565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7113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6792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verywellmind.com/what-is-autocratic-leadership-279531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1.jpe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.jpe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jpe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7</a:t>
            </a:r>
          </a:p>
          <a:p>
            <a:pPr algn="ctr">
              <a:spcBef>
                <a:spcPts val="1200"/>
              </a:spcBef>
            </a:pPr>
            <a:r>
              <a:rPr lang="en-US" sz="4000" b="1" spc="650" dirty="0" smtClean="0">
                <a:solidFill>
                  <a:srgbClr val="000066"/>
                </a:solidFill>
                <a:latin typeface="+mj-lt"/>
              </a:rPr>
              <a:t>SHARED LEADERSHIP</a:t>
            </a:r>
            <a:endParaRPr lang="en-US" sz="4000" b="1" spc="65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 descr="Image result for shared leadersh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3810000" cy="26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ARED LEADERSHIP &#10;5/3/2014 Boost Potential By Sharing Authority &amp; Lean Management &#10;Walid Farag &#10;http://valuecourse.net &#10;h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311" t="37288" r="11024" b="31719"/>
          <a:stretch/>
        </p:blipFill>
        <p:spPr bwMode="auto">
          <a:xfrm>
            <a:off x="4696691" y="2967765"/>
            <a:ext cx="3962400" cy="30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- </a:t>
            </a:r>
            <a:r>
              <a:rPr lang="en-US" sz="2400" dirty="0">
                <a:solidFill>
                  <a:srgbClr val="000066"/>
                </a:solidFill>
              </a:rPr>
              <a:t>Laissez-faire leadership</a:t>
            </a: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Also </a:t>
            </a:r>
            <a:r>
              <a:rPr lang="en-US" sz="2000" dirty="0">
                <a:solidFill>
                  <a:srgbClr val="000066"/>
                </a:solidFill>
              </a:rPr>
              <a:t>known as </a:t>
            </a:r>
            <a:r>
              <a:rPr lang="en-US" sz="2000" dirty="0" err="1">
                <a:solidFill>
                  <a:srgbClr val="000066"/>
                </a:solidFill>
              </a:rPr>
              <a:t>delegative</a:t>
            </a:r>
            <a:r>
              <a:rPr lang="en-US" sz="2000" dirty="0">
                <a:solidFill>
                  <a:srgbClr val="000066"/>
                </a:solidFill>
              </a:rPr>
              <a:t> leadership, is a type of leadership style in which leaders are hands-off and allow group members to make the decisions. </a:t>
            </a:r>
            <a:endParaRPr lang="en-US" sz="2000" dirty="0" smtClean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Researchers </a:t>
            </a:r>
            <a:r>
              <a:rPr lang="en-US" sz="2000" dirty="0">
                <a:solidFill>
                  <a:srgbClr val="000066"/>
                </a:solidFill>
              </a:rPr>
              <a:t>have found that this is generally the leadership style that leads to the lowest productivity among group members.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0" name="Picture 6" descr="Image result for laissez faire leadersh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71849"/>
            <a:ext cx="4038600" cy="269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7425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- </a:t>
            </a:r>
            <a:r>
              <a:rPr lang="en-US" sz="2400" dirty="0">
                <a:solidFill>
                  <a:srgbClr val="000066"/>
                </a:solidFill>
              </a:rPr>
              <a:t>Autocratic </a:t>
            </a:r>
            <a:r>
              <a:rPr lang="en-US" sz="2400" dirty="0" smtClean="0">
                <a:solidFill>
                  <a:srgbClr val="000066"/>
                </a:solidFill>
              </a:rPr>
              <a:t>leadership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66"/>
                </a:solidFill>
              </a:rPr>
              <a:t>Laissez-faire </a:t>
            </a:r>
            <a:r>
              <a:rPr lang="en-US" sz="2000" dirty="0">
                <a:solidFill>
                  <a:srgbClr val="000066"/>
                </a:solidFill>
              </a:rPr>
              <a:t>leadership is characterized by: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Very little guidance from leaders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Complete freedom for followers to make </a:t>
            </a:r>
            <a:r>
              <a:rPr lang="en-US" sz="2000" b="1" dirty="0" smtClean="0">
                <a:solidFill>
                  <a:srgbClr val="000066"/>
                </a:solidFill>
              </a:rPr>
              <a:t>decisions </a:t>
            </a:r>
            <a:r>
              <a:rPr lang="en-US" sz="2000" b="1" dirty="0" err="1" smtClean="0">
                <a:solidFill>
                  <a:srgbClr val="000066"/>
                </a:solidFill>
              </a:rPr>
              <a:t>hich</a:t>
            </a:r>
            <a:r>
              <a:rPr lang="en-US" sz="2000" b="1" dirty="0" smtClean="0">
                <a:solidFill>
                  <a:srgbClr val="000066"/>
                </a:solidFill>
              </a:rPr>
              <a:t> in turn leads to chaos as there is no structures where tasks are executed.</a:t>
            </a:r>
            <a:endParaRPr lang="en-US" sz="2000" b="1" dirty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Leaders provide the tools and resources needed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Group members are expected to solve problems on their own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Power is handed over to followers, yet leaders still take responsibility for the groups decisions and actions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0285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- </a:t>
            </a:r>
            <a:r>
              <a:rPr lang="en-US" sz="2400" dirty="0">
                <a:solidFill>
                  <a:srgbClr val="000066"/>
                </a:solidFill>
              </a:rPr>
              <a:t>Autocratic </a:t>
            </a:r>
            <a:r>
              <a:rPr lang="en-US" sz="2400" dirty="0" smtClean="0">
                <a:solidFill>
                  <a:srgbClr val="000066"/>
                </a:solidFill>
              </a:rPr>
              <a:t>leadership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66"/>
                </a:solidFill>
              </a:rPr>
              <a:t>Downsides of Laissez-Faire </a:t>
            </a:r>
            <a:r>
              <a:rPr lang="en-US" sz="2000" dirty="0" smtClean="0">
                <a:solidFill>
                  <a:srgbClr val="000066"/>
                </a:solidFill>
              </a:rPr>
              <a:t>Leadership:</a:t>
            </a:r>
            <a:endParaRPr lang="en-US" sz="2000" dirty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Lack of role awareness.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Poor involvement with the group.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Low accountability. 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Passivity and avoidance</a:t>
            </a:r>
            <a:r>
              <a:rPr lang="en-US" sz="2000" b="1" dirty="0" smtClean="0">
                <a:solidFill>
                  <a:srgbClr val="000066"/>
                </a:solidFill>
              </a:rPr>
              <a:t>.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503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44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– </a:t>
            </a:r>
            <a:r>
              <a:rPr lang="en-US" sz="2200" dirty="0" smtClean="0">
                <a:solidFill>
                  <a:srgbClr val="000066"/>
                </a:solidFill>
              </a:rPr>
              <a:t>which best suits an entrepreneur venture</a:t>
            </a:r>
            <a:endParaRPr lang="en-US" sz="22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42" y="1210221"/>
            <a:ext cx="3613458" cy="616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494" y="1269058"/>
            <a:ext cx="4563106" cy="557179"/>
          </a:xfrm>
          <a:prstGeom prst="rect">
            <a:avLst/>
          </a:prstGeom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04800" y="1990859"/>
            <a:ext cx="8534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Lead roles are assigned based on the experience and expertise of each person</a:t>
            </a:r>
            <a:endParaRPr lang="en-US" sz="2000" dirty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Main aspect is to take the entire team to achieve a common goal</a:t>
            </a:r>
            <a:endParaRPr lang="en-US" sz="2000" dirty="0">
              <a:solidFill>
                <a:srgbClr val="00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779" y="3407201"/>
            <a:ext cx="3097323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66"/>
                </a:solidFill>
              </a:rPr>
              <a:t>Driving Principles 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59" y="4023702"/>
            <a:ext cx="1276350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359" y="4548322"/>
            <a:ext cx="1285875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25" y="5100779"/>
            <a:ext cx="89535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265" y="5673725"/>
            <a:ext cx="28003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7861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15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44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SHARED LEADERSHIP - EXAMPLES  </a:t>
            </a:r>
            <a:endParaRPr lang="en-US" sz="22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1025" y="4228027"/>
            <a:ext cx="30003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Common interest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Common Passion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Common Ideology</a:t>
            </a:r>
            <a:endParaRPr lang="en-US" sz="2000" dirty="0">
              <a:solidFill>
                <a:srgbClr val="000066"/>
              </a:solidFill>
            </a:endParaRPr>
          </a:p>
        </p:txBody>
      </p:sp>
      <p:pic>
        <p:nvPicPr>
          <p:cNvPr id="1026" name="Picture 2" descr="The Secret History of the Google Logo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673" t="6372" r="24529" b="8093"/>
          <a:stretch/>
        </p:blipFill>
        <p:spPr bwMode="auto">
          <a:xfrm>
            <a:off x="3733723" y="1947564"/>
            <a:ext cx="1447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" y="1180802"/>
            <a:ext cx="2247900" cy="2828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550" y="1124268"/>
            <a:ext cx="2266950" cy="2838450"/>
          </a:xfrm>
          <a:prstGeom prst="rect">
            <a:avLst/>
          </a:prstGeom>
        </p:spPr>
      </p:pic>
      <p:pic>
        <p:nvPicPr>
          <p:cNvPr id="1028" name="Picture 4" descr="Apple Logo Evolution - Business Insid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2072" y="3856302"/>
            <a:ext cx="2117725" cy="184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t="-4482" r="56586"/>
          <a:stretch/>
        </p:blipFill>
        <p:spPr>
          <a:xfrm>
            <a:off x="5029200" y="4495074"/>
            <a:ext cx="1695450" cy="6767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/>
          <a:srcRect l="49191" t="-2114"/>
          <a:stretch/>
        </p:blipFill>
        <p:spPr>
          <a:xfrm>
            <a:off x="6988174" y="4523376"/>
            <a:ext cx="1984220" cy="6613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/>
          <a:srcRect l="41386" t="1803" r="50809" b="4081"/>
          <a:stretch/>
        </p:blipFill>
        <p:spPr>
          <a:xfrm>
            <a:off x="6724650" y="4541233"/>
            <a:ext cx="304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19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44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SHARED LEADERSHIP - EXAMPLES  </a:t>
            </a:r>
            <a:endParaRPr lang="en-US" sz="22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21" y="1083240"/>
            <a:ext cx="5734050" cy="7372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817" r="1808"/>
          <a:stretch/>
        </p:blipFill>
        <p:spPr>
          <a:xfrm>
            <a:off x="559984" y="1875208"/>
            <a:ext cx="5735887" cy="733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2723195"/>
            <a:ext cx="5762471" cy="740657"/>
          </a:xfrm>
          <a:prstGeom prst="rect">
            <a:avLst/>
          </a:prstGeom>
        </p:spPr>
      </p:pic>
      <p:pic>
        <p:nvPicPr>
          <p:cNvPr id="2050" name="Picture 2" descr="SaravanaStores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2419" y="1557211"/>
            <a:ext cx="2604654" cy="8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JohnsonandJohnson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51769"/>
            <a:ext cx="2362200" cy="44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07403" y="2362286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arial" panose="020B0604020202020204" pitchFamily="34" charset="0"/>
              </a:rPr>
              <a:t>Jacksons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2054" name="Picture 6" descr="The Jackson 5 music, videos, stats, and photos | Last.f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43" y="2890388"/>
            <a:ext cx="1462215" cy="14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3839" y="45565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Motherson</a:t>
            </a: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—the company he set </a:t>
            </a:r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up between a son and his </a:t>
            </a: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mother with a capital of around ₹1,000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Annual Report 2017-2018 of Motherson Sumi Systems – Assignment Point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5737" y="4203853"/>
            <a:ext cx="3013364" cy="150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93133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44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HOW TO FIND CO-FOUNDER?</a:t>
            </a:r>
            <a:endParaRPr lang="en-US" sz="22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8709" y="1105477"/>
            <a:ext cx="8534400" cy="188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LOOK FOR PEOPLE WITHIN YOUR NETWOR WITH SIMILAR BACKGROUNDS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2189113"/>
            <a:ext cx="1838325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01" y="3505200"/>
            <a:ext cx="2246087" cy="2306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919" y="3514134"/>
            <a:ext cx="4238625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425" y="4098383"/>
            <a:ext cx="2085975" cy="428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0425" y="4675114"/>
            <a:ext cx="3848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2166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44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WHY TEAM IS NECESSARY?</a:t>
            </a:r>
            <a:endParaRPr lang="en-US" sz="22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1236676"/>
            <a:ext cx="2514600" cy="9832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00400" y="1376065"/>
            <a:ext cx="5715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800000"/>
                </a:solidFill>
              </a:rPr>
              <a:t>YOU WILL BUILD A JOB FOR YOURSELF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70" y="2286000"/>
            <a:ext cx="7629525" cy="3114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120" y="2412166"/>
            <a:ext cx="3143250" cy="600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1281" y="3138407"/>
            <a:ext cx="3609975" cy="876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8430" y="4064977"/>
            <a:ext cx="3495675" cy="619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653" y="4695424"/>
            <a:ext cx="3514725" cy="6762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5187" y="5411997"/>
            <a:ext cx="1838325" cy="685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171623" y="5558170"/>
            <a:ext cx="4572000" cy="456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WHEN HIRING – REFER TO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949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CONCLUDING REMARKS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Leadership style is different from entrepreneurial style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When </a:t>
            </a:r>
            <a:r>
              <a:rPr lang="en-US" sz="2000" dirty="0">
                <a:solidFill>
                  <a:srgbClr val="000066"/>
                </a:solidFill>
              </a:rPr>
              <a:t>a business is </a:t>
            </a:r>
            <a:r>
              <a:rPr lang="en-US" sz="2000" dirty="0" smtClean="0">
                <a:solidFill>
                  <a:srgbClr val="000066"/>
                </a:solidFill>
              </a:rPr>
              <a:t>started, you </a:t>
            </a:r>
            <a:r>
              <a:rPr lang="en-US" sz="2000" dirty="0">
                <a:solidFill>
                  <a:srgbClr val="000066"/>
                </a:solidFill>
              </a:rPr>
              <a:t>put together a team and lead it </a:t>
            </a:r>
            <a:r>
              <a:rPr lang="en-US" sz="2000" dirty="0" smtClean="0">
                <a:solidFill>
                  <a:srgbClr val="000066"/>
                </a:solidFill>
              </a:rPr>
              <a:t>towards </a:t>
            </a:r>
            <a:r>
              <a:rPr lang="en-US" sz="2000" dirty="0">
                <a:solidFill>
                  <a:srgbClr val="000066"/>
                </a:solidFill>
              </a:rPr>
              <a:t>a goal and there comes the leadership style to </a:t>
            </a:r>
            <a:r>
              <a:rPr lang="en-US" sz="2000" dirty="0" smtClean="0">
                <a:solidFill>
                  <a:srgbClr val="000066"/>
                </a:solidFill>
              </a:rPr>
              <a:t>adopt</a:t>
            </a:r>
            <a:endParaRPr lang="en-US" sz="20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917864" y="2883096"/>
            <a:ext cx="7273636" cy="241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800000"/>
                </a:solidFill>
              </a:rPr>
              <a:t>For more information, watch SHARED LEADERSHIP AND TEAM BUILDING VIDEO –under  Lesson 7 TEAM</a:t>
            </a:r>
          </a:p>
          <a:p>
            <a:pPr algn="just">
              <a:lnSpc>
                <a:spcPct val="150000"/>
              </a:lnSpc>
            </a:pPr>
            <a:endParaRPr lang="en-US" sz="2600" b="1" dirty="0">
              <a:solidFill>
                <a:srgbClr val="8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165788"/>
            <a:ext cx="8444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www.verywellmind.com/what-is-autocratic-leadership-2795314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39553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build="p"/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581400" y="491941"/>
            <a:ext cx="1905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800000"/>
                </a:solidFill>
              </a:rPr>
              <a:t>HIRING</a:t>
            </a:r>
            <a:endParaRPr lang="en-US" sz="3000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People and Tech Work Together for Intelligent Hi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56432"/>
            <a:ext cx="72961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332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OVERVIEW OF LEADERSHIP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You </a:t>
            </a:r>
            <a:r>
              <a:rPr lang="en-US" sz="2000" dirty="0">
                <a:solidFill>
                  <a:srgbClr val="000066"/>
                </a:solidFill>
              </a:rPr>
              <a:t>have your product/service offering in place now, you also have an inkling of the funds that you will require to set your venture in motion and from where to source those funds. </a:t>
            </a:r>
            <a:endParaRPr lang="en-US" sz="2000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800000"/>
                </a:solidFill>
              </a:rPr>
              <a:t>But </a:t>
            </a:r>
            <a:r>
              <a:rPr lang="en-US" sz="2000" dirty="0">
                <a:solidFill>
                  <a:srgbClr val="800000"/>
                </a:solidFill>
              </a:rPr>
              <a:t>who will take care of all these aspects? </a:t>
            </a:r>
            <a:endParaRPr lang="en-US" sz="2000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Can </a:t>
            </a:r>
            <a:r>
              <a:rPr lang="en-US" sz="2000" dirty="0">
                <a:solidFill>
                  <a:srgbClr val="000066"/>
                </a:solidFill>
              </a:rPr>
              <a:t>you do it alone</a:t>
            </a:r>
            <a:r>
              <a:rPr lang="en-US" sz="2000" dirty="0" smtClean="0">
                <a:solidFill>
                  <a:srgbClr val="000066"/>
                </a:solidFill>
              </a:rPr>
              <a:t>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Obviously not! </a:t>
            </a:r>
            <a:endParaRPr lang="en-US" sz="2000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You </a:t>
            </a:r>
            <a:r>
              <a:rPr lang="en-US" sz="2000" dirty="0">
                <a:solidFill>
                  <a:srgbClr val="000066"/>
                </a:solidFill>
              </a:rPr>
              <a:t>need people, </a:t>
            </a:r>
            <a:r>
              <a:rPr lang="en-US" sz="2000" b="1" dirty="0">
                <a:solidFill>
                  <a:srgbClr val="800000"/>
                </a:solidFill>
              </a:rPr>
              <a:t>you need a team</a:t>
            </a:r>
            <a:r>
              <a:rPr lang="en-US" sz="2000" dirty="0">
                <a:solidFill>
                  <a:srgbClr val="000066"/>
                </a:solidFill>
              </a:rPr>
              <a:t>, and you need to manage that team.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HIRING STRATEGY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Can not afford a costly hiring mistake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Adding a wrong person to a team hurts</a:t>
            </a:r>
            <a:endParaRPr lang="en-US" sz="20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098780"/>
            <a:ext cx="4057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89418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HIRING STRATEGY – Co-founder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35" y="1119332"/>
            <a:ext cx="7496175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10" y="1243157"/>
            <a:ext cx="404812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346" y="1723006"/>
            <a:ext cx="2952750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28" y="2237356"/>
            <a:ext cx="3429000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710" y="2779117"/>
            <a:ext cx="3743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4774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HIRING STRATEGY – Co-founder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78422"/>
            <a:ext cx="3162300" cy="30670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695700" y="1066800"/>
            <a:ext cx="5157354" cy="3195935"/>
          </a:xfrm>
          <a:prstGeom prst="roundRect">
            <a:avLst/>
          </a:prstGeom>
          <a:solidFill>
            <a:schemeClr val="tx1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384" y="1186130"/>
            <a:ext cx="3152775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384" y="1673369"/>
            <a:ext cx="2752725" cy="371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644" y="2112473"/>
            <a:ext cx="3638550" cy="361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475" y="2562009"/>
            <a:ext cx="280035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4475" y="3093983"/>
            <a:ext cx="4019550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5173" y="3637361"/>
            <a:ext cx="2752725" cy="3714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3062" y="4394002"/>
            <a:ext cx="2241329" cy="16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0701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HIRING STRATEGY – Team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219200"/>
            <a:ext cx="2952750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50" y="1219200"/>
            <a:ext cx="3267904" cy="816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5992" y="1353621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WHY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40" y="2011930"/>
            <a:ext cx="2423755" cy="655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857" y="1944957"/>
            <a:ext cx="112395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6215" y="1940651"/>
            <a:ext cx="1552575" cy="390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5466" y="1905000"/>
            <a:ext cx="2409825" cy="4381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2325" y="2379076"/>
            <a:ext cx="2124075" cy="428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3082925"/>
            <a:ext cx="2771775" cy="6191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8846" y="3144548"/>
            <a:ext cx="1257300" cy="476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6561" y="3130550"/>
            <a:ext cx="1495425" cy="3619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86150" y="3648507"/>
            <a:ext cx="2628900" cy="4191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5005" y="3632200"/>
            <a:ext cx="1162050" cy="428625"/>
          </a:xfrm>
          <a:prstGeom prst="rect">
            <a:avLst/>
          </a:prstGeom>
        </p:spPr>
      </p:pic>
      <p:sp>
        <p:nvSpPr>
          <p:cNvPr id="31" name="Down Arrow 30"/>
          <p:cNvSpPr/>
          <p:nvPr/>
        </p:nvSpPr>
        <p:spPr>
          <a:xfrm>
            <a:off x="4000500" y="4191000"/>
            <a:ext cx="685646" cy="838200"/>
          </a:xfrm>
          <a:prstGeom prst="downArrow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21552" y="5332710"/>
            <a:ext cx="33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Description (JD)</a:t>
            </a:r>
            <a:endParaRPr lang="en-US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7498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6" grpId="0"/>
      <p:bldP spid="31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HIRING STRATEGY – Team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19200"/>
            <a:ext cx="3448050" cy="59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1965180"/>
            <a:ext cx="2759877" cy="5494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12" y="2741757"/>
            <a:ext cx="230505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612" y="3339234"/>
            <a:ext cx="1181100" cy="466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612" y="4155353"/>
            <a:ext cx="1476375" cy="4095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021282" y="2570163"/>
            <a:ext cx="4741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Hiring is an exciting phase in an entrepreneurship</a:t>
            </a:r>
            <a:endParaRPr lang="en-US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3539" y="3596264"/>
            <a:ext cx="474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– it is a sign that your </a:t>
            </a:r>
            <a:endParaRPr lang="en-US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Six Strategies To Safely Grow Your Business - Demot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9662" y="4330127"/>
            <a:ext cx="3032125" cy="161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siness success growing growth increase up concept. wooded cube ..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3675" y="4308978"/>
            <a:ext cx="2370725" cy="15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45810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1999" y="6356350"/>
            <a:ext cx="47105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CONCLUSION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1461655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a right team of people who share your </a:t>
            </a:r>
            <a:r>
              <a:rPr lang="en-US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passion, commitment and vision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an entrepreneurial dream come tyre</a:t>
            </a:r>
            <a:endParaRPr lang="en-US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726688"/>
            <a:ext cx="2876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7269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Autocratic style leadership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Democratic or shared leadership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Laissez faire leadership</a:t>
            </a:r>
            <a:endParaRPr lang="en-US" sz="2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/>
          <a:srcRect l="9774" r="6058"/>
          <a:stretch/>
        </p:blipFill>
        <p:spPr>
          <a:xfrm>
            <a:off x="5877990" y="1390422"/>
            <a:ext cx="2975065" cy="1799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0757" t="5602" r="6349" b="6752"/>
          <a:stretch/>
        </p:blipFill>
        <p:spPr>
          <a:xfrm>
            <a:off x="563394" y="3551137"/>
            <a:ext cx="3437106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74266" y="3404281"/>
            <a:ext cx="4260134" cy="17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6268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- </a:t>
            </a:r>
            <a:r>
              <a:rPr lang="en-US" sz="2400" dirty="0">
                <a:solidFill>
                  <a:srgbClr val="000066"/>
                </a:solidFill>
              </a:rPr>
              <a:t>Autocratic </a:t>
            </a:r>
            <a:r>
              <a:rPr lang="en-US" sz="2400" dirty="0" smtClean="0">
                <a:solidFill>
                  <a:srgbClr val="000066"/>
                </a:solidFill>
              </a:rPr>
              <a:t>leadership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A</a:t>
            </a:r>
            <a:r>
              <a:rPr lang="en-US" sz="2000" dirty="0">
                <a:solidFill>
                  <a:srgbClr val="000066"/>
                </a:solidFill>
              </a:rPr>
              <a:t> leadership style </a:t>
            </a:r>
            <a:r>
              <a:rPr lang="en-US" sz="2000" b="1" dirty="0">
                <a:solidFill>
                  <a:srgbClr val="800000"/>
                </a:solidFill>
              </a:rPr>
              <a:t>characterized by individual control </a:t>
            </a:r>
            <a:r>
              <a:rPr lang="en-US" sz="2000" dirty="0">
                <a:solidFill>
                  <a:srgbClr val="000066"/>
                </a:solidFill>
              </a:rPr>
              <a:t>over all decisions and </a:t>
            </a:r>
            <a:r>
              <a:rPr lang="en-US" sz="2000" b="1" dirty="0">
                <a:solidFill>
                  <a:srgbClr val="800000"/>
                </a:solidFill>
              </a:rPr>
              <a:t>little input from group members.</a:t>
            </a:r>
            <a:r>
              <a:rPr lang="en-US" sz="2000" dirty="0">
                <a:solidFill>
                  <a:srgbClr val="000066"/>
                </a:solidFill>
              </a:rPr>
              <a:t> </a:t>
            </a:r>
            <a:endParaRPr lang="en-US" sz="2000" dirty="0" smtClean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They typically </a:t>
            </a:r>
            <a:r>
              <a:rPr lang="en-US" sz="2000" dirty="0">
                <a:solidFill>
                  <a:srgbClr val="000066"/>
                </a:solidFill>
              </a:rPr>
              <a:t>make </a:t>
            </a:r>
            <a:r>
              <a:rPr lang="en-US" sz="2000" b="1" dirty="0">
                <a:solidFill>
                  <a:srgbClr val="800000"/>
                </a:solidFill>
              </a:rPr>
              <a:t>choices based on their ideas </a:t>
            </a:r>
            <a:r>
              <a:rPr lang="en-US" sz="2000" dirty="0">
                <a:solidFill>
                  <a:srgbClr val="000066"/>
                </a:solidFill>
              </a:rPr>
              <a:t>and </a:t>
            </a:r>
            <a:r>
              <a:rPr lang="en-US" sz="2000" b="1" dirty="0">
                <a:solidFill>
                  <a:srgbClr val="800000"/>
                </a:solidFill>
              </a:rPr>
              <a:t>judgments</a:t>
            </a:r>
            <a:r>
              <a:rPr lang="en-US" sz="2000" dirty="0">
                <a:solidFill>
                  <a:srgbClr val="000066"/>
                </a:solidFill>
              </a:rPr>
              <a:t> and </a:t>
            </a:r>
            <a:r>
              <a:rPr lang="en-US" sz="2000" b="1" dirty="0">
                <a:solidFill>
                  <a:srgbClr val="800000"/>
                </a:solidFill>
              </a:rPr>
              <a:t>rarely accept advice from followers.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autocratic leadersh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41832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5794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- </a:t>
            </a:r>
            <a:r>
              <a:rPr lang="en-US" sz="2400" dirty="0">
                <a:solidFill>
                  <a:srgbClr val="000066"/>
                </a:solidFill>
              </a:rPr>
              <a:t>Autocratic </a:t>
            </a:r>
            <a:r>
              <a:rPr lang="en-US" sz="2400" dirty="0" smtClean="0">
                <a:solidFill>
                  <a:srgbClr val="000066"/>
                </a:solidFill>
              </a:rPr>
              <a:t>leadership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65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800000"/>
                </a:solidFill>
              </a:rPr>
              <a:t>Characteristics </a:t>
            </a:r>
            <a:r>
              <a:rPr lang="en-US" sz="2000" b="1" dirty="0">
                <a:solidFill>
                  <a:srgbClr val="800000"/>
                </a:solidFill>
              </a:rPr>
              <a:t>of Autocratic Leadership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66"/>
                </a:solidFill>
              </a:rPr>
              <a:t>Some of the primary characteristics of autocratic leadership include: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66"/>
                </a:solidFill>
              </a:rPr>
              <a:t>Little or no input from group members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66"/>
                </a:solidFill>
              </a:rPr>
              <a:t>Leaders make almost all of the decisions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66"/>
                </a:solidFill>
              </a:rPr>
              <a:t>Group leaders dictate all the work methods and processes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66"/>
                </a:solidFill>
              </a:rPr>
              <a:t>Group members are rarely trusted with decisions or important tasks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66"/>
                </a:solidFill>
              </a:rPr>
              <a:t>Work tends to be highly structured and very rigid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66"/>
                </a:solidFill>
              </a:rPr>
              <a:t>Creativity and out-of-the box thinking tend to be discouraged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66"/>
                </a:solidFill>
              </a:rPr>
              <a:t>Rules are important and tend to be clearly outlined and communicated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283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- </a:t>
            </a:r>
            <a:r>
              <a:rPr lang="en-US" sz="2400" dirty="0">
                <a:solidFill>
                  <a:srgbClr val="000066"/>
                </a:solidFill>
              </a:rPr>
              <a:t>Autocratic </a:t>
            </a:r>
            <a:r>
              <a:rPr lang="en-US" sz="2400" dirty="0" smtClean="0">
                <a:solidFill>
                  <a:srgbClr val="000066"/>
                </a:solidFill>
              </a:rPr>
              <a:t>leadership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 smtClean="0">
                <a:solidFill>
                  <a:srgbClr val="800000"/>
                </a:solidFill>
              </a:rPr>
              <a:t>Benefits </a:t>
            </a:r>
            <a:r>
              <a:rPr lang="en-US" sz="1900" b="1" dirty="0">
                <a:solidFill>
                  <a:srgbClr val="800000"/>
                </a:solidFill>
              </a:rPr>
              <a:t>of Autocratic </a:t>
            </a:r>
            <a:r>
              <a:rPr lang="en-US" sz="1900" b="1" dirty="0" smtClean="0">
                <a:solidFill>
                  <a:srgbClr val="800000"/>
                </a:solidFill>
              </a:rPr>
              <a:t>Leadership</a:t>
            </a:r>
            <a:endParaRPr lang="en-US" sz="1900" b="1" dirty="0">
              <a:solidFill>
                <a:srgbClr val="8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900" dirty="0" smtClean="0">
                <a:solidFill>
                  <a:srgbClr val="000066"/>
                </a:solidFill>
              </a:rPr>
              <a:t>The </a:t>
            </a:r>
            <a:r>
              <a:rPr lang="en-US" sz="1900" dirty="0">
                <a:solidFill>
                  <a:srgbClr val="000066"/>
                </a:solidFill>
              </a:rPr>
              <a:t>autocratic leadership style can be useful in the following instances: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>
                <a:solidFill>
                  <a:srgbClr val="000066"/>
                </a:solidFill>
              </a:rPr>
              <a:t>It can be effective in small groups where leadership is lacking</a:t>
            </a:r>
            <a:r>
              <a:rPr lang="en-US" sz="1900" b="1" dirty="0"/>
              <a:t>. </a:t>
            </a:r>
            <a:endParaRPr lang="en-US" sz="1900" b="1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>
                <a:solidFill>
                  <a:srgbClr val="000066"/>
                </a:solidFill>
              </a:rPr>
              <a:t>It can also be used well in cases where a great deal of pressure is involved.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>
                <a:solidFill>
                  <a:srgbClr val="000066"/>
                </a:solidFill>
              </a:rPr>
              <a:t>Manufacturing and construction work can also benefit from the autocratic style.</a:t>
            </a:r>
            <a:r>
              <a:rPr lang="en-US" sz="1900" dirty="0">
                <a:solidFill>
                  <a:srgbClr val="000066"/>
                </a:solidFill>
              </a:rPr>
              <a:t> </a:t>
            </a:r>
            <a:endParaRPr lang="en-US" sz="1900" dirty="0" smtClean="0">
              <a:solidFill>
                <a:srgbClr val="000066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66"/>
                </a:solidFill>
              </a:rPr>
              <a:t>In </a:t>
            </a:r>
            <a:r>
              <a:rPr lang="en-US" sz="1900" dirty="0">
                <a:solidFill>
                  <a:srgbClr val="000066"/>
                </a:solidFill>
              </a:rPr>
              <a:t>these situations, it is essential that each person have a clearly assigned task, a deadline, and rules to follow. </a:t>
            </a:r>
            <a:endParaRPr lang="en-US" sz="1900" dirty="0" smtClean="0">
              <a:solidFill>
                <a:srgbClr val="000066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000066"/>
                </a:solidFill>
              </a:rPr>
              <a:t>Autocratic </a:t>
            </a:r>
            <a:r>
              <a:rPr lang="en-US" sz="1900" dirty="0">
                <a:solidFill>
                  <a:srgbClr val="000066"/>
                </a:solidFill>
              </a:rPr>
              <a:t>leaders tend to do well in these settings because they ensure that projects are finished on time and that workers follow safety rules to prevent accidents and injuries.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084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- </a:t>
            </a:r>
            <a:r>
              <a:rPr lang="en-US" sz="2400" dirty="0">
                <a:solidFill>
                  <a:srgbClr val="000066"/>
                </a:solidFill>
              </a:rPr>
              <a:t>Autocratic </a:t>
            </a:r>
            <a:r>
              <a:rPr lang="en-US" sz="2400" dirty="0" smtClean="0">
                <a:solidFill>
                  <a:srgbClr val="000066"/>
                </a:solidFill>
              </a:rPr>
              <a:t>leadership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800000"/>
                </a:solidFill>
              </a:rPr>
              <a:t>Downside of Autocratic Leadership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66"/>
                </a:solidFill>
              </a:rPr>
              <a:t>Some </a:t>
            </a:r>
            <a:r>
              <a:rPr lang="en-US" sz="2000" dirty="0">
                <a:solidFill>
                  <a:srgbClr val="000066"/>
                </a:solidFill>
              </a:rPr>
              <a:t>common problems with autocratic leadership: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</a:rPr>
              <a:t>This </a:t>
            </a:r>
            <a:r>
              <a:rPr lang="en-US" sz="2000" b="1" dirty="0">
                <a:solidFill>
                  <a:srgbClr val="000066"/>
                </a:solidFill>
              </a:rPr>
              <a:t>style tends to discourage group </a:t>
            </a:r>
            <a:r>
              <a:rPr lang="en-US" sz="2000" b="1" dirty="0" smtClean="0">
                <a:solidFill>
                  <a:srgbClr val="000066"/>
                </a:solidFill>
              </a:rPr>
              <a:t>input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Autocratic leadership can also impair the morale of the group in some cases.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Negative emotions, dissatisfaction among the team members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</a:rPr>
              <a:t>Lack the sense of ownership and </a:t>
            </a:r>
            <a:r>
              <a:rPr lang="en-US" sz="2000" b="1" dirty="0" smtClean="0">
                <a:solidFill>
                  <a:srgbClr val="000066"/>
                </a:solidFill>
              </a:rPr>
              <a:t>belonging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b="1" dirty="0" smtClean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1216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- </a:t>
            </a:r>
            <a:r>
              <a:rPr lang="en-US" sz="2400" dirty="0" smtClean="0">
                <a:solidFill>
                  <a:srgbClr val="000066"/>
                </a:solidFill>
              </a:rPr>
              <a:t>Democratic leadership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Also </a:t>
            </a:r>
            <a:r>
              <a:rPr lang="en-US" sz="2000" dirty="0">
                <a:solidFill>
                  <a:srgbClr val="000066"/>
                </a:solidFill>
              </a:rPr>
              <a:t>known as </a:t>
            </a:r>
            <a:r>
              <a:rPr lang="en-US" sz="2000" b="1" dirty="0">
                <a:solidFill>
                  <a:srgbClr val="800000"/>
                </a:solidFill>
              </a:rPr>
              <a:t>participative leadership or shared leadership</a:t>
            </a:r>
            <a:r>
              <a:rPr lang="en-US" sz="2000" dirty="0">
                <a:solidFill>
                  <a:srgbClr val="000066"/>
                </a:solidFill>
              </a:rPr>
              <a:t>, is a type </a:t>
            </a:r>
            <a:r>
              <a:rPr lang="en-US" sz="2000" dirty="0" smtClean="0">
                <a:solidFill>
                  <a:srgbClr val="000066"/>
                </a:solidFill>
              </a:rPr>
              <a:t>of leadership</a:t>
            </a:r>
            <a:r>
              <a:rPr lang="en-US" sz="2000" dirty="0">
                <a:solidFill>
                  <a:srgbClr val="000066"/>
                </a:solidFill>
              </a:rPr>
              <a:t> style in which </a:t>
            </a:r>
            <a:r>
              <a:rPr lang="en-US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 of the group take a more participative role in the decision-making process</a:t>
            </a:r>
            <a:r>
              <a:rPr lang="en-US" sz="2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This </a:t>
            </a:r>
            <a:r>
              <a:rPr lang="en-US" sz="2000" dirty="0">
                <a:solidFill>
                  <a:srgbClr val="000066"/>
                </a:solidFill>
              </a:rPr>
              <a:t>type of leadership can </a:t>
            </a:r>
            <a:r>
              <a:rPr lang="en-US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to any organization</a:t>
            </a:r>
            <a:r>
              <a:rPr lang="en-US" sz="2000" dirty="0">
                <a:solidFill>
                  <a:srgbClr val="000066"/>
                </a:solidFill>
              </a:rPr>
              <a:t>, from private businesses to schools to government.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Image result for democratic leadersh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2989" y="3829242"/>
            <a:ext cx="3238211" cy="21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6724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LEADERSHIP STYLES - </a:t>
            </a:r>
            <a:r>
              <a:rPr lang="en-US" sz="2400" dirty="0">
                <a:solidFill>
                  <a:srgbClr val="000066"/>
                </a:solidFill>
              </a:rPr>
              <a:t>Autocratic </a:t>
            </a:r>
            <a:r>
              <a:rPr lang="en-US" sz="2400" dirty="0" smtClean="0">
                <a:solidFill>
                  <a:srgbClr val="000066"/>
                </a:solidFill>
              </a:rPr>
              <a:t>leadership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66"/>
                </a:solidFill>
              </a:rPr>
              <a:t>Some </a:t>
            </a:r>
            <a:r>
              <a:rPr lang="en-US" sz="2000" dirty="0">
                <a:solidFill>
                  <a:srgbClr val="000066"/>
                </a:solidFill>
              </a:rPr>
              <a:t>of the primary characteristics of democratic leadership include: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</a:rPr>
              <a:t>Group members are encouraged to share ideas and opinions, even though the leader retains the final say over decisions.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</a:rPr>
              <a:t>Members of the group feel more engaged in the process.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</a:rPr>
              <a:t>Creativity is encouraged and rewarded.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</a:rPr>
              <a:t>Allow things to happen in consensus and sense of ownership among the team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</a:rPr>
              <a:t>Teams members are happy and trust within them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800000"/>
                </a:solidFill>
              </a:rPr>
              <a:t>Ideal leadership for success of an entrepreneurial venture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 smtClean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425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847</Words>
  <Application>Microsoft Office PowerPoint</Application>
  <PresentationFormat>On-screen Show (4:3)</PresentationFormat>
  <Paragraphs>178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321</cp:revision>
  <dcterms:created xsi:type="dcterms:W3CDTF">2013-07-28T06:24:18Z</dcterms:created>
  <dcterms:modified xsi:type="dcterms:W3CDTF">2020-12-23T07:21:50Z</dcterms:modified>
</cp:coreProperties>
</file>