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7" r:id="rId2"/>
    <p:sldId id="26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90" r:id="rId16"/>
    <p:sldId id="289" r:id="rId17"/>
    <p:sldId id="291" r:id="rId18"/>
    <p:sldId id="292" r:id="rId19"/>
    <p:sldId id="293" r:id="rId20"/>
    <p:sldId id="294" r:id="rId21"/>
    <p:sldId id="295" r:id="rId22"/>
    <p:sldId id="296" r:id="rId23"/>
    <p:sldId id="297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0066"/>
    <a:srgbClr val="3333CC"/>
    <a:srgbClr val="052E89"/>
    <a:srgbClr val="FF00FF"/>
    <a:srgbClr val="A50021"/>
    <a:srgbClr val="0033CC"/>
    <a:srgbClr val="E1D6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444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58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090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49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11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73911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1221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754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01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35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541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26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594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249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74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365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066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2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3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171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847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hyperlink" Target="https://lms.learnwise.wfglobal.org/IN/en/lesson/view?sid=12911946&amp;vid=12916233&amp;cid=12910442&amp;cat_id=23791&amp;user_gids=1516741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hyperlink" Target="https://aktiasolutions.com/outcome-driven-innovation/" TargetMode="Externa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hyperlink" Target="http://mishainfotech.com/product-engineering.aspx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hyperlink" Target="https://www.webmd.com/pain-management/ss/slideshow-relieving-back-pain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hyperlink" Target="https://guides.co/g/how-to-build-a-startup/3022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24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24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24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2400" b="1" spc="650" dirty="0">
                <a:solidFill>
                  <a:srgbClr val="800000"/>
                </a:solidFill>
                <a:latin typeface="+mj-lt"/>
              </a:rPr>
              <a:t> Lesson 3</a:t>
            </a:r>
          </a:p>
          <a:p>
            <a:pPr algn="ctr">
              <a:spcBef>
                <a:spcPts val="1200"/>
              </a:spcBef>
            </a:pPr>
            <a:r>
              <a:rPr lang="en-US" sz="4000" b="1" dirty="0" smtClean="0">
                <a:solidFill>
                  <a:schemeClr val="accent3">
                    <a:lumMod val="50000"/>
                  </a:schemeClr>
                </a:solidFill>
                <a:latin typeface="+mj-lt"/>
              </a:rPr>
              <a:t>How to position your products around the customer Value and Need</a:t>
            </a: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800000"/>
                </a:solidFill>
                <a:latin typeface="+mj-lt"/>
              </a:rPr>
              <a:t>Value Proposition Canvas</a:t>
            </a:r>
            <a:endParaRPr lang="en-US" sz="3600" b="1" spc="650" dirty="0">
              <a:solidFill>
                <a:srgbClr val="800000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7061299" y="60955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164" y="3924464"/>
            <a:ext cx="4456135" cy="2184380"/>
          </a:xfrm>
          <a:prstGeom prst="rect">
            <a:avLst/>
          </a:prstGeom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58200" cy="365125"/>
          </a:xfrm>
        </p:spPr>
        <p:txBody>
          <a:bodyPr/>
          <a:lstStyle/>
          <a:p>
            <a:pPr>
              <a:defRPr/>
            </a:pPr>
            <a:r>
              <a:rPr lang="en-US" sz="210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Murali Manohar -Assistant Professor            </a:t>
            </a:r>
            <a:r>
              <a:rPr lang="en-US" sz="21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Engineering</a:t>
            </a:r>
            <a:endParaRPr lang="en-US" sz="21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013" y="1219200"/>
            <a:ext cx="6837219" cy="537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Example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93618" y="2049999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Online wedding planning platform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809" y="2750736"/>
            <a:ext cx="5237018" cy="26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22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12282" y="6356350"/>
            <a:ext cx="474518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20882" y="1216967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Online wedding planning platform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3524"/>
          <a:stretch/>
        </p:blipFill>
        <p:spPr>
          <a:xfrm>
            <a:off x="978045" y="1744018"/>
            <a:ext cx="3289156" cy="39243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l="46299"/>
          <a:stretch/>
        </p:blipFill>
        <p:spPr>
          <a:xfrm>
            <a:off x="4267201" y="1737091"/>
            <a:ext cx="3800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1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20882" y="1216967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Online wedding planning platform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8133"/>
          <a:stretch/>
        </p:blipFill>
        <p:spPr>
          <a:xfrm>
            <a:off x="1304925" y="1786582"/>
            <a:ext cx="3571875" cy="3924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51314" t="38321"/>
          <a:stretch/>
        </p:blipFill>
        <p:spPr>
          <a:xfrm>
            <a:off x="4876800" y="3290416"/>
            <a:ext cx="3352800" cy="242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9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20882" y="1216967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 dirty="0" smtClean="0">
                <a:solidFill>
                  <a:srgbClr val="800000"/>
                </a:solidFill>
              </a:rPr>
              <a:t>Online wedding planning platform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04925" y="1733550"/>
            <a:ext cx="6044045" cy="4210050"/>
            <a:chOff x="1304925" y="1500832"/>
            <a:chExt cx="6044045" cy="4210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4"/>
            <a:srcRect r="48133"/>
            <a:stretch/>
          </p:blipFill>
          <p:spPr>
            <a:xfrm>
              <a:off x="1304925" y="1786582"/>
              <a:ext cx="3571875" cy="39243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2945" y="1500832"/>
              <a:ext cx="2486025" cy="2247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6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73" y="1019888"/>
            <a:ext cx="6248400" cy="32676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b="7096"/>
          <a:stretch/>
        </p:blipFill>
        <p:spPr>
          <a:xfrm>
            <a:off x="5309541" y="4024593"/>
            <a:ext cx="3605859" cy="199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4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534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02" y="1376065"/>
            <a:ext cx="30956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67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CREATING VALUE PROPOSITION CANVAS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502920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https://lms.learnwise.wfglobal.org/IN/en/lesson/view?sid=12911946&amp;vid=12916233&amp;cid=12910442&amp;cat_id=23791&amp;user_gids=15167414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4209365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https://lms.learnwise.wfglobal.org/IN/en/lesson/view?sid=12911946&amp;vid=12916233&amp;cid=12910442&amp;cat_id=23791&amp;user_gids=15167414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872" y="1078514"/>
            <a:ext cx="6192328" cy="29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7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81000" y="152400"/>
            <a:ext cx="83058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24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24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24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2400" b="1" spc="650" dirty="0">
                <a:solidFill>
                  <a:srgbClr val="800000"/>
                </a:solidFill>
                <a:latin typeface="+mj-lt"/>
              </a:rPr>
              <a:t> Lesson </a:t>
            </a:r>
            <a:r>
              <a:rPr lang="en-US" sz="2400" b="1" spc="650" dirty="0" smtClean="0">
                <a:solidFill>
                  <a:srgbClr val="800000"/>
                </a:solidFill>
                <a:latin typeface="+mj-lt"/>
              </a:rPr>
              <a:t>3</a:t>
            </a:r>
            <a:endParaRPr lang="en-US" sz="2400" b="1" spc="650" dirty="0">
              <a:solidFill>
                <a:srgbClr val="800000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7061299" y="60955"/>
            <a:ext cx="2057554" cy="54624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8458200" cy="365125"/>
          </a:xfrm>
        </p:spPr>
        <p:txBody>
          <a:bodyPr/>
          <a:lstStyle/>
          <a:p>
            <a:pPr>
              <a:defRPr/>
            </a:pPr>
            <a:r>
              <a:rPr lang="en-US" sz="2100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 Murali Manohar -Assistant Professor            </a:t>
            </a:r>
            <a:r>
              <a:rPr lang="en-US" sz="2100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Polymer Engineering</a:t>
            </a:r>
            <a:endParaRPr lang="en-US" sz="21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8200" y="2057400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4000" b="1" spc="650" dirty="0" smtClean="0">
                <a:solidFill>
                  <a:srgbClr val="800000"/>
                </a:solidFill>
              </a:rPr>
              <a:t>OUTCOME DRIVEN INNOVATION</a:t>
            </a:r>
            <a:endParaRPr lang="en-US" sz="4000" b="1" spc="650" dirty="0">
              <a:solidFill>
                <a:srgbClr val="800000"/>
              </a:solidFill>
            </a:endParaRPr>
          </a:p>
        </p:txBody>
      </p:sp>
      <p:pic>
        <p:nvPicPr>
          <p:cNvPr id="1026" name="Picture 2" descr="Outcome-driven Innovation - Outcomes vs Problems - Aktiasolu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09" y="3461217"/>
            <a:ext cx="3543300" cy="240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5802868"/>
            <a:ext cx="58570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https://aktiasolutions.com/outcome-driven-innovation/</a:t>
            </a:r>
            <a:endParaRPr lang="en-US" sz="1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519" y="3273712"/>
            <a:ext cx="2487081" cy="267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8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18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LAUNCH A BLOCK BUSTER PRODUCT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82" y="1175570"/>
            <a:ext cx="3838575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655" y="2162709"/>
            <a:ext cx="3789179" cy="5943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8000" y="2237550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800000"/>
                </a:solidFill>
              </a:rPr>
              <a:t>NO</a:t>
            </a: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3211076"/>
            <a:ext cx="601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HELP YOU LAUNCH A PRODUCT</a:t>
            </a:r>
          </a:p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MAY NOT BE A BLOCK </a:t>
            </a:r>
            <a:r>
              <a:rPr lang="en-US" sz="2200" b="1" dirty="0" smtClean="0">
                <a:solidFill>
                  <a:srgbClr val="800000"/>
                </a:solidFill>
              </a:rPr>
              <a:t>BUSTER PRODUCT</a:t>
            </a:r>
            <a:endParaRPr lang="en-US" sz="2200" b="1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6026" y="4147831"/>
            <a:ext cx="5654756" cy="69984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28800" y="5194209"/>
            <a:ext cx="61341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0066"/>
                </a:solidFill>
              </a:rPr>
              <a:t>An </a:t>
            </a:r>
            <a:r>
              <a:rPr lang="en-US" sz="2200" b="1" dirty="0">
                <a:solidFill>
                  <a:srgbClr val="000066"/>
                </a:solidFill>
              </a:rPr>
              <a:t>unusually </a:t>
            </a:r>
            <a:r>
              <a:rPr lang="en-US" sz="2200" b="1" i="1" dirty="0">
                <a:solidFill>
                  <a:srgbClr val="800000"/>
                </a:solidFill>
              </a:rPr>
              <a:t>successful product </a:t>
            </a:r>
            <a:r>
              <a:rPr lang="en-US" sz="2200" b="1" dirty="0">
                <a:solidFill>
                  <a:srgbClr val="000066"/>
                </a:solidFill>
              </a:rPr>
              <a:t>or service </a:t>
            </a:r>
            <a:r>
              <a:rPr lang="en-US" sz="2200" b="1" i="1" dirty="0">
                <a:solidFill>
                  <a:srgbClr val="800000"/>
                </a:solidFill>
              </a:rPr>
              <a:t>with huge sales.</a:t>
            </a:r>
          </a:p>
        </p:txBody>
      </p:sp>
      <p:cxnSp>
        <p:nvCxnSpPr>
          <p:cNvPr id="15" name="Straight Arrow Connector 14"/>
          <p:cNvCxnSpPr>
            <a:stCxn id="7" idx="2"/>
          </p:cNvCxnSpPr>
          <p:nvPr/>
        </p:nvCxnSpPr>
        <p:spPr>
          <a:xfrm>
            <a:off x="7162800" y="2668437"/>
            <a:ext cx="0" cy="434689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6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106341" y="6356350"/>
            <a:ext cx="580459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LAUNCH A BLOCK BUSTER PRODUCT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1168267"/>
            <a:ext cx="384810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745540"/>
            <a:ext cx="7115741" cy="3197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6945" y="5026025"/>
            <a:ext cx="46863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>
                <a:solidFill>
                  <a:srgbClr val="800000"/>
                </a:solidFill>
              </a:rPr>
              <a:t>OBJECTIVES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In this lesson, you </a:t>
            </a:r>
            <a:r>
              <a:rPr lang="en-US" sz="2200" b="1" dirty="0" smtClean="0">
                <a:solidFill>
                  <a:srgbClr val="0033CC"/>
                </a:solidFill>
              </a:rPr>
              <a:t>will be able to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</a:rPr>
              <a:t>to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position your products around the customer Value and Need</a:t>
            </a: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20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509" y="990600"/>
            <a:ext cx="847551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rgbClr val="000066"/>
                </a:solidFill>
              </a:rPr>
              <a:t>Outcome-Driven Innovation</a:t>
            </a:r>
            <a:r>
              <a:rPr lang="en-US" sz="2200" dirty="0">
                <a:solidFill>
                  <a:srgbClr val="000066"/>
                </a:solidFill>
              </a:rPr>
              <a:t> (ODI) is a strategy and innovation process developed by Anthony W. </a:t>
            </a:r>
            <a:r>
              <a:rPr lang="en-US" sz="2200" dirty="0" err="1" smtClean="0">
                <a:solidFill>
                  <a:srgbClr val="000066"/>
                </a:solidFill>
              </a:rPr>
              <a:t>Ulwick</a:t>
            </a:r>
            <a:r>
              <a:rPr lang="en-US" sz="2200" dirty="0">
                <a:solidFill>
                  <a:srgbClr val="000066"/>
                </a:solidFill>
              </a:rPr>
              <a:t>.</a:t>
            </a:r>
            <a:r>
              <a:rPr lang="en-US" sz="2200" dirty="0" smtClean="0">
                <a:solidFill>
                  <a:srgbClr val="000066"/>
                </a:solidFill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It </a:t>
            </a:r>
            <a:r>
              <a:rPr lang="en-US" sz="2200" dirty="0">
                <a:solidFill>
                  <a:srgbClr val="000066"/>
                </a:solidFill>
              </a:rPr>
              <a:t>is built around the theory that people buy products and services to get jobs </a:t>
            </a:r>
            <a:r>
              <a:rPr lang="en-US" sz="2200" dirty="0" smtClean="0">
                <a:solidFill>
                  <a:srgbClr val="000066"/>
                </a:solidFill>
              </a:rPr>
              <a:t>done.</a:t>
            </a:r>
            <a:endParaRPr lang="en-US" sz="2200" baseline="30000" dirty="0">
              <a:solidFill>
                <a:srgbClr val="000066"/>
              </a:solidFill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As </a:t>
            </a:r>
            <a:r>
              <a:rPr lang="en-US" sz="2200" dirty="0">
                <a:solidFill>
                  <a:srgbClr val="000066"/>
                </a:solidFill>
              </a:rPr>
              <a:t>people complete these jobs, they have certain measurable outcomes that they are attempting to </a:t>
            </a:r>
            <a:r>
              <a:rPr lang="en-US" sz="2200" dirty="0" smtClean="0">
                <a:solidFill>
                  <a:srgbClr val="000066"/>
                </a:solidFill>
              </a:rPr>
              <a:t>achieve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 smtClean="0">
                <a:solidFill>
                  <a:srgbClr val="000066"/>
                </a:solidFill>
              </a:rPr>
              <a:t>It </a:t>
            </a:r>
            <a:r>
              <a:rPr lang="en-US" sz="2200" dirty="0">
                <a:solidFill>
                  <a:srgbClr val="000066"/>
                </a:solidFill>
              </a:rPr>
              <a:t>links a company's value creation activities to customer-defined metrics</a:t>
            </a:r>
            <a:r>
              <a:rPr lang="en-US" sz="2200" dirty="0" smtClean="0">
                <a:solidFill>
                  <a:srgbClr val="000066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66"/>
                </a:solidFill>
              </a:rPr>
              <a:t>ODI attempts to identify important but poorly served, and unimportant but over-served, jobs and outcomes. </a:t>
            </a:r>
            <a:endParaRPr lang="en-US" sz="2200" dirty="0" smtClean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05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2509" y="990600"/>
            <a:ext cx="84755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66"/>
                </a:solidFill>
              </a:rPr>
              <a:t>ODI focuses on customer-desired outcome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66"/>
                </a:solidFill>
              </a:rPr>
              <a:t>By knowing how customers measure value, companies are able to align the actions of marketing, development, and R&amp;D with these metrics and systematically create customer value.</a:t>
            </a:r>
            <a:endParaRPr lang="en-US" sz="22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94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 – </a:t>
            </a:r>
            <a:r>
              <a:rPr lang="en-US" sz="2400" b="1" dirty="0" smtClean="0">
                <a:solidFill>
                  <a:srgbClr val="000066"/>
                </a:solidFill>
              </a:rPr>
              <a:t>KEY STEPS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79708"/>
          <a:stretch/>
        </p:blipFill>
        <p:spPr>
          <a:xfrm>
            <a:off x="2014536" y="5043993"/>
            <a:ext cx="3971925" cy="7286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60168" b="20734"/>
          <a:stretch/>
        </p:blipFill>
        <p:spPr>
          <a:xfrm>
            <a:off x="2014536" y="4024687"/>
            <a:ext cx="3971925" cy="68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19829" b="58951"/>
          <a:stretch/>
        </p:blipFill>
        <p:spPr>
          <a:xfrm>
            <a:off x="2014536" y="2151881"/>
            <a:ext cx="3971925" cy="7620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b="79865"/>
          <a:stretch/>
        </p:blipFill>
        <p:spPr>
          <a:xfrm>
            <a:off x="2014537" y="1228216"/>
            <a:ext cx="3971925" cy="72303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t="39354" b="39426"/>
          <a:stretch/>
        </p:blipFill>
        <p:spPr>
          <a:xfrm>
            <a:off x="2014536" y="3068663"/>
            <a:ext cx="39719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OUTCOME-DRIVEN INNOVATION – </a:t>
            </a:r>
            <a:r>
              <a:rPr lang="en-US" sz="2400" b="1" dirty="0" smtClean="0">
                <a:solidFill>
                  <a:srgbClr val="000066"/>
                </a:solidFill>
              </a:rPr>
              <a:t>KEY STEPS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55" y="1376065"/>
            <a:ext cx="3790950" cy="4171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580149"/>
            <a:ext cx="4252066" cy="396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6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</a:t>
            </a:r>
            <a:r>
              <a:rPr lang="en-US" sz="2400" b="1" dirty="0">
                <a:solidFill>
                  <a:srgbClr val="800000"/>
                </a:solidFill>
              </a:rPr>
              <a:t>PROPOSITION </a:t>
            </a:r>
            <a:r>
              <a:rPr lang="en-US" sz="2400" b="1" dirty="0" smtClean="0">
                <a:solidFill>
                  <a:srgbClr val="800000"/>
                </a:solidFill>
              </a:rPr>
              <a:t>CANVAS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16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We have discussed it in our previous class in the customer segment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200" b="1" dirty="0" smtClean="0">
              <a:solidFill>
                <a:srgbClr val="FF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133600"/>
            <a:ext cx="6900862" cy="371642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533400" y="2590800"/>
            <a:ext cx="1447800" cy="1066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-228600" y="3689350"/>
            <a:ext cx="1905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800000"/>
                </a:solidFill>
              </a:rPr>
              <a:t>Value proposition design</a:t>
            </a:r>
            <a:endParaRPr lang="en-US" altLang="en-US" sz="20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8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PROPOSITION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Describes the value you offer your customer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33CC"/>
                </a:solidFill>
              </a:rPr>
              <a:t>Can be broken down in to three parts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	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solidFill>
                <a:srgbClr val="FF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182" t="21845" r="12105" b="5777"/>
          <a:stretch/>
        </p:blipFill>
        <p:spPr>
          <a:xfrm>
            <a:off x="734420" y="2072550"/>
            <a:ext cx="2531599" cy="23440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5755" t="22839" r="13670" b="7076"/>
          <a:stretch/>
        </p:blipFill>
        <p:spPr>
          <a:xfrm>
            <a:off x="3449119" y="2895600"/>
            <a:ext cx="2750304" cy="25538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4611" t="26017" r="10284" b="5350"/>
          <a:stretch/>
        </p:blipFill>
        <p:spPr>
          <a:xfrm>
            <a:off x="6393859" y="3900607"/>
            <a:ext cx="2431486" cy="21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2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PROPOSITION – </a:t>
            </a:r>
            <a:r>
              <a:rPr lang="en-US" sz="2400" b="1" dirty="0" smtClean="0">
                <a:solidFill>
                  <a:srgbClr val="000066"/>
                </a:solidFill>
              </a:rPr>
              <a:t>Product and Services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Refers to all the products and services you offer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Which helps your customer to complete their jobs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Not all the product and services are equally important to the customers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Some may be essential and other may be nice to have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	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solidFill>
                <a:srgbClr val="FF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73" y="3736488"/>
            <a:ext cx="4019550" cy="990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71623" y="583707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5"/>
              </a:rPr>
              <a:t>http://mishainfotech.com/product-engineering.aspx</a:t>
            </a:r>
            <a:endParaRPr lang="en-US" sz="1000" dirty="0"/>
          </a:p>
        </p:txBody>
      </p:sp>
      <p:pic>
        <p:nvPicPr>
          <p:cNvPr id="1030" name="Picture 6" descr="software product engineering companies In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23" y="2951726"/>
            <a:ext cx="2413000" cy="309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PROPOSITION – </a:t>
            </a:r>
            <a:r>
              <a:rPr lang="en-US" sz="2400" b="1" dirty="0" smtClean="0">
                <a:solidFill>
                  <a:srgbClr val="000066"/>
                </a:solidFill>
              </a:rPr>
              <a:t>Pain Relievers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5678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b="1" dirty="0" smtClean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200" b="1" dirty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Describes, how products and services </a:t>
            </a:r>
            <a:r>
              <a:rPr lang="en-US" sz="2200" b="1" dirty="0" smtClean="0">
                <a:solidFill>
                  <a:srgbClr val="800000"/>
                </a:solidFill>
              </a:rPr>
              <a:t>alleviates </a:t>
            </a:r>
            <a:r>
              <a:rPr lang="en-US" sz="2200" b="1" dirty="0" smtClean="0">
                <a:solidFill>
                  <a:srgbClr val="800000"/>
                </a:solidFill>
              </a:rPr>
              <a:t>customer specific pains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They reduce or eliminate some of the things that annoys customers – before, during or after try to complete a job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Not possible for the product to deal with all the pains in a customers list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Great Pain relieves - Focus on the important pains and deals with them extremely well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solidFill>
                <a:srgbClr val="FF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14 Ways to Relieve Back P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759" y="1044251"/>
            <a:ext cx="2227041" cy="120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57623" y="5753578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5"/>
              </a:rPr>
              <a:t>https://www.webmd.com/pain-management/ss/slideshow-relieving-back-pain</a:t>
            </a:r>
            <a:endParaRPr lang="en-US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10" y="1551674"/>
            <a:ext cx="45053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PROPOSITION – </a:t>
            </a:r>
            <a:r>
              <a:rPr lang="en-US" sz="2400" b="1" dirty="0" smtClean="0">
                <a:solidFill>
                  <a:srgbClr val="000066"/>
                </a:solidFill>
              </a:rPr>
              <a:t>Gain Creators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endParaRPr lang="en-US" sz="2200" b="1" dirty="0" smtClean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200" b="1" dirty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200" b="1" dirty="0" smtClean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200" b="1" dirty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Not possible for the product to deal with all the gains in a customers list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Effective gain creators – important gains that makes a real difference to the customer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b="1" dirty="0" smtClean="0">
              <a:solidFill>
                <a:srgbClr val="FF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Identifying Customer &quot;Gain Creators&quot; | How To Build A Startup: The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25" y="1138535"/>
            <a:ext cx="3369112" cy="183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699125" y="5818029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hlinkClick r:id="rId5"/>
              </a:rPr>
              <a:t>https://guides.co/g/how-to-build-a-startup/3022</a:t>
            </a:r>
            <a:endParaRPr lang="en-US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1138535"/>
            <a:ext cx="36385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PROPOSITION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755" y="1248778"/>
            <a:ext cx="6837219" cy="1691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04900" y="3251857"/>
            <a:ext cx="6837219" cy="37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800000"/>
                </a:solidFill>
              </a:rPr>
              <a:t>Asses the good fit with your customer segment</a:t>
            </a:r>
            <a:endParaRPr lang="en-US" b="1" dirty="0">
              <a:solidFill>
                <a:srgbClr val="8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0800" y="3936360"/>
            <a:ext cx="442912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187" y="4755523"/>
            <a:ext cx="43243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VALUE PROPOSITION</a:t>
            </a:r>
            <a:endParaRPr lang="en-US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April 2020</a:t>
            </a:r>
            <a:endParaRPr 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39013" y="1219200"/>
            <a:ext cx="6837219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Great Value Proposition are always about making the right choice about which job, pains and gains to focus on and wish to let go off</a:t>
            </a:r>
          </a:p>
          <a:p>
            <a:pPr algn="ctr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Fit </a:t>
            </a:r>
            <a:r>
              <a:rPr lang="en-US" sz="2200" b="1" dirty="0">
                <a:solidFill>
                  <a:srgbClr val="800000"/>
                </a:solidFill>
              </a:rPr>
              <a:t>i</a:t>
            </a:r>
            <a:r>
              <a:rPr lang="en-US" sz="2200" b="1" dirty="0" smtClean="0">
                <a:solidFill>
                  <a:srgbClr val="800000"/>
                </a:solidFill>
              </a:rPr>
              <a:t>s very hard to find and maintain and the core of the VPC </a:t>
            </a:r>
            <a:endParaRPr lang="en-US" sz="2200" b="1" dirty="0">
              <a:solidFill>
                <a:srgbClr val="8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4414249"/>
            <a:ext cx="3838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7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556</Words>
  <Application>Microsoft Office PowerPoint</Application>
  <PresentationFormat>On-screen Show (4:3)</PresentationFormat>
  <Paragraphs>146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Murali Manohar D</cp:lastModifiedBy>
  <cp:revision>269</cp:revision>
  <dcterms:created xsi:type="dcterms:W3CDTF">2013-07-28T06:24:18Z</dcterms:created>
  <dcterms:modified xsi:type="dcterms:W3CDTF">2020-04-07T09:59:48Z</dcterms:modified>
</cp:coreProperties>
</file>