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8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9" r:id="rId10"/>
    <p:sldId id="264" r:id="rId11"/>
    <p:sldId id="265" r:id="rId12"/>
    <p:sldId id="266" r:id="rId13"/>
    <p:sldId id="294" r:id="rId14"/>
    <p:sldId id="296" r:id="rId15"/>
    <p:sldId id="267" r:id="rId16"/>
    <p:sldId id="295" r:id="rId17"/>
    <p:sldId id="297" r:id="rId18"/>
    <p:sldId id="276" r:id="rId19"/>
    <p:sldId id="277" r:id="rId20"/>
    <p:sldId id="283" r:id="rId21"/>
    <p:sldId id="291" r:id="rId22"/>
    <p:sldId id="292" r:id="rId23"/>
    <p:sldId id="293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 /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image" Target="../media/image23.gif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5.png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 /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34.png" /><Relationship Id="rId4" Type="http://schemas.openxmlformats.org/officeDocument/2006/relationships/image" Target="../media/image33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 /><Relationship Id="rId2" Type="http://schemas.openxmlformats.org/officeDocument/2006/relationships/image" Target="../media/image36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 /><Relationship Id="rId2" Type="http://schemas.openxmlformats.org/officeDocument/2006/relationships/image" Target="../media/image38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 /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2.png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 /><Relationship Id="rId2" Type="http://schemas.openxmlformats.org/officeDocument/2006/relationships/image" Target="../media/image4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5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86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457201"/>
            <a:ext cx="838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BOOLEAN ALGEBRA</a:t>
            </a:r>
          </a:p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	Boolean Algebra is used to analyze and simplify the digital (logic) circuits. It uses only the binary numbers i.e. 0 and 1. It is also called as 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Binary Algebra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or 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logical Algebra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u="sng" dirty="0">
                <a:latin typeface="Times New Roman" pitchFamily="18" charset="0"/>
                <a:cs typeface="Times New Roman" pitchFamily="18" charset="0"/>
              </a:rPr>
              <a:t>Rule in Boolean Algebra</a:t>
            </a:r>
          </a:p>
          <a:p>
            <a:pPr algn="just"/>
            <a:endParaRPr lang="en-IN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Following are the important rules used in Boolean algebra.</a:t>
            </a:r>
          </a:p>
          <a:p>
            <a:pPr lvl="1" algn="just">
              <a:buFont typeface="Arial"/>
              <a:buChar char="•"/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 used can have only two values. Binary 1 for HIGH and Binary 0 for LOW.</a:t>
            </a:r>
          </a:p>
          <a:p>
            <a:pPr lvl="1" algn="just">
              <a:buFont typeface="Arial"/>
              <a:buChar char="•"/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Complement of a variable is represented by an over bar (-). Thus, complement of variable B is represented as . Thus if B = 0 then  = 1 and B = 1 then  = 0.</a:t>
            </a:r>
          </a:p>
          <a:p>
            <a:pPr lvl="1" algn="just">
              <a:buFont typeface="Arial"/>
              <a:buChar char="•"/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I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of the variables is represented by a plus (+) sign between them. For example OR </a:t>
            </a:r>
            <a:r>
              <a:rPr lang="en-I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of A, B, C is represented as A + B + C.</a:t>
            </a:r>
          </a:p>
          <a:p>
            <a:pPr lvl="1" algn="just">
              <a:buFont typeface="Arial"/>
              <a:buChar char="•"/>
            </a:pP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Logical </a:t>
            </a:r>
            <a:r>
              <a:rPr lang="en-IN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ANDing</a:t>
            </a:r>
            <a:r>
              <a:rPr lang="en-IN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of the two or more variable is represented by writing a dot between them such as A.B.C. Sometime the dot may be omitted like ABC.</a:t>
            </a:r>
          </a:p>
          <a:p>
            <a:pPr algn="just"/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ommutative La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048000"/>
            <a:ext cx="3429000" cy="609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04800" y="304801"/>
            <a:ext cx="86106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Boolean Laws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 are six types of Boolean Laws.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Commutative law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Any binary operation which satisfies the following expression is referred to as commutative operation.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law states that changing the sequence of the variables does not have any effect on the output of a logic circuit.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0" y="0"/>
            <a:ext cx="184731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8" name="Picture 4" descr="Associative La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5181600"/>
            <a:ext cx="4648200" cy="5334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81000" y="3733800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Associative law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This law states that the order in which the logic operations are performed is irrelevant as their effect is the same.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1"/>
            <a:ext cx="84582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838200"/>
            <a:ext cx="3962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762000"/>
            <a:ext cx="4724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228600"/>
            <a:ext cx="3878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>
                <a:latin typeface="Times New Roman" pitchFamily="18" charset="0"/>
                <a:cs typeface="Times New Roman" pitchFamily="18" charset="0"/>
              </a:rPr>
              <a:t>REDUNDANT LITERAL RULE</a:t>
            </a:r>
            <a:r>
              <a:rPr lang="en-IN" dirty="0"/>
              <a:t>:</a:t>
            </a:r>
          </a:p>
        </p:txBody>
      </p:sp>
      <p:pic>
        <p:nvPicPr>
          <p:cNvPr id="8" name="Picture 5" descr="https://www.electrical4u.com/images/february16/1457158509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838200"/>
            <a:ext cx="4267200" cy="1600200"/>
          </a:xfrm>
          <a:prstGeom prst="rect">
            <a:avLst/>
          </a:prstGeom>
          <a:noFill/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5105400" y="2667000"/>
            <a:ext cx="36385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381000" y="2667000"/>
            <a:ext cx="41148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228600"/>
            <a:ext cx="81534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382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382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048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Let us consider an example of a Boolean function: </a:t>
            </a: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                       </a:t>
            </a: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		AB+A (B+C) + B (B+C)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AutoShape 2" descr="Simplification using Boolean algeb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Simplification using Boolean algeb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Simplification using Boolean algeb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76400"/>
            <a:ext cx="4724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6200" y="4798874"/>
            <a:ext cx="9067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AB + A (B+C) + B (B+C)</a:t>
            </a:r>
          </a:p>
          <a:p>
            <a:r>
              <a:rPr lang="en-IN" dirty="0"/>
              <a:t>AB + AB + AC + BB + BC    </a:t>
            </a:r>
            <a:r>
              <a:rPr lang="en-IN" dirty="0">
                <a:solidFill>
                  <a:srgbClr val="FF0000"/>
                </a:solidFill>
              </a:rPr>
              <a:t> {Distributive law; A (B+C) = AB+AC, B (B+C) = BB+BC}</a:t>
            </a:r>
          </a:p>
          <a:p>
            <a:r>
              <a:rPr lang="en-IN" dirty="0"/>
              <a:t>AB + AB + AC + B + BC        </a:t>
            </a:r>
            <a:r>
              <a:rPr lang="en-IN" dirty="0">
                <a:solidFill>
                  <a:srgbClr val="FF0000"/>
                </a:solidFill>
              </a:rPr>
              <a:t> {Idempotent law; BB = B}</a:t>
            </a:r>
          </a:p>
          <a:p>
            <a:r>
              <a:rPr lang="en-IN" dirty="0"/>
              <a:t>AB + AC + B + BC             </a:t>
            </a:r>
            <a:r>
              <a:rPr lang="en-IN" dirty="0">
                <a:solidFill>
                  <a:srgbClr val="FF0000"/>
                </a:solidFill>
              </a:rPr>
              <a:t>{Idempotent law; AB+AB = AB}</a:t>
            </a:r>
          </a:p>
          <a:p>
            <a:r>
              <a:rPr lang="en-IN" dirty="0"/>
              <a:t>AB + AC +B            </a:t>
            </a:r>
            <a:r>
              <a:rPr lang="en-IN" dirty="0">
                <a:solidFill>
                  <a:srgbClr val="FF0000"/>
                </a:solidFill>
              </a:rPr>
              <a:t> {Absorption law; B+BC = B}</a:t>
            </a:r>
          </a:p>
          <a:p>
            <a:r>
              <a:rPr lang="en-IN" dirty="0"/>
              <a:t>B + AC             {</a:t>
            </a:r>
            <a:r>
              <a:rPr lang="en-IN" dirty="0">
                <a:solidFill>
                  <a:srgbClr val="FF0000"/>
                </a:solidFill>
              </a:rPr>
              <a:t>Absorption law; AB+B = B}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059126"/>
            <a:ext cx="34956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962400" y="4038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The logic diagram for Boolean function B + AC can be represented as: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4267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0" name="Picture 4" descr="Simplest defined as requiring the fewest gates to implement for boolean expression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304800"/>
            <a:ext cx="4114800" cy="3200400"/>
          </a:xfrm>
          <a:prstGeom prst="rect">
            <a:avLst/>
          </a:prstGeom>
          <a:noFill/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3733800"/>
            <a:ext cx="3581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4114800"/>
            <a:ext cx="3733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0" y="304800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EXAMPLE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3821668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EXAMPLE 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477338" y="-2714668"/>
            <a:ext cx="4666662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     </a:t>
            </a:r>
            <a:br>
              <a:rPr kumimoji="0" lang="en-US" sz="10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AND Logical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0"/>
            <a:ext cx="3529542" cy="2209800"/>
          </a:xfrm>
          <a:prstGeom prst="rect">
            <a:avLst/>
          </a:prstGeom>
          <a:noFill/>
        </p:spPr>
      </p:pic>
      <p:pic>
        <p:nvPicPr>
          <p:cNvPr id="1028" name="Picture 4" descr="AND Truth Ta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3429000"/>
            <a:ext cx="4038600" cy="32766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33400" y="381001"/>
            <a:ext cx="838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LOGIC GATES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Gate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A circuit which performs an AND operation is shown in figure. It has n input (n &gt;= 2) and one output.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1200" y="2590800"/>
            <a:ext cx="2003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Truth Table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66800" y="2590800"/>
            <a:ext cx="243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Logic diagram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219200"/>
            <a:ext cx="8610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" y="457200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Example 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4191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" y="4572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Example 5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1295400"/>
            <a:ext cx="3276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105400" y="3810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Example 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DE6A8-DCAE-40BF-A175-F96A56DF5C10}"/>
              </a:ext>
            </a:extLst>
          </p:cNvPr>
          <p:cNvSpPr txBox="1"/>
          <p:nvPr/>
        </p:nvSpPr>
        <p:spPr>
          <a:xfrm>
            <a:off x="3124200" y="4733835"/>
            <a:ext cx="2438400" cy="1323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BB+BB’+A’B+A’B’</a:t>
            </a:r>
          </a:p>
          <a:p>
            <a:r>
              <a:rPr lang="en-US" sz="2000" b="1" dirty="0"/>
              <a:t>B+0+A’(B+B’)</a:t>
            </a:r>
          </a:p>
          <a:p>
            <a:r>
              <a:rPr lang="en-US" sz="2000" b="1" dirty="0"/>
              <a:t>B+0+A’.1</a:t>
            </a:r>
          </a:p>
          <a:p>
            <a:r>
              <a:rPr lang="en-US" sz="2000" b="1" dirty="0"/>
              <a:t>B+A’</a:t>
            </a:r>
            <a:endParaRPr lang="en-IN" sz="20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81200"/>
            <a:ext cx="2743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61978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Example 7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752600"/>
            <a:ext cx="388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105400" y="61978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Example 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0"/>
            <a:ext cx="3657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295400"/>
            <a:ext cx="2819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57200" y="6096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Example 9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447800"/>
            <a:ext cx="4038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"/>
            <a:ext cx="6553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429000"/>
            <a:ext cx="4191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3581400"/>
            <a:ext cx="4419600" cy="290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 descr="OR Logical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733800"/>
            <a:ext cx="3810000" cy="2133600"/>
          </a:xfrm>
          <a:prstGeom prst="rect">
            <a:avLst/>
          </a:prstGeom>
          <a:noFill/>
        </p:spPr>
      </p:pic>
      <p:pic>
        <p:nvPicPr>
          <p:cNvPr id="15364" name="Picture 4" descr="OR Truth Ta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1" y="3200400"/>
            <a:ext cx="3505200" cy="3429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81000" y="381000"/>
            <a:ext cx="83820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 Gate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A circuit which performs an OR operation is shown in figure. It has n input (n &gt;= 2) and one output</a:t>
            </a:r>
            <a:r>
              <a:rPr lang="en-US" sz="28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 </a:t>
            </a:r>
            <a:endParaRPr lang="en-US" sz="40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 </a:t>
            </a:r>
            <a:endParaRPr lang="en-US" sz="4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 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31929" y="2590800"/>
            <a:ext cx="27494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Logic diagram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0" y="2514600"/>
            <a:ext cx="22635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Truth Table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457200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 Gate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NOT gate is also known as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Inverter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It has one input A and one output Y.</a:t>
            </a:r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609600" y="1981200"/>
            <a:ext cx="3429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sng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Logic diagram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 descr="NOT Logical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0"/>
            <a:ext cx="3429000" cy="2590800"/>
          </a:xfrm>
          <a:prstGeom prst="rect">
            <a:avLst/>
          </a:prstGeom>
          <a:noFill/>
        </p:spPr>
      </p:pic>
      <p:pic>
        <p:nvPicPr>
          <p:cNvPr id="16388" name="Picture 4" descr="NOT Truth Ta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2819400"/>
            <a:ext cx="3429000" cy="35052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5638800" y="2362200"/>
            <a:ext cx="22635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Truth Table</a:t>
            </a:r>
            <a:endParaRPr lang="en-IN" sz="3200" b="1" i="0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457200"/>
            <a:ext cx="838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NAND Gate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A NOT-AND operation is known as NAND operation. It has n input (n &gt;= 2) and one output.</a:t>
            </a:r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381000" y="2209801"/>
            <a:ext cx="26670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Logic diagram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2" descr="NAND Logical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3657600"/>
            <a:ext cx="4572000" cy="2362200"/>
          </a:xfrm>
          <a:prstGeom prst="rect">
            <a:avLst/>
          </a:prstGeom>
          <a:noFill/>
        </p:spPr>
      </p:pic>
      <p:pic>
        <p:nvPicPr>
          <p:cNvPr id="17412" name="Picture 4" descr="NAND Truth Ta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2590800"/>
            <a:ext cx="3810000" cy="40386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6042295" y="2057400"/>
            <a:ext cx="22635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Truth Table</a:t>
            </a:r>
            <a:endParaRPr lang="en-IN" sz="3200" b="1" i="0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8305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NOR Gate</a:t>
            </a:r>
          </a:p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	A NOT-OR operation is known as NOR operation. It has n input (n &gt;= 2) and one output.</a:t>
            </a:r>
          </a:p>
        </p:txBody>
      </p:sp>
      <p:pic>
        <p:nvPicPr>
          <p:cNvPr id="18434" name="Picture 2" descr="NOR Logical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075" y="3352800"/>
            <a:ext cx="5343525" cy="2895600"/>
          </a:xfrm>
          <a:prstGeom prst="rect">
            <a:avLst/>
          </a:prstGeom>
          <a:noFill/>
        </p:spPr>
      </p:pic>
      <p:pic>
        <p:nvPicPr>
          <p:cNvPr id="18435" name="Picture 3" descr="NOR Truth Ta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981200"/>
            <a:ext cx="3124200" cy="41148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066800" y="2500952"/>
            <a:ext cx="274320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Logic diagram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latin typeface="Arial" pitchFamily="34" charset="0"/>
                <a:cs typeface="Arial" pitchFamily="34" charset="0"/>
              </a:rPr>
              <a:t>  </a:t>
            </a:r>
            <a:endParaRPr lang="en-US" sz="6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457200" y="381000"/>
            <a:ext cx="8382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XOR Gate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	XOR or Ex-OR gate is a special type of gate. It can be used in the half adder, full adder and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subtractor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 The exclusive-OR gate is abbreviated as EX-OR gate or sometime as X-OR gate. It has n input (n &gt;= 2) and one output.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609600" y="2438400"/>
            <a:ext cx="228600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Logic diagram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br>
              <a:rPr kumimoji="0" lang="en-U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60" name="Picture 4" descr="XOR Logical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581400"/>
            <a:ext cx="3429000" cy="1676400"/>
          </a:xfrm>
          <a:prstGeom prst="rect">
            <a:avLst/>
          </a:prstGeom>
          <a:noFill/>
        </p:spPr>
      </p:pic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876800" y="2057401"/>
            <a:ext cx="2133600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Truth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br>
              <a:rPr kumimoji="0" lang="en-US" sz="10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62" name="Picture 6" descr="XOR Truth Ta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895600"/>
            <a:ext cx="2971800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838199" y="304801"/>
            <a:ext cx="8305801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XNOR Gate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XNOR gate is a special type of gate. It can be used in the half adder, full adder and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subtractor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 The exclusive-NOR gate is abbreviated as EX-NOR gate or sometime as X-NOR gate. It has n input (n &gt;= 2) and one output.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3" name="Picture 3" descr="XNOR Logical Diagra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" y="3733800"/>
            <a:ext cx="3143250" cy="1752600"/>
          </a:xfrm>
          <a:prstGeom prst="rect">
            <a:avLst/>
          </a:prstGeom>
          <a:noFill/>
        </p:spPr>
      </p:pic>
      <p:pic>
        <p:nvPicPr>
          <p:cNvPr id="20484" name="Picture 4" descr="XNOR Truth Tab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1200" y="3352800"/>
            <a:ext cx="3095625" cy="28956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295400" y="2819400"/>
            <a:ext cx="21066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Logic diagram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8400" y="2590800"/>
            <a:ext cx="1981200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latin typeface="Arial" pitchFamily="34" charset="0"/>
                <a:cs typeface="Arial" pitchFamily="34" charset="0"/>
              </a:rPr>
              <a:t> </a:t>
            </a:r>
            <a:endParaRPr lang="en-US" sz="60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u="sng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Truth Table</a:t>
            </a:r>
            <a:endParaRPr lang="en-IN" sz="2400" b="1" u="sng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28600"/>
            <a:ext cx="84582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571</TotalTime>
  <Words>743</Words>
  <Application>Microsoft Office PowerPoint</Application>
  <PresentationFormat>On-screen Show (4:3)</PresentationFormat>
  <Paragraphs>85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Equity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Geetha.S</dc:creator>
  <cp:lastModifiedBy>919715202534</cp:lastModifiedBy>
  <cp:revision>49</cp:revision>
  <dcterms:created xsi:type="dcterms:W3CDTF">2006-08-16T00:00:00Z</dcterms:created>
  <dcterms:modified xsi:type="dcterms:W3CDTF">2023-06-06T04:55:09Z</dcterms:modified>
</cp:coreProperties>
</file>