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4.xml.rels" ContentType="application/vnd.openxmlformats-package.relationships+xml"/>
  <Override PartName="/ppt/slides/_rels/slide24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23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31.xml.rels" ContentType="application/vnd.openxmlformats-package.relationships+xml"/>
  <Override PartName="/ppt/slides/_rels/slide11.xml.rels" ContentType="application/vnd.openxmlformats-package.relationships+xml"/>
  <Override PartName="/ppt/slides/_rels/slide21.xml.rels" ContentType="application/vnd.openxmlformats-package.relationships+xml"/>
  <Override PartName="/ppt/slides/_rels/slide1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16.xml.rels" ContentType="application/vnd.openxmlformats-package.relationships+xml"/>
  <Override PartName="/ppt/slides/_rels/slide33.xml.rels" ContentType="application/vnd.openxmlformats-package.relationships+xml"/>
  <Override PartName="/ppt/slides/_rels/slide25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34.xml.rels" ContentType="application/vnd.openxmlformats-package.relationships+xml"/>
  <Override PartName="/ppt/slides/_rels/slide18.xml.rels" ContentType="application/vnd.openxmlformats-package.relationships+xml"/>
  <Override PartName="/ppt/slides/_rels/slide26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34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media/image29.png" ContentType="image/png"/>
  <Override PartName="/ppt/media/image46.png" ContentType="image/png"/>
  <Override PartName="/ppt/media/image28.png" ContentType="image/png"/>
  <Override PartName="/ppt/media/image45.png" ContentType="image/png"/>
  <Override PartName="/ppt/media/image27.png" ContentType="image/png"/>
  <Override PartName="/ppt/media/image44.png" ContentType="image/png"/>
  <Override PartName="/ppt/media/image19.png" ContentType="image/png"/>
  <Override PartName="/ppt/media/image36.png" ContentType="image/png"/>
  <Override PartName="/ppt/media/image26.png" ContentType="image/png"/>
  <Override PartName="/ppt/media/image43.png" ContentType="image/png"/>
  <Override PartName="/ppt/media/image18.png" ContentType="image/png"/>
  <Override PartName="/ppt/media/image25.png" ContentType="image/png"/>
  <Override PartName="/ppt/media/image42.png" ContentType="image/png"/>
  <Override PartName="/ppt/media/image17.png" ContentType="image/png"/>
  <Override PartName="/ppt/media/image34.png" ContentType="image/png"/>
  <Override PartName="/ppt/media/image24.png" ContentType="image/png"/>
  <Override PartName="/ppt/media/image41.png" ContentType="image/png"/>
  <Override PartName="/ppt/media/image12.png" ContentType="image/png"/>
  <Override PartName="/ppt/media/image20.png" ContentType="image/png"/>
  <Override PartName="/ppt/media/image8.png" ContentType="image/png"/>
  <Override PartName="/ppt/media/image21.png" ContentType="image/png"/>
  <Override PartName="/ppt/media/image13.png" ContentType="image/png"/>
  <Override PartName="/ppt/media/image30.png" ContentType="image/png"/>
  <Override PartName="/ppt/media/image22.png" ContentType="image/png"/>
  <Override PartName="/ppt/media/image10.png" ContentType="image/png"/>
  <Override PartName="/ppt/media/image9.png" ContentType="image/png"/>
  <Override PartName="/ppt/media/image35.jpeg" ContentType="image/jpeg"/>
  <Override PartName="/ppt/media/image1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7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4.png" ContentType="image/png"/>
  <Override PartName="/ppt/media/image31.png" ContentType="image/png"/>
  <Override PartName="/ppt/media/image15.png" ContentType="image/png"/>
  <Override PartName="/ppt/media/image32.png" ContentType="image/png"/>
  <Override PartName="/ppt/media/image23.png" ContentType="image/png"/>
  <Override PartName="/ppt/media/image40.png" ContentType="image/png"/>
  <Override PartName="/ppt/media/image16.png" ContentType="image/png"/>
  <Override PartName="/ppt/media/image3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C881DB-4E17-4589-8975-4C891AE596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DA9A9E-65B2-4753-9404-4820862C22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C92B46-6E46-40E4-A605-F54F911BB7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2EC437-2BBF-4591-A549-ABC5FBA866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0704AF-361A-43D8-93D8-16D3B63E9F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2F0574-9909-48FD-920B-E964A067C2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6D50E1-50AE-4B8C-BD02-E1E975ED723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EEC77E-2A9F-422A-9A56-13D61F3DC4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903B3A-A5B9-48D7-A887-2B39C38DC5F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118405-EB35-413A-B5B1-A330326420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897FA8-3E04-4EB9-9FC5-AF33A4E566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323329-80AD-44C3-ABCD-7714AD7D92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092B38-0000-40AA-AD12-DB0AC8137F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2BAB90-1695-47E5-B947-B87E7174AF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AEA45A-1225-44A8-A9D8-05B635054D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1B3F5D-5848-4C05-BB35-2E00FE22CB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E6476C-7793-4372-B1A1-DF4CE47042C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9ED437-6175-42CD-8C15-15EAE5E29D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F1D42BD-4856-44E7-A294-927CA61AD3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BFB1C09-59A2-401C-A26B-2AD2C87184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8CE433A-C8A9-467E-A6D1-A6BDD51D5D8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134C82B-F362-4B6E-B41E-DEE0239D8E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2C5A9B-D0C4-47A4-A8E3-E42D36EEA3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003F63F-0F8A-4FB8-9B98-60F94DC646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51BDB57-4BEB-457D-AACE-9A5BAD40E3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7A4ADFF-2377-46E5-A1A3-CE4F89A09D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6537CE-B5E4-48DC-BFBA-737CB6CF49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0D23F3F-9946-46CC-8158-4C80A6CDFD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FF2594C-1813-4B92-B29E-08528962D8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C515730-5103-4DEB-BFF5-802C53E9F03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97B33C-6B6F-46E6-8A41-1BBFFBAEAF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AD0557-AD18-42DB-83FE-C0AEAE0904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58BAA4-CCBC-46B5-8713-3CAE174E6C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80A977A-7297-4623-9A54-A2562055D7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E43C73-E0D6-4655-B55D-F278E01AA0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900931-AE3E-464F-BBF4-C8928551B0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B1B4800-290D-4591-A88A-6FF15E761B6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162D309-4AD0-4482-80DF-7AA150A82D0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7437A40-0B99-4657-98A1-8CB6194DE281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4" descr=""/>
          <p:cNvPicPr/>
          <p:nvPr/>
        </p:nvPicPr>
        <p:blipFill>
          <a:blip r:embed="rId1"/>
          <a:stretch/>
        </p:blipFill>
        <p:spPr>
          <a:xfrm>
            <a:off x="1992600" y="1399680"/>
            <a:ext cx="7909200" cy="305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2"/>
          <p:cNvSpPr/>
          <p:nvPr/>
        </p:nvSpPr>
        <p:spPr>
          <a:xfrm>
            <a:off x="520200" y="356400"/>
            <a:ext cx="11207880" cy="17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-apple-system"/>
              </a:rPr>
              <a:t>The bandwidth of RLC Circuit: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3a3a3a"/>
                </a:solidFill>
                <a:latin typeface="-apple-system"/>
              </a:rPr>
              <a:t>The bandwidth of any system is the range of frequencies for which the current or output voltage is equal to 70.7% of its value at the resonant frequency, and it is denoted by BW.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Picture 3" descr=""/>
          <p:cNvPicPr/>
          <p:nvPr/>
        </p:nvPicPr>
        <p:blipFill>
          <a:blip r:embed="rId1"/>
          <a:stretch/>
        </p:blipFill>
        <p:spPr>
          <a:xfrm>
            <a:off x="3412800" y="2814480"/>
            <a:ext cx="4171680" cy="307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2" descr=""/>
          <p:cNvPicPr/>
          <p:nvPr/>
        </p:nvPicPr>
        <p:blipFill>
          <a:blip r:embed="rId1"/>
          <a:stretch/>
        </p:blipFill>
        <p:spPr>
          <a:xfrm>
            <a:off x="411480" y="317160"/>
            <a:ext cx="11513160" cy="608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1511640" y="183600"/>
            <a:ext cx="8714520" cy="629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icture 2"/>
          <p:cNvSpPr/>
          <p:nvPr/>
        </p:nvSpPr>
        <p:spPr>
          <a:xfrm>
            <a:off x="775800" y="475560"/>
            <a:ext cx="4449240" cy="3349800"/>
          </a:xfrm>
          <a:prstGeom prst="roundRect">
            <a:avLst>
              <a:gd name="adj" fmla="val 11111"/>
            </a:avLst>
          </a:prstGeom>
          <a:blipFill rotWithShape="0">
            <a:blip r:embed="rId1"/>
            <a:srcRect/>
            <a:stretch/>
          </a:blipFill>
          <a:ln cap="rnd" w="190500">
            <a:solidFill>
              <a:srgbClr val="c8c6bd"/>
            </a:solidFill>
            <a:round/>
          </a:ln>
          <a:effectLst>
            <a:outerShdw algn="tl" blurRad="101520" dir="7190755" dist="50636" rotWithShape="0">
              <a:srgbClr val="000000">
                <a:alpha val="45000"/>
              </a:srgbClr>
            </a:outerShdw>
          </a:effectLst>
          <a:scene3d>
            <a:camera fov="5400000" prst="perspectiveFront"/>
            <a:lightRig dir="t" rig="threePt">
              <a:rot lat="0" lon="0" rev="19200000"/>
            </a:lightRig>
          </a:scene3d>
          <a:sp3d extrusionH="25400">
            <a:bevelT prst="hardEdge" w="304800" h="152400"/>
            <a:extrusionClr>
              <a:srgbClr val="ffffff"/>
            </a:extrusionClr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icture 4"/>
          <p:cNvSpPr/>
          <p:nvPr/>
        </p:nvSpPr>
        <p:spPr>
          <a:xfrm>
            <a:off x="6022440" y="674640"/>
            <a:ext cx="3512520" cy="3598200"/>
          </a:xfrm>
          <a:prstGeom prst="roundRect">
            <a:avLst>
              <a:gd name="adj" fmla="val 4167"/>
            </a:avLst>
          </a:prstGeom>
          <a:blipFill rotWithShape="0">
            <a:blip r:embed="rId2"/>
            <a:srcRect/>
            <a:stretch/>
          </a:blipFill>
          <a:ln cap="sq" w="76200">
            <a:solidFill>
              <a:srgbClr val="292929"/>
            </a:solidFill>
            <a:miter/>
          </a:ln>
          <a:effectLst>
            <a:reflection algn="bl" blurRad="12700" dir="5400000" dist="5000" endPos="28000" rotWithShape="0" stA="28000" sy="-100000"/>
          </a:effectLst>
          <a:scene3d>
            <a:camera prst="orthographicFront"/>
            <a:lightRig dir="t" rig="threeP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2" descr=""/>
          <p:cNvPicPr/>
          <p:nvPr/>
        </p:nvPicPr>
        <p:blipFill>
          <a:blip r:embed="rId1"/>
          <a:stretch/>
        </p:blipFill>
        <p:spPr>
          <a:xfrm>
            <a:off x="1679400" y="664560"/>
            <a:ext cx="8285400" cy="5919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2"/>
          <p:cNvSpPr/>
          <p:nvPr/>
        </p:nvSpPr>
        <p:spPr>
          <a:xfrm>
            <a:off x="174960" y="150840"/>
            <a:ext cx="11245320" cy="20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en-US" sz="3200" spc="-1" strike="noStrike">
                <a:solidFill>
                  <a:srgbClr val="3a3a3a"/>
                </a:solidFill>
                <a:latin typeface="-apple-system"/>
              </a:rPr>
              <a:t>The upper and lower cut-off frequencies are sometimes called the </a:t>
            </a:r>
            <a:r>
              <a:rPr b="1" lang="en-US" sz="3200" spc="-1" strike="noStrike">
                <a:solidFill>
                  <a:srgbClr val="000000"/>
                </a:solidFill>
                <a:latin typeface="-apple-system"/>
              </a:rPr>
              <a:t>half-power</a:t>
            </a:r>
            <a:r>
              <a:rPr b="1" lang="en-US" sz="3200" spc="-1" strike="noStrike">
                <a:solidFill>
                  <a:srgbClr val="3a3a3a"/>
                </a:solidFill>
                <a:latin typeface="-apple-system"/>
              </a:rPr>
              <a:t> frequencies</a:t>
            </a:r>
            <a:r>
              <a:rPr b="0" lang="en-US" sz="3200" spc="-1" strike="noStrike">
                <a:solidFill>
                  <a:srgbClr val="3a3a3a"/>
                </a:solidFill>
                <a:latin typeface="-apple-system"/>
              </a:rPr>
              <a:t>. At these frequencies the power from the source is half of the power delivered at the resonant frequency.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Picture 4" descr=""/>
          <p:cNvPicPr/>
          <p:nvPr/>
        </p:nvPicPr>
        <p:blipFill>
          <a:blip r:embed="rId1"/>
          <a:stretch/>
        </p:blipFill>
        <p:spPr>
          <a:xfrm>
            <a:off x="2108880" y="2054520"/>
            <a:ext cx="8583840" cy="448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3"/>
          <p:cNvSpPr/>
          <p:nvPr/>
        </p:nvSpPr>
        <p:spPr>
          <a:xfrm>
            <a:off x="783000" y="448200"/>
            <a:ext cx="10864440" cy="44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A 240 V, 50 Hz AC supply is applied a coil of 0.08 H inductance and 4 Ω resistance connected in series with a capacitor of 8 μF.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Calculate the following −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Impedance,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Circuit current,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Phase angle between voltage and current,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Power factor,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Power consumed,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Q-factor of the circuit at resonant frequency.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2" descr=""/>
          <p:cNvPicPr/>
          <p:nvPr/>
        </p:nvPicPr>
        <p:blipFill>
          <a:blip r:embed="rId1"/>
          <a:stretch/>
        </p:blipFill>
        <p:spPr>
          <a:xfrm>
            <a:off x="1477080" y="295560"/>
            <a:ext cx="8088120" cy="42685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2" descr=""/>
          <p:cNvPicPr/>
          <p:nvPr/>
        </p:nvPicPr>
        <p:blipFill>
          <a:blip r:embed="rId1"/>
          <a:stretch/>
        </p:blipFill>
        <p:spPr>
          <a:xfrm>
            <a:off x="651600" y="255600"/>
            <a:ext cx="7971480" cy="2698200"/>
          </a:xfrm>
          <a:prstGeom prst="rect">
            <a:avLst/>
          </a:prstGeom>
          <a:ln w="9525">
            <a:noFill/>
          </a:ln>
        </p:spPr>
      </p:pic>
      <p:pic>
        <p:nvPicPr>
          <p:cNvPr id="147" name="Picture 3" descr=""/>
          <p:cNvPicPr/>
          <p:nvPr/>
        </p:nvPicPr>
        <p:blipFill>
          <a:blip r:embed="rId2"/>
          <a:stretch/>
        </p:blipFill>
        <p:spPr>
          <a:xfrm>
            <a:off x="740520" y="2973600"/>
            <a:ext cx="8164080" cy="36165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2" descr=""/>
          <p:cNvPicPr/>
          <p:nvPr/>
        </p:nvPicPr>
        <p:blipFill>
          <a:blip r:embed="rId1"/>
          <a:stretch/>
        </p:blipFill>
        <p:spPr>
          <a:xfrm>
            <a:off x="459000" y="290880"/>
            <a:ext cx="7530840" cy="1655280"/>
          </a:xfrm>
          <a:prstGeom prst="rect">
            <a:avLst/>
          </a:prstGeom>
          <a:ln w="9525">
            <a:noFill/>
          </a:ln>
        </p:spPr>
      </p:pic>
      <p:pic>
        <p:nvPicPr>
          <p:cNvPr id="149" name="Picture 3" descr=""/>
          <p:cNvPicPr/>
          <p:nvPr/>
        </p:nvPicPr>
        <p:blipFill>
          <a:blip r:embed="rId2"/>
          <a:stretch/>
        </p:blipFill>
        <p:spPr>
          <a:xfrm>
            <a:off x="544320" y="1957680"/>
            <a:ext cx="7417800" cy="46810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1035720" y="140040"/>
            <a:ext cx="10160640" cy="6512400"/>
            <a:chOff x="1035720" y="140040"/>
            <a:chExt cx="10160640" cy="6512400"/>
          </a:xfrm>
        </p:grpSpPr>
        <p:pic>
          <p:nvPicPr>
            <p:cNvPr id="125" name="Picture 4" descr=""/>
            <p:cNvPicPr/>
            <p:nvPr/>
          </p:nvPicPr>
          <p:blipFill>
            <a:blip r:embed="rId1"/>
            <a:stretch/>
          </p:blipFill>
          <p:spPr>
            <a:xfrm>
              <a:off x="1035720" y="140040"/>
              <a:ext cx="10160640" cy="6512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Rectangle 5"/>
            <p:cNvSpPr/>
            <p:nvPr/>
          </p:nvSpPr>
          <p:spPr>
            <a:xfrm>
              <a:off x="3526920" y="2790000"/>
              <a:ext cx="5738040" cy="24163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pic>
        <p:nvPicPr>
          <p:cNvPr id="127" name="Picture 7" descr=""/>
          <p:cNvPicPr/>
          <p:nvPr/>
        </p:nvPicPr>
        <p:blipFill>
          <a:blip r:embed="rId2"/>
          <a:stretch/>
        </p:blipFill>
        <p:spPr>
          <a:xfrm>
            <a:off x="3243240" y="2799360"/>
            <a:ext cx="5312520" cy="252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4"/>
          <p:cNvSpPr/>
          <p:nvPr/>
        </p:nvSpPr>
        <p:spPr>
          <a:xfrm>
            <a:off x="2236680" y="2110320"/>
            <a:ext cx="421560" cy="421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1" name="Rectangle 6"/>
          <p:cNvSpPr/>
          <p:nvPr/>
        </p:nvSpPr>
        <p:spPr>
          <a:xfrm>
            <a:off x="2264760" y="4290480"/>
            <a:ext cx="435600" cy="54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152" name="Group 8"/>
          <p:cNvGrpSpPr/>
          <p:nvPr/>
        </p:nvGrpSpPr>
        <p:grpSpPr>
          <a:xfrm>
            <a:off x="234360" y="158040"/>
            <a:ext cx="10963080" cy="6341760"/>
            <a:chOff x="234360" y="158040"/>
            <a:chExt cx="10963080" cy="6341760"/>
          </a:xfrm>
        </p:grpSpPr>
        <p:sp>
          <p:nvSpPr>
            <p:cNvPr id="153" name="Rectangle 3"/>
            <p:cNvSpPr/>
            <p:nvPr/>
          </p:nvSpPr>
          <p:spPr>
            <a:xfrm>
              <a:off x="234360" y="158040"/>
              <a:ext cx="10963080" cy="1552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just">
                <a:lnSpc>
                  <a:spcPct val="100000"/>
                </a:lnSpc>
              </a:pPr>
              <a:r>
                <a:rPr b="1" lang="en-US" sz="2400" spc="-1" strike="noStrike">
                  <a:solidFill>
                    <a:srgbClr val="000000"/>
                  </a:solidFill>
                  <a:latin typeface="Calibri"/>
                </a:rPr>
                <a:t>1- A series L–R–C circuit has a sinusoidal input voltage of maximum value 12 V.  If inductance, L = 20 mH, resistance, R = 80 Ω, and capacitance, C = 400 nF,  determine  a. Inductive Reactance, b. Capacitive Reactance, c. Total Impedance, d. the resonant frequency, e. the value of the p.d. across the  capacitor at the resonant frequency.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54" name="Picture 3" descr=""/>
            <p:cNvPicPr/>
            <p:nvPr/>
          </p:nvPicPr>
          <p:blipFill>
            <a:blip r:embed="rId1"/>
            <a:stretch/>
          </p:blipFill>
          <p:spPr>
            <a:xfrm>
              <a:off x="2188080" y="2099160"/>
              <a:ext cx="6955560" cy="4400640"/>
            </a:xfrm>
            <a:prstGeom prst="rect">
              <a:avLst/>
            </a:prstGeom>
            <a:ln w="9525">
              <a:noFill/>
            </a:ln>
          </p:spPr>
        </p:pic>
        <p:sp>
          <p:nvSpPr>
            <p:cNvPr id="155" name="TextBox 5"/>
            <p:cNvSpPr/>
            <p:nvPr/>
          </p:nvSpPr>
          <p:spPr>
            <a:xfrm>
              <a:off x="2124360" y="2095920"/>
              <a:ext cx="70308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800" spc="-1" strike="noStrike">
                  <a:solidFill>
                    <a:srgbClr val="000000"/>
                  </a:solidFill>
                  <a:latin typeface="Calibri"/>
                </a:rPr>
                <a:t>d</a:t>
              </a:r>
              <a:r>
                <a:rPr b="1" lang="en-US" sz="2400" spc="-1" strike="noStrike">
                  <a:solidFill>
                    <a:srgbClr val="000000"/>
                  </a:solidFill>
                  <a:latin typeface="Calibri"/>
                </a:rPr>
                <a:t>.</a:t>
              </a:r>
              <a:endParaRPr b="0" lang="en-US" sz="2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6" name="Rectangle 9"/>
          <p:cNvSpPr/>
          <p:nvPr/>
        </p:nvSpPr>
        <p:spPr>
          <a:xfrm>
            <a:off x="2180520" y="2011680"/>
            <a:ext cx="520200" cy="534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157" name="Group 12"/>
          <p:cNvGrpSpPr/>
          <p:nvPr/>
        </p:nvGrpSpPr>
        <p:grpSpPr>
          <a:xfrm>
            <a:off x="2091240" y="2163960"/>
            <a:ext cx="761760" cy="2599920"/>
            <a:chOff x="2091240" y="2163960"/>
            <a:chExt cx="761760" cy="2599920"/>
          </a:xfrm>
        </p:grpSpPr>
        <p:sp>
          <p:nvSpPr>
            <p:cNvPr id="158" name="Rectangle 10"/>
            <p:cNvSpPr/>
            <p:nvPr/>
          </p:nvSpPr>
          <p:spPr>
            <a:xfrm>
              <a:off x="2332800" y="2163960"/>
              <a:ext cx="520200" cy="534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59" name="Rectangle 11"/>
            <p:cNvSpPr/>
            <p:nvPr/>
          </p:nvSpPr>
          <p:spPr>
            <a:xfrm>
              <a:off x="2091240" y="4229640"/>
              <a:ext cx="520200" cy="534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" descr=""/>
          <p:cNvPicPr/>
          <p:nvPr/>
        </p:nvPicPr>
        <p:blipFill>
          <a:blip r:embed="rId1"/>
          <a:stretch/>
        </p:blipFill>
        <p:spPr>
          <a:xfrm>
            <a:off x="1709640" y="581040"/>
            <a:ext cx="8772120" cy="569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2" descr=""/>
          <p:cNvPicPr/>
          <p:nvPr/>
        </p:nvPicPr>
        <p:blipFill>
          <a:blip r:embed="rId1"/>
          <a:stretch/>
        </p:blipFill>
        <p:spPr>
          <a:xfrm>
            <a:off x="1490760" y="738360"/>
            <a:ext cx="9210240" cy="538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Picture 4" descr=""/>
          <p:cNvPicPr/>
          <p:nvPr/>
        </p:nvPicPr>
        <p:blipFill>
          <a:blip r:embed="rId1"/>
          <a:stretch/>
        </p:blipFill>
        <p:spPr>
          <a:xfrm>
            <a:off x="1676520" y="600120"/>
            <a:ext cx="8838720" cy="56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2" descr=""/>
          <p:cNvPicPr/>
          <p:nvPr/>
        </p:nvPicPr>
        <p:blipFill>
          <a:blip r:embed="rId1"/>
          <a:stretch/>
        </p:blipFill>
        <p:spPr>
          <a:xfrm>
            <a:off x="1752480" y="528480"/>
            <a:ext cx="8686440" cy="580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2" descr=""/>
          <p:cNvPicPr/>
          <p:nvPr/>
        </p:nvPicPr>
        <p:blipFill>
          <a:blip r:embed="rId1"/>
          <a:stretch/>
        </p:blipFill>
        <p:spPr>
          <a:xfrm>
            <a:off x="815760" y="950400"/>
            <a:ext cx="7019640" cy="5613120"/>
          </a:xfrm>
          <a:prstGeom prst="rect">
            <a:avLst/>
          </a:prstGeom>
          <a:ln w="9525">
            <a:noFill/>
          </a:ln>
        </p:spPr>
      </p:pic>
      <p:sp>
        <p:nvSpPr>
          <p:cNvPr id="165" name="TextBox 4"/>
          <p:cNvSpPr/>
          <p:nvPr/>
        </p:nvSpPr>
        <p:spPr>
          <a:xfrm>
            <a:off x="1870920" y="239040"/>
            <a:ext cx="69350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STAR CONNECTION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3"/>
          <p:cNvSpPr/>
          <p:nvPr/>
        </p:nvSpPr>
        <p:spPr>
          <a:xfrm>
            <a:off x="529920" y="252360"/>
            <a:ext cx="11145960" cy="100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the star connection, line current is same as phase current. The magnitude of this current is same in all three phases and say it is I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ctangle 4"/>
          <p:cNvSpPr/>
          <p:nvPr/>
        </p:nvSpPr>
        <p:spPr>
          <a:xfrm>
            <a:off x="600120" y="1536840"/>
            <a:ext cx="10949040" cy="20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= I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= I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= I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Where, I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line current of R phase, I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line current of Y phase and I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line current of B phase. Again, phase current, I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ph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of each phase is same as line current I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in star connected system.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∴ I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= I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= I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B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= I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= I</a:t>
            </a:r>
            <a:r>
              <a:rPr b="0" lang="en-US" sz="2800" spc="-1" strike="noStrike" baseline="-25000">
                <a:solidFill>
                  <a:srgbClr val="000000"/>
                </a:solidFill>
                <a:latin typeface="Calibri"/>
              </a:rPr>
              <a:t>ph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Picture 3" descr=""/>
          <p:cNvPicPr/>
          <p:nvPr/>
        </p:nvPicPr>
        <p:blipFill>
          <a:blip r:embed="rId1"/>
          <a:stretch/>
        </p:blipFill>
        <p:spPr>
          <a:xfrm>
            <a:off x="982440" y="4142880"/>
            <a:ext cx="2477160" cy="752400"/>
          </a:xfrm>
          <a:prstGeom prst="rect">
            <a:avLst/>
          </a:prstGeom>
          <a:ln w="9525">
            <a:noFill/>
          </a:ln>
        </p:spPr>
      </p:pic>
      <p:sp>
        <p:nvSpPr>
          <p:cNvPr id="169" name="Rectangle 6"/>
          <p:cNvSpPr/>
          <p:nvPr/>
        </p:nvSpPr>
        <p:spPr>
          <a:xfrm>
            <a:off x="656640" y="5091480"/>
            <a:ext cx="10738080" cy="94284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chemeClr val="lt1"/>
                </a:solidFill>
                <a:latin typeface="Calibri"/>
              </a:rPr>
              <a:t>Thus, for the star-connected system line voltage = √3 × phase voltage.</a:t>
            </a:r>
            <a:br>
              <a:rPr sz="2800"/>
            </a:br>
            <a:r>
              <a:rPr b="1" lang="en-US" sz="2800" spc="-1" strike="noStrike">
                <a:solidFill>
                  <a:schemeClr val="lt1"/>
                </a:solidFill>
                <a:latin typeface="Calibri"/>
              </a:rPr>
              <a:t>Line current = Phase current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2" descr=""/>
          <p:cNvPicPr/>
          <p:nvPr/>
        </p:nvPicPr>
        <p:blipFill>
          <a:blip r:embed="rId1"/>
          <a:stretch/>
        </p:blipFill>
        <p:spPr>
          <a:xfrm>
            <a:off x="409320" y="538560"/>
            <a:ext cx="11513880" cy="45961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3"/>
          <p:cNvSpPr/>
          <p:nvPr/>
        </p:nvSpPr>
        <p:spPr>
          <a:xfrm>
            <a:off x="3995280" y="281520"/>
            <a:ext cx="44730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Calibri"/>
              </a:rPr>
              <a:t>DELTA CONNECTION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Picture 3" descr=""/>
          <p:cNvPicPr/>
          <p:nvPr/>
        </p:nvPicPr>
        <p:blipFill>
          <a:blip r:embed="rId1"/>
          <a:stretch/>
        </p:blipFill>
        <p:spPr>
          <a:xfrm>
            <a:off x="225000" y="1041120"/>
            <a:ext cx="5331240" cy="4487400"/>
          </a:xfrm>
          <a:prstGeom prst="rect">
            <a:avLst/>
          </a:prstGeom>
          <a:ln w="9525">
            <a:noFill/>
          </a:ln>
        </p:spPr>
      </p:pic>
      <p:pic>
        <p:nvPicPr>
          <p:cNvPr id="173" name="Picture 4" descr=""/>
          <p:cNvPicPr/>
          <p:nvPr/>
        </p:nvPicPr>
        <p:blipFill>
          <a:blip r:embed="rId2"/>
          <a:stretch/>
        </p:blipFill>
        <p:spPr>
          <a:xfrm>
            <a:off x="5627160" y="898920"/>
            <a:ext cx="6091560" cy="5002200"/>
          </a:xfrm>
          <a:prstGeom prst="rect">
            <a:avLst/>
          </a:prstGeom>
          <a:ln w="9525">
            <a:noFill/>
          </a:ln>
        </p:spPr>
      </p:pic>
      <p:pic>
        <p:nvPicPr>
          <p:cNvPr id="174" name="Picture 5" descr=""/>
          <p:cNvPicPr/>
          <p:nvPr/>
        </p:nvPicPr>
        <p:blipFill>
          <a:blip r:embed="rId3"/>
          <a:stretch/>
        </p:blipFill>
        <p:spPr>
          <a:xfrm>
            <a:off x="1023840" y="5565600"/>
            <a:ext cx="3266640" cy="1195200"/>
          </a:xfrm>
          <a:prstGeom prst="rect">
            <a:avLst/>
          </a:prstGeom>
          <a:ln w="9525">
            <a:noFill/>
          </a:ln>
        </p:spPr>
      </p:pic>
      <p:cxnSp>
        <p:nvCxnSpPr>
          <p:cNvPr id="175" name="Straight Connector 8"/>
          <p:cNvCxnSpPr/>
          <p:nvPr/>
        </p:nvCxnSpPr>
        <p:spPr>
          <a:xfrm flipH="1">
            <a:off x="5541840" y="1055520"/>
            <a:ext cx="1800" cy="5388480"/>
          </a:xfrm>
          <a:prstGeom prst="straightConnector1">
            <a:avLst/>
          </a:prstGeom>
          <a:ln w="57150">
            <a:solidFill>
              <a:srgbClr val="c00000"/>
            </a:solidFill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4" descr=""/>
          <p:cNvPicPr/>
          <p:nvPr/>
        </p:nvPicPr>
        <p:blipFill>
          <a:blip r:embed="rId1"/>
          <a:stretch/>
        </p:blipFill>
        <p:spPr>
          <a:xfrm>
            <a:off x="303840" y="240840"/>
            <a:ext cx="8658000" cy="6009840"/>
          </a:xfrm>
          <a:prstGeom prst="rect">
            <a:avLst/>
          </a:prstGeom>
          <a:ln w="0">
            <a:noFill/>
          </a:ln>
        </p:spPr>
      </p:pic>
      <p:sp>
        <p:nvSpPr>
          <p:cNvPr id="177" name="Rectangle 2"/>
          <p:cNvSpPr/>
          <p:nvPr/>
        </p:nvSpPr>
        <p:spPr>
          <a:xfrm>
            <a:off x="9092520" y="70200"/>
            <a:ext cx="2888280" cy="2833920"/>
          </a:xfrm>
          <a:prstGeom prst="rect">
            <a:avLst/>
          </a:prstGeom>
          <a:gradFill rotWithShape="0">
            <a:gsLst>
              <a:gs pos="0">
                <a:srgbClr val="a8b7df"/>
              </a:gs>
              <a:gs pos="100000">
                <a:srgbClr val="9aabd9"/>
              </a:gs>
            </a:gsLst>
            <a:lin ang="5400000"/>
          </a:gra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It is lighter and smaller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. It requires less space to install. Low cost compared with three units of single phase transformers. Transportation is easy and also transportation cost is less.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Picture 2" descr="Three Phase Transformer"/>
          <p:cNvPicPr/>
          <p:nvPr/>
        </p:nvPicPr>
        <p:blipFill>
          <a:blip r:embed="rId2"/>
          <a:stretch/>
        </p:blipFill>
        <p:spPr>
          <a:xfrm>
            <a:off x="8989920" y="3564000"/>
            <a:ext cx="2925000" cy="297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4" descr=""/>
          <p:cNvPicPr/>
          <p:nvPr/>
        </p:nvPicPr>
        <p:blipFill>
          <a:blip r:embed="rId1"/>
          <a:stretch/>
        </p:blipFill>
        <p:spPr>
          <a:xfrm>
            <a:off x="718560" y="645120"/>
            <a:ext cx="10450080" cy="573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1" descr=""/>
          <p:cNvPicPr/>
          <p:nvPr/>
        </p:nvPicPr>
        <p:blipFill>
          <a:blip r:embed="rId1"/>
          <a:stretch/>
        </p:blipFill>
        <p:spPr>
          <a:xfrm>
            <a:off x="593640" y="1209960"/>
            <a:ext cx="10882080" cy="43887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Picture 2" descr=""/>
          <p:cNvPicPr/>
          <p:nvPr/>
        </p:nvPicPr>
        <p:blipFill>
          <a:blip r:embed="rId1"/>
          <a:stretch/>
        </p:blipFill>
        <p:spPr>
          <a:xfrm>
            <a:off x="421920" y="492480"/>
            <a:ext cx="9019800" cy="5748840"/>
          </a:xfrm>
          <a:prstGeom prst="rect">
            <a:avLst/>
          </a:prstGeom>
          <a:ln w="9525">
            <a:noFill/>
          </a:ln>
        </p:spPr>
      </p:pic>
      <p:pic>
        <p:nvPicPr>
          <p:cNvPr id="181" name="Picture 3" descr=""/>
          <p:cNvPicPr/>
          <p:nvPr/>
        </p:nvPicPr>
        <p:blipFill>
          <a:blip r:embed="rId2"/>
          <a:stretch/>
        </p:blipFill>
        <p:spPr>
          <a:xfrm>
            <a:off x="9622080" y="1011960"/>
            <a:ext cx="2208240" cy="39675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9"/>
          <p:cNvGrpSpPr/>
          <p:nvPr/>
        </p:nvGrpSpPr>
        <p:grpSpPr>
          <a:xfrm>
            <a:off x="421920" y="351360"/>
            <a:ext cx="10554840" cy="6060960"/>
            <a:chOff x="421920" y="351360"/>
            <a:chExt cx="10554840" cy="6060960"/>
          </a:xfrm>
        </p:grpSpPr>
        <p:pic>
          <p:nvPicPr>
            <p:cNvPr id="183" name="Picture 1" descr=""/>
            <p:cNvPicPr/>
            <p:nvPr/>
          </p:nvPicPr>
          <p:blipFill>
            <a:blip r:embed="rId1"/>
            <a:stretch/>
          </p:blipFill>
          <p:spPr>
            <a:xfrm>
              <a:off x="421920" y="400320"/>
              <a:ext cx="3122640" cy="587556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184" name="Picture 2" descr=""/>
            <p:cNvPicPr/>
            <p:nvPr/>
          </p:nvPicPr>
          <p:blipFill>
            <a:blip r:embed="rId2"/>
            <a:stretch/>
          </p:blipFill>
          <p:spPr>
            <a:xfrm>
              <a:off x="4097520" y="405360"/>
              <a:ext cx="3485880" cy="5896800"/>
            </a:xfrm>
            <a:prstGeom prst="rect">
              <a:avLst/>
            </a:prstGeom>
            <a:ln w="9525">
              <a:noFill/>
            </a:ln>
          </p:spPr>
        </p:pic>
        <p:cxnSp>
          <p:nvCxnSpPr>
            <p:cNvPr id="185" name="Straight Connector 6"/>
            <p:cNvCxnSpPr/>
            <p:nvPr/>
          </p:nvCxnSpPr>
          <p:spPr>
            <a:xfrm>
              <a:off x="3502800" y="351360"/>
              <a:ext cx="98640" cy="5965200"/>
            </a:xfrm>
            <a:prstGeom prst="straightConnector1">
              <a:avLst/>
            </a:prstGeom>
            <a:ln w="38100">
              <a:solidFill>
                <a:srgbClr val="c00000"/>
              </a:solidFill>
            </a:ln>
          </p:spPr>
        </p:cxnSp>
        <p:pic>
          <p:nvPicPr>
            <p:cNvPr id="186" name="Picture 3" descr=""/>
            <p:cNvPicPr/>
            <p:nvPr/>
          </p:nvPicPr>
          <p:blipFill>
            <a:blip r:embed="rId3"/>
            <a:stretch/>
          </p:blipFill>
          <p:spPr>
            <a:xfrm>
              <a:off x="8305920" y="420120"/>
              <a:ext cx="2670840" cy="2702520"/>
            </a:xfrm>
            <a:prstGeom prst="rect">
              <a:avLst/>
            </a:prstGeom>
            <a:ln w="9525">
              <a:noFill/>
            </a:ln>
          </p:spPr>
        </p:pic>
        <p:cxnSp>
          <p:nvCxnSpPr>
            <p:cNvPr id="187" name="Straight Connector 8"/>
            <p:cNvCxnSpPr/>
            <p:nvPr/>
          </p:nvCxnSpPr>
          <p:spPr>
            <a:xfrm>
              <a:off x="7777080" y="447480"/>
              <a:ext cx="98640" cy="5965200"/>
            </a:xfrm>
            <a:prstGeom prst="straightConnector1">
              <a:avLst/>
            </a:prstGeom>
            <a:ln w="38100">
              <a:solidFill>
                <a:srgbClr val="c00000"/>
              </a:solidFill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5"/>
          <p:cNvGrpSpPr/>
          <p:nvPr/>
        </p:nvGrpSpPr>
        <p:grpSpPr>
          <a:xfrm>
            <a:off x="407880" y="311400"/>
            <a:ext cx="11025000" cy="6044040"/>
            <a:chOff x="407880" y="311400"/>
            <a:chExt cx="11025000" cy="6044040"/>
          </a:xfrm>
        </p:grpSpPr>
        <p:pic>
          <p:nvPicPr>
            <p:cNvPr id="189" name="Picture 2" descr=""/>
            <p:cNvPicPr/>
            <p:nvPr/>
          </p:nvPicPr>
          <p:blipFill>
            <a:blip r:embed="rId1"/>
            <a:stretch/>
          </p:blipFill>
          <p:spPr>
            <a:xfrm>
              <a:off x="407880" y="311400"/>
              <a:ext cx="8046360" cy="604404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190" name="Picture 3" descr=""/>
            <p:cNvPicPr/>
            <p:nvPr/>
          </p:nvPicPr>
          <p:blipFill>
            <a:blip r:embed="rId2"/>
            <a:stretch/>
          </p:blipFill>
          <p:spPr>
            <a:xfrm>
              <a:off x="9125280" y="639720"/>
              <a:ext cx="2307600" cy="3763080"/>
            </a:xfrm>
            <a:prstGeom prst="rect">
              <a:avLst/>
            </a:prstGeom>
            <a:ln w="9525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4"/>
          <p:cNvGrpSpPr/>
          <p:nvPr/>
        </p:nvGrpSpPr>
        <p:grpSpPr>
          <a:xfrm>
            <a:off x="720000" y="0"/>
            <a:ext cx="10941840" cy="6288120"/>
            <a:chOff x="720000" y="0"/>
            <a:chExt cx="10941840" cy="6288120"/>
          </a:xfrm>
        </p:grpSpPr>
        <p:pic>
          <p:nvPicPr>
            <p:cNvPr id="192" name="Picture 2" descr=""/>
            <p:cNvPicPr/>
            <p:nvPr/>
          </p:nvPicPr>
          <p:blipFill>
            <a:blip r:embed="rId1"/>
            <a:stretch/>
          </p:blipFill>
          <p:spPr>
            <a:xfrm>
              <a:off x="720000" y="427680"/>
              <a:ext cx="2801160" cy="349704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193" name="Picture 3" descr=""/>
            <p:cNvPicPr/>
            <p:nvPr/>
          </p:nvPicPr>
          <p:blipFill>
            <a:blip r:embed="rId2"/>
            <a:stretch/>
          </p:blipFill>
          <p:spPr>
            <a:xfrm>
              <a:off x="4354560" y="772200"/>
              <a:ext cx="3011400" cy="2027160"/>
            </a:xfrm>
            <a:prstGeom prst="rect">
              <a:avLst/>
            </a:prstGeom>
            <a:ln w="9525">
              <a:noFill/>
            </a:ln>
          </p:spPr>
        </p:pic>
        <p:pic>
          <p:nvPicPr>
            <p:cNvPr id="194" name="Picture 4" descr=""/>
            <p:cNvPicPr/>
            <p:nvPr/>
          </p:nvPicPr>
          <p:blipFill>
            <a:blip r:embed="rId3"/>
            <a:stretch/>
          </p:blipFill>
          <p:spPr>
            <a:xfrm>
              <a:off x="4406040" y="2440080"/>
              <a:ext cx="3218400" cy="1357920"/>
            </a:xfrm>
            <a:prstGeom prst="rect">
              <a:avLst/>
            </a:prstGeom>
            <a:ln w="9525">
              <a:noFill/>
            </a:ln>
          </p:spPr>
        </p:pic>
        <p:cxnSp>
          <p:nvCxnSpPr>
            <p:cNvPr id="195" name="Straight Connector 7"/>
            <p:cNvCxnSpPr/>
            <p:nvPr/>
          </p:nvCxnSpPr>
          <p:spPr>
            <a:xfrm>
              <a:off x="3643200" y="168480"/>
              <a:ext cx="127080" cy="5993280"/>
            </a:xfrm>
            <a:prstGeom prst="straightConnector1">
              <a:avLst/>
            </a:prstGeom>
            <a:ln w="38100">
              <a:solidFill>
                <a:srgbClr val="c00000"/>
              </a:solidFill>
            </a:ln>
          </p:spPr>
        </p:cxnSp>
        <p:pic>
          <p:nvPicPr>
            <p:cNvPr id="196" name="Picture 5" descr=""/>
            <p:cNvPicPr/>
            <p:nvPr/>
          </p:nvPicPr>
          <p:blipFill>
            <a:blip r:embed="rId4"/>
            <a:stretch/>
          </p:blipFill>
          <p:spPr>
            <a:xfrm>
              <a:off x="8255160" y="290880"/>
              <a:ext cx="3406680" cy="5924160"/>
            </a:xfrm>
            <a:prstGeom prst="rect">
              <a:avLst/>
            </a:prstGeom>
            <a:ln w="9525">
              <a:noFill/>
            </a:ln>
          </p:spPr>
        </p:pic>
        <p:cxnSp>
          <p:nvCxnSpPr>
            <p:cNvPr id="197" name="Straight Connector 9"/>
            <p:cNvCxnSpPr/>
            <p:nvPr/>
          </p:nvCxnSpPr>
          <p:spPr>
            <a:xfrm>
              <a:off x="7554240" y="0"/>
              <a:ext cx="169200" cy="6288480"/>
            </a:xfrm>
            <a:prstGeom prst="straightConnector1">
              <a:avLst/>
            </a:prstGeom>
            <a:ln w="38100">
              <a:solidFill>
                <a:srgbClr val="c00000"/>
              </a:solidFill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4" descr=""/>
          <p:cNvPicPr/>
          <p:nvPr/>
        </p:nvPicPr>
        <p:blipFill>
          <a:blip r:embed="rId1"/>
          <a:stretch/>
        </p:blipFill>
        <p:spPr>
          <a:xfrm>
            <a:off x="746280" y="596160"/>
            <a:ext cx="10207440" cy="595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icture 4" descr=""/>
          <p:cNvPicPr/>
          <p:nvPr/>
        </p:nvPicPr>
        <p:blipFill>
          <a:blip r:embed="rId1"/>
          <a:stretch/>
        </p:blipFill>
        <p:spPr>
          <a:xfrm>
            <a:off x="1007640" y="432360"/>
            <a:ext cx="9974160" cy="611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4" descr=""/>
          <p:cNvPicPr/>
          <p:nvPr/>
        </p:nvPicPr>
        <p:blipFill>
          <a:blip r:embed="rId1"/>
          <a:stretch/>
        </p:blipFill>
        <p:spPr>
          <a:xfrm>
            <a:off x="1623600" y="95040"/>
            <a:ext cx="9283680" cy="663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4" descr=""/>
          <p:cNvPicPr/>
          <p:nvPr/>
        </p:nvPicPr>
        <p:blipFill>
          <a:blip r:embed="rId1"/>
          <a:stretch/>
        </p:blipFill>
        <p:spPr>
          <a:xfrm>
            <a:off x="709200" y="233640"/>
            <a:ext cx="10785960" cy="648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4" descr=""/>
          <p:cNvPicPr/>
          <p:nvPr/>
        </p:nvPicPr>
        <p:blipFill>
          <a:blip r:embed="rId1"/>
          <a:stretch/>
        </p:blipFill>
        <p:spPr>
          <a:xfrm>
            <a:off x="709200" y="441000"/>
            <a:ext cx="10104840" cy="628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895680" y="522360"/>
            <a:ext cx="10212480" cy="592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Application>LibreOffice/7.5.3.2$Linux_X86_64 LibreOffice_project/50$Build-2</Application>
  <AppVersion>15.0000</AppVersion>
  <Words>5262</Words>
  <Paragraphs>360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2022-05-22T14:39:28Z</dcterms:created>
  <dc:creator>ABIRAMI P</dc:creator>
  <dc:description/>
  <dc:language>en-US</dc:language>
  <cp:lastModifiedBy/>
  <dcterms:modified xsi:type="dcterms:W3CDTF">2023-06-19T19:58:34Z</dcterms:modified>
  <cp:revision>226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Widescreen</vt:lpwstr>
  </property>
  <property fmtid="{D5CDD505-2E9C-101B-9397-08002B2CF9AE}" pid="4" name="Slides">
    <vt:i4>128</vt:i4>
  </property>
</Properties>
</file>