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4.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2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xml.rels" ContentType="application/vnd.openxmlformats-package.relationships+xml"/>
  <Override PartName="/ppt/slideLayouts/slideLayout17.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1.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15.xml.rels" ContentType="application/vnd.openxmlformats-package.relationships+xml"/>
  <Override PartName="/ppt/slides/_rels/slide23.xml.rels" ContentType="application/vnd.openxmlformats-package.relationships+xml"/>
  <Override PartName="/ppt/slides/_rels/slide3.xml.rels" ContentType="application/vnd.openxmlformats-package.relationships+xml"/>
  <Override PartName="/ppt/slides/_rels/slide16.xml.rels" ContentType="application/vnd.openxmlformats-package.relationships+xml"/>
  <Override PartName="/ppt/slides/_rels/slide24.xml.rels" ContentType="application/vnd.openxmlformats-package.relationships+xml"/>
  <Override PartName="/ppt/slides/_rels/slide4.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2.xml.rels" ContentType="application/vnd.openxmlformats-package.relationships+xml"/>
  <Override PartName="/ppt/slides/_rels/slide20.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25.xml.rels" ContentType="application/vnd.openxmlformats-package.relationships+xml"/>
  <Override PartName="/ppt/slides/_rels/slide5.xml.rels" ContentType="application/vnd.openxmlformats-package.relationships+xml"/>
  <Override PartName="/ppt/slides/slide11.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6.xml" ContentType="application/vnd.openxmlformats-officedocument.presentationml.slide+xml"/>
  <Override PartName="/ppt/slides/slide18.xml" ContentType="application/vnd.openxmlformats-officedocument.presentationml.slide+xml"/>
  <Override PartName="/ppt/slides/slide25.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16.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7.png" ContentType="image/png"/>
  <Override PartName="/ppt/media/image8.png" ContentType="image/png"/>
  <Override PartName="/ppt/media/image9.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9144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CA7A0B4D-A5DF-47A0-87C7-D4F439F529A5}"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7" name="PlaceHolder 2"/>
          <p:cNvSpPr>
            <a:spLocks noGrp="1"/>
          </p:cNvSpPr>
          <p:nvPr>
            <p:ph/>
          </p:nvPr>
        </p:nvSpPr>
        <p:spPr>
          <a:xfrm>
            <a:off x="457200" y="160020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8" name="PlaceHolder 3"/>
          <p:cNvSpPr>
            <a:spLocks noGrp="1"/>
          </p:cNvSpPr>
          <p:nvPr>
            <p:ph/>
          </p:nvPr>
        </p:nvSpPr>
        <p:spPr>
          <a:xfrm>
            <a:off x="457200" y="396432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B9C38DE-B4E9-4888-8743-1127FE00AC49}"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0"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1"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2"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3" name="PlaceHolder 5"/>
          <p:cNvSpPr>
            <a:spLocks noGrp="1"/>
          </p:cNvSpPr>
          <p:nvPr>
            <p:ph/>
          </p:nvPr>
        </p:nvSpPr>
        <p:spPr>
          <a:xfrm>
            <a:off x="467424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A9D5FE5C-8452-401C-973A-BE83584BB4E8}"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5" name="PlaceHolder 2"/>
          <p:cNvSpPr>
            <a:spLocks noGrp="1"/>
          </p:cNvSpPr>
          <p:nvPr>
            <p:ph/>
          </p:nvPr>
        </p:nvSpPr>
        <p:spPr>
          <a:xfrm>
            <a:off x="45720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6" name="PlaceHolder 3"/>
          <p:cNvSpPr>
            <a:spLocks noGrp="1"/>
          </p:cNvSpPr>
          <p:nvPr>
            <p:ph/>
          </p:nvPr>
        </p:nvSpPr>
        <p:spPr>
          <a:xfrm>
            <a:off x="323964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7" name="PlaceHolder 4"/>
          <p:cNvSpPr>
            <a:spLocks noGrp="1"/>
          </p:cNvSpPr>
          <p:nvPr>
            <p:ph/>
          </p:nvPr>
        </p:nvSpPr>
        <p:spPr>
          <a:xfrm>
            <a:off x="602208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8" name="PlaceHolder 5"/>
          <p:cNvSpPr>
            <a:spLocks noGrp="1"/>
          </p:cNvSpPr>
          <p:nvPr>
            <p:ph/>
          </p:nvPr>
        </p:nvSpPr>
        <p:spPr>
          <a:xfrm>
            <a:off x="45720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9" name="PlaceHolder 6"/>
          <p:cNvSpPr>
            <a:spLocks noGrp="1"/>
          </p:cNvSpPr>
          <p:nvPr>
            <p:ph/>
          </p:nvPr>
        </p:nvSpPr>
        <p:spPr>
          <a:xfrm>
            <a:off x="323964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40" name="PlaceHolder 7"/>
          <p:cNvSpPr>
            <a:spLocks noGrp="1"/>
          </p:cNvSpPr>
          <p:nvPr>
            <p:ph/>
          </p:nvPr>
        </p:nvSpPr>
        <p:spPr>
          <a:xfrm>
            <a:off x="602208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0821BC14-6072-4481-9BBF-F7B5688D1901}"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37D602CA-D9C7-49ED-BBE6-9C275E5C8EF6}"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0C5FA3BA-2385-4888-BC2F-CCBAE91134F4}"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49"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8A09EFAD-3E9F-4C44-8D77-537168D526DF}"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1"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2"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C2B7CDDC-F60A-4C4E-AEA6-D4297A9AB538}"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DAE7B00E-6688-4735-8068-44D77431F4D0}"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B66B8F63-1DBC-4DCD-A928-A456C75A5589}"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6"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7"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8"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ED63E39-4740-47A6-AAA1-9D70C741EBD7}"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9694915-83B6-4234-871D-392A0BBF816A}"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0"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1"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2" name="PlaceHolder 4"/>
          <p:cNvSpPr>
            <a:spLocks noGrp="1"/>
          </p:cNvSpPr>
          <p:nvPr>
            <p:ph/>
          </p:nvPr>
        </p:nvSpPr>
        <p:spPr>
          <a:xfrm>
            <a:off x="467424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1CB2FF00-F03B-448B-BDB9-2C955645996C}"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4"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5"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6" name="PlaceHolder 4"/>
          <p:cNvSpPr>
            <a:spLocks noGrp="1"/>
          </p:cNvSpPr>
          <p:nvPr>
            <p:ph/>
          </p:nvPr>
        </p:nvSpPr>
        <p:spPr>
          <a:xfrm>
            <a:off x="457200" y="396432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9A977E13-535E-43C9-8B41-0F51403E6FA7}"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8" name="PlaceHolder 2"/>
          <p:cNvSpPr>
            <a:spLocks noGrp="1"/>
          </p:cNvSpPr>
          <p:nvPr>
            <p:ph/>
          </p:nvPr>
        </p:nvSpPr>
        <p:spPr>
          <a:xfrm>
            <a:off x="457200" y="160020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9" name="PlaceHolder 3"/>
          <p:cNvSpPr>
            <a:spLocks noGrp="1"/>
          </p:cNvSpPr>
          <p:nvPr>
            <p:ph/>
          </p:nvPr>
        </p:nvSpPr>
        <p:spPr>
          <a:xfrm>
            <a:off x="457200" y="396432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6533DF21-0C7C-42F9-9693-A42A8A5C0F56}"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1"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2"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3"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4" name="PlaceHolder 5"/>
          <p:cNvSpPr>
            <a:spLocks noGrp="1"/>
          </p:cNvSpPr>
          <p:nvPr>
            <p:ph/>
          </p:nvPr>
        </p:nvSpPr>
        <p:spPr>
          <a:xfrm>
            <a:off x="467424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3FA8ED8D-EBC7-4C2C-AE96-DD2EEA567BBF}"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6" name="PlaceHolder 2"/>
          <p:cNvSpPr>
            <a:spLocks noGrp="1"/>
          </p:cNvSpPr>
          <p:nvPr>
            <p:ph/>
          </p:nvPr>
        </p:nvSpPr>
        <p:spPr>
          <a:xfrm>
            <a:off x="45720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7" name="PlaceHolder 3"/>
          <p:cNvSpPr>
            <a:spLocks noGrp="1"/>
          </p:cNvSpPr>
          <p:nvPr>
            <p:ph/>
          </p:nvPr>
        </p:nvSpPr>
        <p:spPr>
          <a:xfrm>
            <a:off x="323964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8" name="PlaceHolder 4"/>
          <p:cNvSpPr>
            <a:spLocks noGrp="1"/>
          </p:cNvSpPr>
          <p:nvPr>
            <p:ph/>
          </p:nvPr>
        </p:nvSpPr>
        <p:spPr>
          <a:xfrm>
            <a:off x="602208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9" name="PlaceHolder 5"/>
          <p:cNvSpPr>
            <a:spLocks noGrp="1"/>
          </p:cNvSpPr>
          <p:nvPr>
            <p:ph/>
          </p:nvPr>
        </p:nvSpPr>
        <p:spPr>
          <a:xfrm>
            <a:off x="45720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80" name="PlaceHolder 6"/>
          <p:cNvSpPr>
            <a:spLocks noGrp="1"/>
          </p:cNvSpPr>
          <p:nvPr>
            <p:ph/>
          </p:nvPr>
        </p:nvSpPr>
        <p:spPr>
          <a:xfrm>
            <a:off x="323964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81" name="PlaceHolder 7"/>
          <p:cNvSpPr>
            <a:spLocks noGrp="1"/>
          </p:cNvSpPr>
          <p:nvPr>
            <p:ph/>
          </p:nvPr>
        </p:nvSpPr>
        <p:spPr>
          <a:xfrm>
            <a:off x="602208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2A62B894-B7F1-4D4A-AE93-3EA40DF93E37}"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741C3E71-4A07-4808-B4C8-71D4CF7A013F}"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1"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960C9520-EFE4-4389-A927-2AD89DA8B39B}"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73400487-3FF9-41D3-96E8-A255A8ED31AD}"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4B0AFD7C-C340-47B9-8A6C-85C66515BC16}"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5"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6"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7"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0AF669A-1557-4559-B8FD-AC06E2748470}"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9"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0"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1" name="PlaceHolder 4"/>
          <p:cNvSpPr>
            <a:spLocks noGrp="1"/>
          </p:cNvSpPr>
          <p:nvPr>
            <p:ph/>
          </p:nvPr>
        </p:nvSpPr>
        <p:spPr>
          <a:xfrm>
            <a:off x="467424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F4D2AF1-B01E-4DA4-A8A8-C3442E6DA4D7}"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3"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4"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5" name="PlaceHolder 4"/>
          <p:cNvSpPr>
            <a:spLocks noGrp="1"/>
          </p:cNvSpPr>
          <p:nvPr>
            <p:ph/>
          </p:nvPr>
        </p:nvSpPr>
        <p:spPr>
          <a:xfrm>
            <a:off x="457200" y="396432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DE18BF6-E3E3-4FF5-834C-66CE4D10C8B6}"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1" name="PlaceHolder 2"/>
          <p:cNvSpPr>
            <a:spLocks noGrp="1"/>
          </p:cNvSpPr>
          <p:nvPr>
            <p:ph type="dt" idx="1"/>
          </p:nvPr>
        </p:nvSpPr>
        <p:spPr>
          <a:xfrm>
            <a:off x="457200" y="6356520"/>
            <a:ext cx="2133360" cy="364680"/>
          </a:xfrm>
          <a:prstGeom prst="rect">
            <a:avLst/>
          </a:prstGeom>
          <a:noFill/>
          <a:ln w="0">
            <a:noFill/>
          </a:ln>
        </p:spPr>
        <p:txBody>
          <a:bodyPr anchor="ctr">
            <a:noAutofit/>
          </a:bodyPr>
          <a:lstStyle>
            <a:lvl1pPr indent="0">
              <a:lnSpc>
                <a:spcPct val="100000"/>
              </a:lnSpc>
              <a:buNone/>
              <a:defRPr b="0" lang="en-US" sz="1200" spc="-1" strike="noStrike">
                <a:solidFill>
                  <a:srgbClr val="8b8b8b"/>
                </a:solidFill>
                <a:latin typeface="Calibri"/>
              </a:defRPr>
            </a:lvl1pPr>
          </a:lstStyle>
          <a:p>
            <a:pPr indent="0">
              <a:lnSpc>
                <a:spcPct val="100000"/>
              </a:lnSpc>
              <a:buNone/>
            </a:pPr>
            <a:r>
              <a:rPr b="0" lang="en-US" sz="1200" spc="-1" strike="noStrike">
                <a:solidFill>
                  <a:srgbClr val="8b8b8b"/>
                </a:solidFill>
                <a:latin typeface="Calibri"/>
              </a:rPr>
              <a:t>&lt;date/time&gt;</a:t>
            </a:r>
            <a:endParaRPr b="0" lang="en-US" sz="1200" spc="-1" strike="noStrike">
              <a:solidFill>
                <a:srgbClr val="000000"/>
              </a:solidFill>
              <a:latin typeface="Times New Roman"/>
            </a:endParaRPr>
          </a:p>
        </p:txBody>
      </p:sp>
      <p:sp>
        <p:nvSpPr>
          <p:cNvPr id="2" name="PlaceHolder 3"/>
          <p:cNvSpPr>
            <a:spLocks noGrp="1"/>
          </p:cNvSpPr>
          <p:nvPr>
            <p:ph type="ftr" idx="2"/>
          </p:nvPr>
        </p:nvSpPr>
        <p:spPr>
          <a:xfrm>
            <a:off x="3124080" y="6356520"/>
            <a:ext cx="289512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4"/>
          <p:cNvSpPr>
            <a:spLocks noGrp="1"/>
          </p:cNvSpPr>
          <p:nvPr>
            <p:ph type="sldNum" idx="3"/>
          </p:nvPr>
        </p:nvSpPr>
        <p:spPr>
          <a:xfrm>
            <a:off x="6553080" y="6356520"/>
            <a:ext cx="2133360" cy="364680"/>
          </a:xfrm>
          <a:prstGeom prst="rect">
            <a:avLst/>
          </a:prstGeom>
          <a:noFill/>
          <a:ln w="0">
            <a:noFill/>
          </a:ln>
        </p:spPr>
        <p:txBody>
          <a:bodyPr anchor="ctr">
            <a:noAutofit/>
          </a:bodyPr>
          <a:lstStyle>
            <a:lvl1pPr indent="0" algn="r">
              <a:lnSpc>
                <a:spcPct val="100000"/>
              </a:lnSpc>
              <a:buNone/>
              <a:defRPr b="0" lang="en-US" sz="1200" spc="-1" strike="noStrike">
                <a:solidFill>
                  <a:srgbClr val="8b8b8b"/>
                </a:solidFill>
                <a:latin typeface="Calibri"/>
              </a:defRPr>
            </a:lvl1pPr>
          </a:lstStyle>
          <a:p>
            <a:pPr indent="0" algn="r">
              <a:lnSpc>
                <a:spcPct val="100000"/>
              </a:lnSpc>
              <a:buNone/>
            </a:pPr>
            <a:fld id="{D48869CF-5FF4-47B4-95C3-14898B3C0575}" type="slidenum">
              <a:rPr b="0" lang="en-US" sz="1200" spc="-1" strike="noStrike">
                <a:solidFill>
                  <a:srgbClr val="8b8b8b"/>
                </a:solidFill>
                <a:latin typeface="Calibri"/>
              </a:rPr>
              <a:t>&lt;number&gt;</a:t>
            </a:fld>
            <a:endParaRPr b="0" lang="en-US" sz="1200" spc="-1" strike="noStrike">
              <a:solidFill>
                <a:srgbClr val="000000"/>
              </a:solidFill>
              <a:latin typeface="Times New Roman"/>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60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60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60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idx="4"/>
          </p:nvPr>
        </p:nvSpPr>
        <p:spPr>
          <a:xfrm>
            <a:off x="457200" y="6356520"/>
            <a:ext cx="2133360" cy="364680"/>
          </a:xfrm>
          <a:prstGeom prst="rect">
            <a:avLst/>
          </a:prstGeom>
          <a:noFill/>
          <a:ln w="0">
            <a:noFill/>
          </a:ln>
        </p:spPr>
        <p:txBody>
          <a:bodyPr anchor="ctr">
            <a:noAutofit/>
          </a:bodyPr>
          <a:lstStyle>
            <a:lvl1pPr indent="0">
              <a:lnSpc>
                <a:spcPct val="100000"/>
              </a:lnSpc>
              <a:buNone/>
              <a:defRPr b="0" lang="en-US" sz="1200" spc="-1" strike="noStrike">
                <a:solidFill>
                  <a:srgbClr val="8b8b8b"/>
                </a:solidFill>
                <a:latin typeface="Calibri"/>
              </a:defRPr>
            </a:lvl1pPr>
          </a:lstStyle>
          <a:p>
            <a:pPr indent="0">
              <a:lnSpc>
                <a:spcPct val="100000"/>
              </a:lnSpc>
              <a:buNone/>
            </a:pPr>
            <a:r>
              <a:rPr b="0" lang="en-US" sz="1200" spc="-1" strike="noStrike">
                <a:solidFill>
                  <a:srgbClr val="8b8b8b"/>
                </a:solidFill>
                <a:latin typeface="Calibri"/>
              </a:rPr>
              <a:t>&lt;date/time&gt;</a:t>
            </a:r>
            <a:endParaRPr b="0" lang="en-US" sz="1200" spc="-1" strike="noStrike">
              <a:solidFill>
                <a:srgbClr val="000000"/>
              </a:solidFill>
              <a:latin typeface="Times New Roman"/>
            </a:endParaRPr>
          </a:p>
        </p:txBody>
      </p:sp>
      <p:sp>
        <p:nvSpPr>
          <p:cNvPr id="44" name="PlaceHolder 4"/>
          <p:cNvSpPr>
            <a:spLocks noGrp="1"/>
          </p:cNvSpPr>
          <p:nvPr>
            <p:ph type="ftr" idx="5"/>
          </p:nvPr>
        </p:nvSpPr>
        <p:spPr>
          <a:xfrm>
            <a:off x="3124080" y="6356520"/>
            <a:ext cx="289512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5" name="PlaceHolder 5"/>
          <p:cNvSpPr>
            <a:spLocks noGrp="1"/>
          </p:cNvSpPr>
          <p:nvPr>
            <p:ph type="sldNum" idx="6"/>
          </p:nvPr>
        </p:nvSpPr>
        <p:spPr>
          <a:xfrm>
            <a:off x="6553080" y="6356520"/>
            <a:ext cx="2133360" cy="364680"/>
          </a:xfrm>
          <a:prstGeom prst="rect">
            <a:avLst/>
          </a:prstGeom>
          <a:noFill/>
          <a:ln w="0">
            <a:noFill/>
          </a:ln>
        </p:spPr>
        <p:txBody>
          <a:bodyPr anchor="ctr">
            <a:noAutofit/>
          </a:bodyPr>
          <a:lstStyle>
            <a:lvl1pPr indent="0" algn="r">
              <a:lnSpc>
                <a:spcPct val="100000"/>
              </a:lnSpc>
              <a:buNone/>
              <a:defRPr b="0" lang="en-US" sz="1200" spc="-1" strike="noStrike">
                <a:solidFill>
                  <a:srgbClr val="8b8b8b"/>
                </a:solidFill>
                <a:latin typeface="Calibri"/>
              </a:defRPr>
            </a:lvl1pPr>
          </a:lstStyle>
          <a:p>
            <a:pPr indent="0" algn="r">
              <a:lnSpc>
                <a:spcPct val="100000"/>
              </a:lnSpc>
              <a:buNone/>
            </a:pPr>
            <a:fld id="{DEC256AF-FED1-41ED-B315-F84548C34CA7}" type="slidenum">
              <a:rPr b="0" lang="en-US" sz="1200" spc="-1" strike="noStrike">
                <a:solidFill>
                  <a:srgbClr val="8b8b8b"/>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hyperlink" Target="https://byjus.com/physics/diodes/" TargetMode="External"/><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hyperlink" Target="https://byjus.com/physics/p-n-junction/" TargetMode="External"/><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685800" y="2130480"/>
            <a:ext cx="7772040" cy="146952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MODULE-4</a:t>
            </a:r>
            <a:endParaRPr b="0" lang="en-US" sz="4400" spc="-1" strike="noStrike">
              <a:solidFill>
                <a:srgbClr val="000000"/>
              </a:solidFill>
              <a:latin typeface="Calibri"/>
            </a:endParaRPr>
          </a:p>
        </p:txBody>
      </p:sp>
      <p:sp>
        <p:nvSpPr>
          <p:cNvPr id="83" name="PlaceHolder 2"/>
          <p:cNvSpPr>
            <a:spLocks noGrp="1"/>
          </p:cNvSpPr>
          <p:nvPr>
            <p:ph type="subTitle"/>
          </p:nvPr>
        </p:nvSpPr>
        <p:spPr>
          <a:xfrm>
            <a:off x="1371600" y="3886200"/>
            <a:ext cx="6400440" cy="1752120"/>
          </a:xfrm>
          <a:prstGeom prst="rect">
            <a:avLst/>
          </a:prstGeom>
          <a:noFill/>
          <a:ln w="0">
            <a:noFill/>
          </a:ln>
        </p:spPr>
        <p:txBody>
          <a:bodyPr anchor="t">
            <a:noAutofit/>
          </a:bodyPr>
          <a:p>
            <a:pPr indent="0" algn="ctr">
              <a:buNone/>
            </a:pPr>
            <a:endParaRPr b="0" lang="en-US" sz="3200" spc="-1" strike="noStrike">
              <a:solidFill>
                <a:srgbClr val="8b8b8b"/>
              </a:solidFill>
              <a:latin typeface="Calibri"/>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buNone/>
            </a:pPr>
            <a:endParaRPr b="0" lang="en-US" sz="4400" spc="-1" strike="noStrike">
              <a:solidFill>
                <a:srgbClr val="000000"/>
              </a:solidFill>
              <a:latin typeface="Calibri"/>
            </a:endParaRPr>
          </a:p>
        </p:txBody>
      </p:sp>
      <p:pic>
        <p:nvPicPr>
          <p:cNvPr id="101" name="Picture 2" descr=""/>
          <p:cNvPicPr/>
          <p:nvPr/>
        </p:nvPicPr>
        <p:blipFill>
          <a:blip r:embed="rId1"/>
          <a:stretch/>
        </p:blipFill>
        <p:spPr>
          <a:xfrm>
            <a:off x="1452600" y="914400"/>
            <a:ext cx="6238440" cy="4119840"/>
          </a:xfrm>
          <a:prstGeom prst="rect">
            <a:avLst/>
          </a:prstGeom>
          <a:ln w="9525">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buNone/>
            </a:pPr>
            <a:endParaRPr b="0" lang="en-US" sz="4400" spc="-1" strike="noStrike">
              <a:solidFill>
                <a:srgbClr val="000000"/>
              </a:solidFill>
              <a:latin typeface="Calibri"/>
            </a:endParaRPr>
          </a:p>
        </p:txBody>
      </p:sp>
      <p:sp>
        <p:nvSpPr>
          <p:cNvPr id="103" name="PlaceHolder 2"/>
          <p:cNvSpPr>
            <a:spLocks noGrp="1"/>
          </p:cNvSpPr>
          <p:nvPr>
            <p:ph/>
          </p:nvPr>
        </p:nvSpPr>
        <p:spPr>
          <a:xfrm>
            <a:off x="457200" y="1600200"/>
            <a:ext cx="8229240" cy="4525560"/>
          </a:xfrm>
          <a:prstGeom prst="rect">
            <a:avLst/>
          </a:prstGeom>
          <a:noFill/>
          <a:ln w="0">
            <a:noFill/>
          </a:ln>
        </p:spPr>
        <p:txBody>
          <a:bodyPr anchor="t">
            <a:normAutofit fontScale="90000"/>
          </a:bodyPr>
          <a:p>
            <a:pPr marL="333720" indent="-333720">
              <a:lnSpc>
                <a:spcPct val="100000"/>
              </a:lnSpc>
              <a:spcBef>
                <a:spcPts val="641"/>
              </a:spcBef>
              <a:buClr>
                <a:srgbClr val="000000"/>
              </a:buClr>
              <a:buFont typeface="Arial"/>
              <a:buChar char="•"/>
            </a:pPr>
            <a:r>
              <a:rPr b="1" lang="en-US" sz="3200" spc="-1" strike="noStrike">
                <a:solidFill>
                  <a:srgbClr val="000000"/>
                </a:solidFill>
                <a:latin typeface="Calibri"/>
              </a:rPr>
              <a:t>Forward Characteristics</a:t>
            </a:r>
            <a:r>
              <a:rPr b="0" lang="en-US" sz="3200" spc="-1" strike="noStrike">
                <a:solidFill>
                  <a:srgbClr val="000000"/>
                </a:solidFill>
                <a:latin typeface="Calibri"/>
              </a:rPr>
              <a:t> − When the anode is made positive with respect to the cathode, then the curve between V and I is called as forward characteristics of the SCR. If the supply voltage is increased from zero, a point is reached (Point A, the voltage is called breakover voltage) when the SCR starts conducting. Under this condition, the voltage across SCR decreases suddenly (shown by dotted line in the curve) and the most of the supply voltage appears across the load.</a:t>
            </a:r>
            <a:endParaRPr b="0" lang="en-US" sz="32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buNone/>
            </a:pPr>
            <a:endParaRPr b="0" lang="en-US" sz="4400" spc="-1" strike="noStrike">
              <a:solidFill>
                <a:srgbClr val="000000"/>
              </a:solidFill>
              <a:latin typeface="Calibri"/>
            </a:endParaRPr>
          </a:p>
        </p:txBody>
      </p:sp>
      <p:sp>
        <p:nvSpPr>
          <p:cNvPr id="105" name="PlaceHolder 2"/>
          <p:cNvSpPr>
            <a:spLocks noGrp="1"/>
          </p:cNvSpPr>
          <p:nvPr>
            <p:ph/>
          </p:nvPr>
        </p:nvSpPr>
        <p:spPr>
          <a:xfrm>
            <a:off x="457200" y="1600200"/>
            <a:ext cx="8229240" cy="4525560"/>
          </a:xfrm>
          <a:prstGeom prst="rect">
            <a:avLst/>
          </a:prstGeom>
          <a:noFill/>
          <a:ln w="0">
            <a:noFill/>
          </a:ln>
        </p:spPr>
        <p:txBody>
          <a:bodyPr anchor="t">
            <a:normAutofit fontScale="83000"/>
          </a:bodyPr>
          <a:p>
            <a:pPr marL="307440" indent="-307440">
              <a:lnSpc>
                <a:spcPct val="100000"/>
              </a:lnSpc>
              <a:spcBef>
                <a:spcPts val="641"/>
              </a:spcBef>
              <a:buClr>
                <a:srgbClr val="000000"/>
              </a:buClr>
              <a:buFont typeface="Arial"/>
              <a:buChar char="•"/>
            </a:pPr>
            <a:r>
              <a:rPr b="1" lang="en-US" sz="3200" spc="-1" strike="noStrike">
                <a:solidFill>
                  <a:srgbClr val="000000"/>
                </a:solidFill>
                <a:latin typeface="Calibri"/>
              </a:rPr>
              <a:t>Reverse Characteristics</a:t>
            </a:r>
            <a:r>
              <a:rPr b="0" lang="en-US" sz="3200" spc="-1" strike="noStrike">
                <a:solidFill>
                  <a:srgbClr val="000000"/>
                </a:solidFill>
                <a:latin typeface="Calibri"/>
              </a:rPr>
              <a:t> − When anode is made negative with respect to the cathode, the curve plotted between V and I is called as reverse characteristics. If the reverse voltage is increased gradually, at first the anode current remains small (called leakage current) and at some reverse voltage, the avalanche breakdown occurs and the SCR starts conducting in the reverse direction (Shown by the curve in third quadrant). The maximum reverse voltage at which the SCR starts conducting in the reverse direction is called as Reverse Breakdown Voltage.</a:t>
            </a:r>
            <a:endParaRPr b="0" lang="en-US" sz="32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buNone/>
            </a:pPr>
            <a:endParaRPr b="0" lang="en-US" sz="4400" spc="-1" strike="noStrike">
              <a:solidFill>
                <a:srgbClr val="000000"/>
              </a:solidFill>
              <a:latin typeface="Calibri"/>
            </a:endParaRPr>
          </a:p>
        </p:txBody>
      </p:sp>
      <p:sp>
        <p:nvSpPr>
          <p:cNvPr id="107" name="PlaceHolder 2"/>
          <p:cNvSpPr>
            <a:spLocks noGrp="1"/>
          </p:cNvSpPr>
          <p:nvPr>
            <p:ph/>
          </p:nvPr>
        </p:nvSpPr>
        <p:spPr>
          <a:xfrm>
            <a:off x="457200" y="1600200"/>
            <a:ext cx="8229240" cy="4525560"/>
          </a:xfrm>
          <a:prstGeom prst="rect">
            <a:avLst/>
          </a:prstGeom>
          <a:noFill/>
          <a:ln w="0">
            <a:noFill/>
          </a:ln>
        </p:spPr>
        <p:txBody>
          <a:bodyPr anchor="t">
            <a:normAutofit fontScale="67000"/>
          </a:bodyPr>
          <a:p>
            <a:pPr marL="327960" indent="-327960">
              <a:lnSpc>
                <a:spcPct val="100000"/>
              </a:lnSpc>
              <a:spcBef>
                <a:spcPts val="641"/>
              </a:spcBef>
              <a:buClr>
                <a:srgbClr val="000000"/>
              </a:buClr>
              <a:buFont typeface="Arial"/>
              <a:buChar char="•"/>
            </a:pPr>
            <a:r>
              <a:rPr b="0" lang="en-US" sz="3200" spc="-1" strike="noStrike">
                <a:solidFill>
                  <a:srgbClr val="000000"/>
                </a:solidFill>
                <a:latin typeface="Calibri"/>
              </a:rPr>
              <a:t>Applications of SCR</a:t>
            </a:r>
            <a:endParaRPr b="0" lang="en-US" sz="3200" spc="-1" strike="noStrike">
              <a:solidFill>
                <a:srgbClr val="000000"/>
              </a:solidFill>
              <a:latin typeface="Calibri"/>
            </a:endParaRPr>
          </a:p>
          <a:p>
            <a:pPr marL="327960" indent="-327960">
              <a:lnSpc>
                <a:spcPct val="100000"/>
              </a:lnSpc>
              <a:spcBef>
                <a:spcPts val="641"/>
              </a:spcBef>
              <a:buClr>
                <a:srgbClr val="000000"/>
              </a:buClr>
              <a:buFont typeface="Arial"/>
              <a:buChar char="•"/>
            </a:pPr>
            <a:r>
              <a:rPr b="0" lang="en-US" sz="3200" spc="-1" strike="noStrike">
                <a:solidFill>
                  <a:srgbClr val="000000"/>
                </a:solidFill>
                <a:latin typeface="Calibri"/>
              </a:rPr>
              <a:t>The SCR can be used in following application −</a:t>
            </a:r>
            <a:endParaRPr b="0" lang="en-US" sz="3200" spc="-1" strike="noStrike">
              <a:solidFill>
                <a:srgbClr val="000000"/>
              </a:solidFill>
              <a:latin typeface="Calibri"/>
            </a:endParaRPr>
          </a:p>
          <a:p>
            <a:pPr marL="327960" indent="-327960">
              <a:lnSpc>
                <a:spcPct val="100000"/>
              </a:lnSpc>
              <a:spcBef>
                <a:spcPts val="641"/>
              </a:spcBef>
              <a:buClr>
                <a:srgbClr val="000000"/>
              </a:buClr>
              <a:buFont typeface="Arial"/>
              <a:buChar char="•"/>
            </a:pPr>
            <a:r>
              <a:rPr b="0" lang="en-US" sz="3200" spc="-1" strike="noStrike">
                <a:solidFill>
                  <a:srgbClr val="000000"/>
                </a:solidFill>
                <a:latin typeface="Calibri"/>
              </a:rPr>
              <a:t>Power Switching Circuit</a:t>
            </a:r>
            <a:endParaRPr b="0" lang="en-US" sz="3200" spc="-1" strike="noStrike">
              <a:solidFill>
                <a:srgbClr val="000000"/>
              </a:solidFill>
              <a:latin typeface="Calibri"/>
            </a:endParaRPr>
          </a:p>
          <a:p>
            <a:pPr marL="327960" indent="-327960">
              <a:lnSpc>
                <a:spcPct val="100000"/>
              </a:lnSpc>
              <a:spcBef>
                <a:spcPts val="641"/>
              </a:spcBef>
              <a:buClr>
                <a:srgbClr val="000000"/>
              </a:buClr>
              <a:buFont typeface="Arial"/>
              <a:buChar char="•"/>
            </a:pPr>
            <a:r>
              <a:rPr b="0" lang="en-US" sz="3200" spc="-1" strike="noStrike">
                <a:solidFill>
                  <a:srgbClr val="000000"/>
                </a:solidFill>
                <a:latin typeface="Calibri"/>
              </a:rPr>
              <a:t>Controlled Rectifier</a:t>
            </a:r>
            <a:endParaRPr b="0" lang="en-US" sz="3200" spc="-1" strike="noStrike">
              <a:solidFill>
                <a:srgbClr val="000000"/>
              </a:solidFill>
              <a:latin typeface="Calibri"/>
            </a:endParaRPr>
          </a:p>
          <a:p>
            <a:pPr marL="327960" indent="-327960">
              <a:lnSpc>
                <a:spcPct val="100000"/>
              </a:lnSpc>
              <a:spcBef>
                <a:spcPts val="641"/>
              </a:spcBef>
              <a:buClr>
                <a:srgbClr val="000000"/>
              </a:buClr>
              <a:buFont typeface="Arial"/>
              <a:buChar char="•"/>
            </a:pPr>
            <a:r>
              <a:rPr b="0" lang="en-US" sz="3200" spc="-1" strike="noStrike">
                <a:solidFill>
                  <a:srgbClr val="000000"/>
                </a:solidFill>
                <a:latin typeface="Calibri"/>
              </a:rPr>
              <a:t>AC power control circuits</a:t>
            </a:r>
            <a:endParaRPr b="0" lang="en-US" sz="3200" spc="-1" strike="noStrike">
              <a:solidFill>
                <a:srgbClr val="000000"/>
              </a:solidFill>
              <a:latin typeface="Calibri"/>
            </a:endParaRPr>
          </a:p>
          <a:p>
            <a:pPr marL="327960" indent="-327960">
              <a:lnSpc>
                <a:spcPct val="100000"/>
              </a:lnSpc>
              <a:spcBef>
                <a:spcPts val="641"/>
              </a:spcBef>
              <a:buClr>
                <a:srgbClr val="000000"/>
              </a:buClr>
              <a:buFont typeface="Arial"/>
              <a:buChar char="•"/>
            </a:pPr>
            <a:r>
              <a:rPr b="0" lang="en-US" sz="3200" spc="-1" strike="noStrike">
                <a:solidFill>
                  <a:srgbClr val="000000"/>
                </a:solidFill>
                <a:latin typeface="Calibri"/>
              </a:rPr>
              <a:t>Speed control of DC shunt motor</a:t>
            </a:r>
            <a:endParaRPr b="0" lang="en-US" sz="3200" spc="-1" strike="noStrike">
              <a:solidFill>
                <a:srgbClr val="000000"/>
              </a:solidFill>
              <a:latin typeface="Calibri"/>
            </a:endParaRPr>
          </a:p>
          <a:p>
            <a:pPr marL="327960" indent="-327960">
              <a:lnSpc>
                <a:spcPct val="100000"/>
              </a:lnSpc>
              <a:spcBef>
                <a:spcPts val="641"/>
              </a:spcBef>
              <a:buClr>
                <a:srgbClr val="000000"/>
              </a:buClr>
              <a:buFont typeface="Arial"/>
              <a:buChar char="•"/>
            </a:pPr>
            <a:r>
              <a:rPr b="0" lang="en-US" sz="3200" spc="-1" strike="noStrike">
                <a:solidFill>
                  <a:srgbClr val="000000"/>
                </a:solidFill>
                <a:latin typeface="Calibri"/>
              </a:rPr>
              <a:t>SCR Crowbar</a:t>
            </a:r>
            <a:endParaRPr b="0" lang="en-US" sz="3200" spc="-1" strike="noStrike">
              <a:solidFill>
                <a:srgbClr val="000000"/>
              </a:solidFill>
              <a:latin typeface="Calibri"/>
            </a:endParaRPr>
          </a:p>
          <a:p>
            <a:pPr marL="327960" indent="-327960">
              <a:lnSpc>
                <a:spcPct val="100000"/>
              </a:lnSpc>
              <a:spcBef>
                <a:spcPts val="641"/>
              </a:spcBef>
              <a:buClr>
                <a:srgbClr val="000000"/>
              </a:buClr>
              <a:buFont typeface="Arial"/>
              <a:buChar char="•"/>
            </a:pPr>
            <a:r>
              <a:rPr b="0" lang="en-US" sz="3200" spc="-1" strike="noStrike">
                <a:solidFill>
                  <a:srgbClr val="000000"/>
                </a:solidFill>
                <a:latin typeface="Calibri"/>
              </a:rPr>
              <a:t>Computer logic circuits</a:t>
            </a:r>
            <a:endParaRPr b="0" lang="en-US" sz="3200" spc="-1" strike="noStrike">
              <a:solidFill>
                <a:srgbClr val="000000"/>
              </a:solidFill>
              <a:latin typeface="Calibri"/>
            </a:endParaRPr>
          </a:p>
          <a:p>
            <a:pPr marL="327960" indent="-327960">
              <a:lnSpc>
                <a:spcPct val="100000"/>
              </a:lnSpc>
              <a:spcBef>
                <a:spcPts val="641"/>
              </a:spcBef>
              <a:buClr>
                <a:srgbClr val="000000"/>
              </a:buClr>
              <a:buFont typeface="Arial"/>
              <a:buChar char="•"/>
            </a:pPr>
            <a:r>
              <a:rPr b="0" lang="en-US" sz="3200" spc="-1" strike="noStrike">
                <a:solidFill>
                  <a:srgbClr val="000000"/>
                </a:solidFill>
                <a:latin typeface="Calibri"/>
              </a:rPr>
              <a:t>Timing Circuits</a:t>
            </a:r>
            <a:endParaRPr b="0" lang="en-US" sz="3200" spc="-1" strike="noStrike">
              <a:solidFill>
                <a:srgbClr val="000000"/>
              </a:solidFill>
              <a:latin typeface="Calibri"/>
            </a:endParaRPr>
          </a:p>
          <a:p>
            <a:pPr marL="327960" indent="-327960">
              <a:lnSpc>
                <a:spcPct val="100000"/>
              </a:lnSpc>
              <a:spcBef>
                <a:spcPts val="641"/>
              </a:spcBef>
              <a:buClr>
                <a:srgbClr val="000000"/>
              </a:buClr>
              <a:buFont typeface="Arial"/>
              <a:buChar char="•"/>
            </a:pPr>
            <a:r>
              <a:rPr b="0" lang="en-US" sz="3200" spc="-1" strike="noStrike">
                <a:solidFill>
                  <a:srgbClr val="000000"/>
                </a:solidFill>
                <a:latin typeface="Calibri"/>
              </a:rPr>
              <a:t>Inverters</a:t>
            </a:r>
            <a:endParaRPr b="0" lang="en-US" sz="3200" spc="-1" strike="noStrike">
              <a:solidFill>
                <a:srgbClr val="000000"/>
              </a:solidFill>
              <a:latin typeface="Calibri"/>
            </a:endParaRPr>
          </a:p>
          <a:p>
            <a:pPr marL="327960" indent="-327960">
              <a:lnSpc>
                <a:spcPct val="100000"/>
              </a:lnSpc>
              <a:spcBef>
                <a:spcPts val="641"/>
              </a:spcBef>
              <a:buClr>
                <a:srgbClr val="000000"/>
              </a:buClr>
              <a:buFont typeface="Arial"/>
              <a:buChar char="•"/>
            </a:pPr>
            <a:r>
              <a:rPr b="0" lang="en-US" sz="3200" spc="-1" strike="noStrike">
                <a:solidFill>
                  <a:srgbClr val="000000"/>
                </a:solidFill>
                <a:latin typeface="Calibri"/>
              </a:rPr>
              <a:t>Battery Charging Regulators</a:t>
            </a:r>
            <a:endParaRPr b="0" lang="en-US" sz="3200" spc="-1" strike="noStrike">
              <a:solidFill>
                <a:srgbClr val="000000"/>
              </a:solidFill>
              <a:latin typeface="Calibri"/>
            </a:endParaRPr>
          </a:p>
          <a:p>
            <a:pPr marL="327960" indent="-327960">
              <a:lnSpc>
                <a:spcPct val="100000"/>
              </a:lnSpc>
              <a:spcBef>
                <a:spcPts val="641"/>
              </a:spcBef>
              <a:buClr>
                <a:srgbClr val="000000"/>
              </a:buClr>
              <a:buFont typeface="Arial"/>
              <a:buChar char="•"/>
            </a:pPr>
            <a:r>
              <a:rPr b="0" lang="en-US" sz="3200" spc="-1" strike="noStrike">
                <a:solidFill>
                  <a:srgbClr val="000000"/>
                </a:solidFill>
                <a:latin typeface="Calibri"/>
              </a:rPr>
              <a:t>Temperature control systems</a:t>
            </a:r>
            <a:endParaRPr b="0" lang="en-US" sz="32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4680"/>
            <a:ext cx="8229240" cy="1142640"/>
          </a:xfrm>
          <a:prstGeom prst="rect">
            <a:avLst/>
          </a:prstGeom>
          <a:noFill/>
          <a:ln w="0">
            <a:noFill/>
          </a:ln>
        </p:spPr>
        <p:txBody>
          <a:bodyPr anchor="ctr">
            <a:normAutofit fontScale="80000"/>
          </a:bodyPr>
          <a:p>
            <a:pPr indent="0" algn="ctr">
              <a:lnSpc>
                <a:spcPct val="100000"/>
              </a:lnSpc>
              <a:buNone/>
            </a:pPr>
            <a:r>
              <a:rPr b="1" lang="en-US" sz="4400" spc="-1" strike="noStrike">
                <a:solidFill>
                  <a:srgbClr val="000000"/>
                </a:solidFill>
                <a:latin typeface="Calibri"/>
              </a:rPr>
              <a:t>Half Wave Rectifier?</a:t>
            </a:r>
            <a:br>
              <a:rPr sz="4400"/>
            </a:br>
            <a:endParaRPr b="0" lang="en-US" sz="4400" spc="-1" strike="noStrike">
              <a:solidFill>
                <a:srgbClr val="000000"/>
              </a:solidFill>
              <a:latin typeface="Calibri"/>
            </a:endParaRPr>
          </a:p>
        </p:txBody>
      </p:sp>
      <p:sp>
        <p:nvSpPr>
          <p:cNvPr id="109" name="PlaceHolder 2"/>
          <p:cNvSpPr>
            <a:spLocks noGrp="1"/>
          </p:cNvSpPr>
          <p:nvPr>
            <p:ph/>
          </p:nvPr>
        </p:nvSpPr>
        <p:spPr>
          <a:xfrm>
            <a:off x="457200" y="1600200"/>
            <a:ext cx="8229240" cy="4525560"/>
          </a:xfrm>
          <a:prstGeom prst="rect">
            <a:avLst/>
          </a:prstGeom>
          <a:noFill/>
          <a:ln w="0">
            <a:noFill/>
          </a:ln>
        </p:spPr>
        <p:txBody>
          <a:bodyPr anchor="t">
            <a:normAutofit fontScale="97000"/>
          </a:bodyPr>
          <a:p>
            <a:pPr marL="332640" indent="-332640">
              <a:lnSpc>
                <a:spcPct val="100000"/>
              </a:lnSpc>
              <a:spcBef>
                <a:spcPts val="641"/>
              </a:spcBef>
              <a:buClr>
                <a:srgbClr val="000000"/>
              </a:buClr>
              <a:buFont typeface="Arial"/>
              <a:buChar char="•"/>
            </a:pPr>
            <a:r>
              <a:rPr b="0" lang="en-US" sz="3200" spc="-1" strike="noStrike">
                <a:solidFill>
                  <a:srgbClr val="000000"/>
                </a:solidFill>
                <a:latin typeface="Calibri"/>
              </a:rPr>
              <a:t>one half of each a.c input cycle is rectified.</a:t>
            </a:r>
            <a:endParaRPr b="0" lang="en-US" sz="3200" spc="-1" strike="noStrike">
              <a:solidFill>
                <a:srgbClr val="000000"/>
              </a:solidFill>
              <a:latin typeface="Calibri"/>
            </a:endParaRPr>
          </a:p>
          <a:p>
            <a:pPr marL="332640" indent="-33264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When the p-n junction diode is forward biased, it gives little resistance and when it is reversed biased it provides high resistance</a:t>
            </a:r>
            <a:endParaRPr b="0" lang="en-US" sz="3200" spc="-1" strike="noStrike">
              <a:solidFill>
                <a:srgbClr val="000000"/>
              </a:solidFill>
              <a:latin typeface="Calibri"/>
            </a:endParaRPr>
          </a:p>
          <a:p>
            <a:pPr marL="332640" indent="-33264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During one-half cycles, the diode is forward biased when the input voltage is applied and in the opposite half cycle, it is reverse biased. </a:t>
            </a:r>
            <a:endParaRPr b="0" lang="en-US" sz="3200" spc="-1" strike="noStrike">
              <a:solidFill>
                <a:srgbClr val="000000"/>
              </a:solidFill>
              <a:latin typeface="Calibri"/>
            </a:endParaRPr>
          </a:p>
          <a:p>
            <a:pPr marL="332640" indent="-332640">
              <a:lnSpc>
                <a:spcPct val="100000"/>
              </a:lnSpc>
              <a:spcBef>
                <a:spcPts val="641"/>
              </a:spcBef>
              <a:buClr>
                <a:srgbClr val="000000"/>
              </a:buClr>
              <a:buFont typeface="Arial"/>
              <a:buChar char="•"/>
            </a:pPr>
            <a:r>
              <a:rPr b="0" lang="en-US" sz="3200" spc="-1" strike="noStrike">
                <a:solidFill>
                  <a:srgbClr val="000000"/>
                </a:solidFill>
                <a:latin typeface="Calibri"/>
              </a:rPr>
              <a:t>During alternate half-cycles, the optimum result can be obtained.</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buNone/>
            </a:pPr>
            <a:endParaRPr b="0" lang="en-US" sz="4400" spc="-1" strike="noStrike">
              <a:solidFill>
                <a:srgbClr val="000000"/>
              </a:solidFill>
              <a:latin typeface="Calibri"/>
            </a:endParaRPr>
          </a:p>
        </p:txBody>
      </p:sp>
      <p:pic>
        <p:nvPicPr>
          <p:cNvPr id="111" name="Picture 2" descr=""/>
          <p:cNvPicPr/>
          <p:nvPr/>
        </p:nvPicPr>
        <p:blipFill>
          <a:blip r:embed="rId1"/>
          <a:stretch/>
        </p:blipFill>
        <p:spPr>
          <a:xfrm>
            <a:off x="762120" y="1676520"/>
            <a:ext cx="4600080" cy="2009520"/>
          </a:xfrm>
          <a:prstGeom prst="rect">
            <a:avLst/>
          </a:prstGeom>
          <a:ln w="9525">
            <a:noFill/>
          </a:ln>
        </p:spPr>
      </p:pic>
      <p:pic>
        <p:nvPicPr>
          <p:cNvPr id="112" name="Picture 3" descr=""/>
          <p:cNvPicPr/>
          <p:nvPr/>
        </p:nvPicPr>
        <p:blipFill>
          <a:blip r:embed="rId2"/>
          <a:stretch/>
        </p:blipFill>
        <p:spPr>
          <a:xfrm>
            <a:off x="6019920" y="1981080"/>
            <a:ext cx="2295000" cy="1685520"/>
          </a:xfrm>
          <a:prstGeom prst="rect">
            <a:avLst/>
          </a:prstGeom>
          <a:ln w="9525">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buNone/>
            </a:pPr>
            <a:endParaRPr b="0" lang="en-US" sz="4400" spc="-1" strike="noStrike">
              <a:solidFill>
                <a:srgbClr val="000000"/>
              </a:solidFill>
              <a:latin typeface="Calibri"/>
            </a:endParaRPr>
          </a:p>
        </p:txBody>
      </p:sp>
      <p:sp>
        <p:nvSpPr>
          <p:cNvPr id="114" name="PlaceHolder 2"/>
          <p:cNvSpPr>
            <a:spLocks noGrp="1"/>
          </p:cNvSpPr>
          <p:nvPr>
            <p:ph/>
          </p:nvPr>
        </p:nvSpPr>
        <p:spPr>
          <a:xfrm>
            <a:off x="457200" y="1600200"/>
            <a:ext cx="8229240" cy="4525560"/>
          </a:xfrm>
          <a:prstGeom prst="rect">
            <a:avLst/>
          </a:prstGeom>
          <a:noFill/>
          <a:ln w="0">
            <a:noFill/>
          </a:ln>
        </p:spPr>
        <p:txBody>
          <a:bodyPr anchor="t">
            <a:normAutofit fontScale="90000"/>
          </a:bodyPr>
          <a:p>
            <a:pPr marL="333720" indent="-333720">
              <a:lnSpc>
                <a:spcPct val="100000"/>
              </a:lnSpc>
              <a:spcBef>
                <a:spcPts val="641"/>
              </a:spcBef>
              <a:buClr>
                <a:srgbClr val="000000"/>
              </a:buClr>
              <a:buFont typeface="Arial"/>
              <a:buChar char="•"/>
            </a:pPr>
            <a:r>
              <a:rPr b="0" lang="en-US" sz="3200" spc="-1" strike="noStrike">
                <a:solidFill>
                  <a:srgbClr val="000000"/>
                </a:solidFill>
                <a:latin typeface="Calibri"/>
              </a:rPr>
              <a:t>The half-wave rectifier has both positive and negative cycles. During the positive half of the input, the current will flow from positive to negative which will generate only a positive half cycle of the a.c supply. </a:t>
            </a:r>
            <a:endParaRPr b="0" lang="en-US" sz="3200" spc="-1" strike="noStrike">
              <a:solidFill>
                <a:srgbClr val="000000"/>
              </a:solidFill>
              <a:latin typeface="Calibri"/>
            </a:endParaRPr>
          </a:p>
          <a:p>
            <a:pPr marL="333720" indent="-333720">
              <a:lnSpc>
                <a:spcPct val="100000"/>
              </a:lnSpc>
              <a:spcBef>
                <a:spcPts val="641"/>
              </a:spcBef>
              <a:buClr>
                <a:srgbClr val="000000"/>
              </a:buClr>
              <a:buFont typeface="Arial"/>
              <a:buChar char="•"/>
            </a:pPr>
            <a:r>
              <a:rPr b="0" lang="en-US" sz="3200" spc="-1" strike="noStrike">
                <a:solidFill>
                  <a:srgbClr val="000000"/>
                </a:solidFill>
                <a:latin typeface="Calibri"/>
              </a:rPr>
              <a:t>When a.c supply is applied to the transformer, the voltage will be decreasing at the secondary winding of the diode. All the variations in the a.c supply will reduce, and we will get the pulsating d.c voltage to the load resistor.</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buNone/>
            </a:pPr>
            <a:endParaRPr b="0" lang="en-US" sz="4400" spc="-1" strike="noStrike">
              <a:solidFill>
                <a:srgbClr val="000000"/>
              </a:solidFill>
              <a:latin typeface="Calibri"/>
            </a:endParaRPr>
          </a:p>
        </p:txBody>
      </p:sp>
      <p:sp>
        <p:nvSpPr>
          <p:cNvPr id="116"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n the second half cycle, the current will flow from negative to positive and the </a:t>
            </a:r>
            <a:r>
              <a:rPr b="0" lang="en-US" sz="3200" spc="-1" strike="noStrike" u="sng">
                <a:solidFill>
                  <a:srgbClr val="0000ff"/>
                </a:solidFill>
                <a:uFillTx/>
                <a:latin typeface="Calibri"/>
                <a:hlinkClick r:id="rId1"/>
              </a:rPr>
              <a:t>diode</a:t>
            </a:r>
            <a:r>
              <a:rPr b="0" lang="en-US" sz="3200" spc="-1" strike="noStrike">
                <a:solidFill>
                  <a:srgbClr val="000000"/>
                </a:solidFill>
                <a:latin typeface="Calibri"/>
              </a:rPr>
              <a:t> will be reverse biased. </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Thus, at the output side, there will be no current generated, and we cannot get power at the load resistance. A small amount of reverse current will flow during reverse bias due to minority carriers</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buNone/>
            </a:pPr>
            <a:endParaRPr b="0" lang="en-US" sz="4400" spc="-1" strike="noStrike">
              <a:solidFill>
                <a:srgbClr val="000000"/>
              </a:solidFill>
              <a:latin typeface="Calibri"/>
            </a:endParaRPr>
          </a:p>
        </p:txBody>
      </p:sp>
      <p:sp>
        <p:nvSpPr>
          <p:cNvPr id="118"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1" i="1" lang="en-US" sz="3200" spc="-1" strike="noStrike">
                <a:solidFill>
                  <a:srgbClr val="000000"/>
                </a:solidFill>
                <a:latin typeface="Calibri"/>
              </a:rPr>
              <a:t>Ripple factor is the ratio of RMS value of the AC component of the output voltage to the DC component of the output voltage.</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1" lang="en-US" sz="3200" spc="-1" strike="noStrike">
                <a:solidFill>
                  <a:srgbClr val="000000"/>
                </a:solidFill>
                <a:latin typeface="Calibri"/>
              </a:rPr>
              <a:t>DC Output Voltage</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The output DC voltage appears at the load resistor R</a:t>
            </a:r>
            <a:r>
              <a:rPr b="0" lang="en-US" sz="3200" spc="-1" strike="noStrike" baseline="-25000">
                <a:solidFill>
                  <a:srgbClr val="000000"/>
                </a:solidFill>
                <a:latin typeface="Calibri"/>
              </a:rPr>
              <a:t>L</a:t>
            </a:r>
            <a:r>
              <a:rPr b="0" lang="en-US" sz="3200" spc="-1" strike="noStrike">
                <a:solidFill>
                  <a:srgbClr val="000000"/>
                </a:solidFill>
                <a:latin typeface="Calibri"/>
              </a:rPr>
              <a:t> which is obtained by multiplying output DC voltage with the load resistor R</a:t>
            </a:r>
            <a:r>
              <a:rPr b="0" lang="en-US" sz="3200" spc="-1" strike="noStrike" baseline="-25000">
                <a:solidFill>
                  <a:srgbClr val="000000"/>
                </a:solidFill>
                <a:latin typeface="Calibri"/>
              </a:rPr>
              <a:t>L. </a:t>
            </a:r>
            <a:r>
              <a:rPr b="0" lang="en-US" sz="3200" spc="-1" strike="noStrike">
                <a:solidFill>
                  <a:srgbClr val="000000"/>
                </a:solidFill>
                <a:latin typeface="Calibri"/>
              </a:rPr>
              <a:t>The output DC voltage is given as:</a:t>
            </a:r>
            <a:endParaRPr b="0" lang="en-US" sz="32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p:txBody>
      </p:sp>
      <p:pic>
        <p:nvPicPr>
          <p:cNvPr id="119" name="Picture 3" descr=""/>
          <p:cNvPicPr/>
          <p:nvPr/>
        </p:nvPicPr>
        <p:blipFill>
          <a:blip r:embed="rId1"/>
          <a:stretch/>
        </p:blipFill>
        <p:spPr>
          <a:xfrm>
            <a:off x="3305520" y="5943600"/>
            <a:ext cx="2180880" cy="914400"/>
          </a:xfrm>
          <a:prstGeom prst="rect">
            <a:avLst/>
          </a:prstGeom>
          <a:ln w="9525">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buNone/>
            </a:pPr>
            <a:endParaRPr b="0" lang="en-US" sz="4400" spc="-1" strike="noStrike">
              <a:solidFill>
                <a:srgbClr val="000000"/>
              </a:solidFill>
              <a:latin typeface="Calibri"/>
            </a:endParaRPr>
          </a:p>
        </p:txBody>
      </p:sp>
      <p:sp>
        <p:nvSpPr>
          <p:cNvPr id="121" name="PlaceHolder 2"/>
          <p:cNvSpPr>
            <a:spLocks noGrp="1"/>
          </p:cNvSpPr>
          <p:nvPr>
            <p:ph/>
          </p:nvPr>
        </p:nvSpPr>
        <p:spPr>
          <a:xfrm>
            <a:off x="457200" y="1600200"/>
            <a:ext cx="8229240" cy="4525560"/>
          </a:xfrm>
          <a:prstGeom prst="rect">
            <a:avLst/>
          </a:prstGeom>
          <a:noFill/>
          <a:ln w="0">
            <a:noFill/>
          </a:ln>
        </p:spPr>
        <p:txBody>
          <a:bodyPr anchor="t">
            <a:normAutofit fontScale="73000"/>
          </a:bodyPr>
          <a:p>
            <a:pPr marL="322920" indent="0">
              <a:lnSpc>
                <a:spcPct val="100000"/>
              </a:lnSpc>
              <a:spcBef>
                <a:spcPts val="641"/>
              </a:spcBef>
              <a:buNone/>
              <a:tabLst>
                <a:tab algn="l" pos="0"/>
              </a:tabLst>
            </a:pPr>
            <a:r>
              <a:rPr b="1" lang="en-US" sz="3200" spc="-1" strike="noStrike">
                <a:solidFill>
                  <a:srgbClr val="000000"/>
                </a:solidFill>
                <a:latin typeface="Calibri"/>
              </a:rPr>
              <a:t>Form Factor</a:t>
            </a:r>
            <a:endParaRPr b="0" lang="en-US" sz="3200" spc="-1" strike="noStrike">
              <a:solidFill>
                <a:srgbClr val="000000"/>
              </a:solidFill>
              <a:latin typeface="Calibri"/>
            </a:endParaRPr>
          </a:p>
          <a:p>
            <a:pPr marL="322920" indent="-32292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rPr>
              <a:t>The form factor is the ratio of RMS value to the DC value. </a:t>
            </a:r>
            <a:r>
              <a:rPr b="1" i="1" lang="en-US" sz="3200" spc="-1" strike="noStrike">
                <a:solidFill>
                  <a:srgbClr val="000000"/>
                </a:solidFill>
                <a:latin typeface="Calibri"/>
              </a:rPr>
              <a:t>For a half-wave rectifier, the form factor is 1.57.</a:t>
            </a:r>
            <a:endParaRPr b="0" lang="en-US" sz="3200" spc="-1" strike="noStrike">
              <a:solidFill>
                <a:srgbClr val="000000"/>
              </a:solidFill>
              <a:latin typeface="Calibri"/>
            </a:endParaRPr>
          </a:p>
          <a:p>
            <a:pPr marL="322920" indent="0">
              <a:lnSpc>
                <a:spcPct val="100000"/>
              </a:lnSpc>
              <a:spcBef>
                <a:spcPts val="641"/>
              </a:spcBef>
              <a:buNone/>
              <a:tabLst>
                <a:tab algn="l" pos="0"/>
              </a:tabLst>
            </a:pPr>
            <a:r>
              <a:rPr b="1" lang="en-US" sz="3200" spc="-1" strike="noStrike">
                <a:solidFill>
                  <a:srgbClr val="000000"/>
                </a:solidFill>
                <a:latin typeface="Calibri"/>
              </a:rPr>
              <a:t>Rectifier Efficiency</a:t>
            </a:r>
            <a:endParaRPr b="0" lang="en-US" sz="3200" spc="-1" strike="noStrike">
              <a:solidFill>
                <a:srgbClr val="000000"/>
              </a:solidFill>
              <a:latin typeface="Calibri"/>
            </a:endParaRPr>
          </a:p>
          <a:p>
            <a:pPr marL="322920" indent="-32292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rPr>
              <a:t>Rectifier efficiency is the ratio of output DC power to the input AC power. </a:t>
            </a:r>
            <a:r>
              <a:rPr b="1" i="1" lang="en-US" sz="3200" spc="-1" strike="noStrike">
                <a:solidFill>
                  <a:srgbClr val="000000"/>
                </a:solidFill>
                <a:latin typeface="Calibri"/>
              </a:rPr>
              <a:t>For a half-wave rectifier, rectifier efficiency is 40.6%.</a:t>
            </a:r>
            <a:endParaRPr b="0" lang="en-US" sz="3200" spc="-1" strike="noStrike">
              <a:solidFill>
                <a:srgbClr val="000000"/>
              </a:solidFill>
              <a:latin typeface="Calibri"/>
            </a:endParaRPr>
          </a:p>
          <a:p>
            <a:pPr marL="322920" indent="0">
              <a:lnSpc>
                <a:spcPct val="100000"/>
              </a:lnSpc>
              <a:spcBef>
                <a:spcPts val="641"/>
              </a:spcBef>
              <a:buNone/>
              <a:tabLst>
                <a:tab algn="l" pos="0"/>
              </a:tabLst>
            </a:pPr>
            <a:r>
              <a:rPr b="1" lang="en-US" sz="3200" spc="-1" strike="noStrike">
                <a:solidFill>
                  <a:srgbClr val="000000"/>
                </a:solidFill>
                <a:latin typeface="Calibri"/>
              </a:rPr>
              <a:t>Advantages of Half Wave Rectifier</a:t>
            </a:r>
            <a:endParaRPr b="0" lang="en-US" sz="3200" spc="-1" strike="noStrike">
              <a:solidFill>
                <a:srgbClr val="000000"/>
              </a:solidFill>
              <a:latin typeface="Calibri"/>
            </a:endParaRPr>
          </a:p>
          <a:p>
            <a:pPr marL="322920" indent="-32292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rPr>
              <a:t>Affordable</a:t>
            </a:r>
            <a:endParaRPr b="0" lang="en-US" sz="3200" spc="-1" strike="noStrike">
              <a:solidFill>
                <a:srgbClr val="000000"/>
              </a:solidFill>
              <a:latin typeface="Calibri"/>
            </a:endParaRPr>
          </a:p>
          <a:p>
            <a:pPr marL="322920" indent="-32292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rPr>
              <a:t>Simple connections</a:t>
            </a:r>
            <a:endParaRPr b="0" lang="en-US" sz="3200" spc="-1" strike="noStrike">
              <a:solidFill>
                <a:srgbClr val="000000"/>
              </a:solidFill>
              <a:latin typeface="Calibri"/>
            </a:endParaRPr>
          </a:p>
          <a:p>
            <a:pPr marL="322920" indent="-32292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rPr>
              <a:t>Easy to use as the connections are simple</a:t>
            </a:r>
            <a:endParaRPr b="0" lang="en-US" sz="3200" spc="-1" strike="noStrike">
              <a:solidFill>
                <a:srgbClr val="000000"/>
              </a:solidFill>
              <a:latin typeface="Calibri"/>
            </a:endParaRPr>
          </a:p>
          <a:p>
            <a:pPr marL="322920" indent="-32292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rPr>
              <a:t>Number of components used are less</a:t>
            </a:r>
            <a:endParaRPr b="0" lang="en-US" sz="3200" spc="-1" strike="noStrike">
              <a:solidFill>
                <a:srgbClr val="000000"/>
              </a:solidFill>
              <a:latin typeface="Calibri"/>
            </a:endParaRPr>
          </a:p>
          <a:p>
            <a:pPr indent="0">
              <a:lnSpc>
                <a:spcPct val="100000"/>
              </a:lnSpc>
              <a:spcBef>
                <a:spcPts val="641"/>
              </a:spcBef>
              <a:buNone/>
              <a:tabLst>
                <a:tab algn="l" pos="0"/>
              </a:tabLst>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SCR</a:t>
            </a:r>
            <a:endParaRPr b="0" lang="en-US" sz="4400" spc="-1" strike="noStrike">
              <a:solidFill>
                <a:srgbClr val="000000"/>
              </a:solidFill>
              <a:latin typeface="Calibri"/>
            </a:endParaRPr>
          </a:p>
        </p:txBody>
      </p:sp>
      <p:sp>
        <p:nvSpPr>
          <p:cNvPr id="85"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An SCR is a three-terminal, three-junction, and four-layer semiconductor device that is used to perform switching functions in power circuits.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Sometimes the SCR is also called as Thyristor.</a:t>
            </a:r>
            <a:endParaRPr b="0" lang="en-US" sz="32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buNone/>
            </a:pPr>
            <a:endParaRPr b="0" lang="en-US" sz="4400" spc="-1" strike="noStrike">
              <a:solidFill>
                <a:srgbClr val="000000"/>
              </a:solidFill>
              <a:latin typeface="Calibri"/>
            </a:endParaRPr>
          </a:p>
        </p:txBody>
      </p:sp>
      <p:sp>
        <p:nvSpPr>
          <p:cNvPr id="123" name="PlaceHolder 2"/>
          <p:cNvSpPr>
            <a:spLocks noGrp="1"/>
          </p:cNvSpPr>
          <p:nvPr>
            <p:ph/>
          </p:nvPr>
        </p:nvSpPr>
        <p:spPr>
          <a:xfrm>
            <a:off x="457200" y="1600200"/>
            <a:ext cx="8229240" cy="4525560"/>
          </a:xfrm>
          <a:prstGeom prst="rect">
            <a:avLst/>
          </a:prstGeom>
          <a:noFill/>
          <a:ln w="0">
            <a:noFill/>
          </a:ln>
        </p:spPr>
        <p:txBody>
          <a:bodyPr anchor="t">
            <a:normAutofit fontScale="64000"/>
          </a:bodyPr>
          <a:p>
            <a:pPr marL="313560" indent="0">
              <a:lnSpc>
                <a:spcPct val="100000"/>
              </a:lnSpc>
              <a:spcBef>
                <a:spcPts val="641"/>
              </a:spcBef>
              <a:buNone/>
              <a:tabLst>
                <a:tab algn="l" pos="0"/>
              </a:tabLst>
            </a:pPr>
            <a:r>
              <a:rPr b="1" lang="en-US" sz="3200" spc="-1" strike="noStrike">
                <a:solidFill>
                  <a:srgbClr val="000000"/>
                </a:solidFill>
                <a:latin typeface="Calibri"/>
              </a:rPr>
              <a:t>Disadvantages of Half Wave Rectifier</a:t>
            </a:r>
            <a:endParaRPr b="0" lang="en-US" sz="3200" spc="-1" strike="noStrike">
              <a:solidFill>
                <a:srgbClr val="000000"/>
              </a:solidFill>
              <a:latin typeface="Calibri"/>
            </a:endParaRPr>
          </a:p>
          <a:p>
            <a:pPr marL="313560" indent="-31356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rPr>
              <a:t>Ripple production is more</a:t>
            </a:r>
            <a:endParaRPr b="0" lang="en-US" sz="3200" spc="-1" strike="noStrike">
              <a:solidFill>
                <a:srgbClr val="000000"/>
              </a:solidFill>
              <a:latin typeface="Calibri"/>
            </a:endParaRPr>
          </a:p>
          <a:p>
            <a:pPr marL="313560" indent="-31356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rPr>
              <a:t>Harmonics are generated</a:t>
            </a:r>
            <a:endParaRPr b="0" lang="en-US" sz="3200" spc="-1" strike="noStrike">
              <a:solidFill>
                <a:srgbClr val="000000"/>
              </a:solidFill>
              <a:latin typeface="Calibri"/>
            </a:endParaRPr>
          </a:p>
          <a:p>
            <a:pPr marL="313560" indent="-31356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rPr>
              <a:t>Utilization of the transformer is very low</a:t>
            </a:r>
            <a:endParaRPr b="0" lang="en-US" sz="3200" spc="-1" strike="noStrike">
              <a:solidFill>
                <a:srgbClr val="000000"/>
              </a:solidFill>
              <a:latin typeface="Calibri"/>
            </a:endParaRPr>
          </a:p>
          <a:p>
            <a:pPr marL="313560" indent="-31356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rPr>
              <a:t>The efficiency of rectification is low</a:t>
            </a:r>
            <a:endParaRPr b="0" lang="en-US" sz="3200" spc="-1" strike="noStrike">
              <a:solidFill>
                <a:srgbClr val="000000"/>
              </a:solidFill>
              <a:latin typeface="Calibri"/>
            </a:endParaRPr>
          </a:p>
          <a:p>
            <a:pPr marL="313560" indent="0">
              <a:lnSpc>
                <a:spcPct val="100000"/>
              </a:lnSpc>
              <a:spcBef>
                <a:spcPts val="641"/>
              </a:spcBef>
              <a:buNone/>
              <a:tabLst>
                <a:tab algn="l" pos="0"/>
              </a:tabLst>
            </a:pPr>
            <a:r>
              <a:rPr b="1" lang="en-US" sz="3200" spc="-1" strike="noStrike">
                <a:solidFill>
                  <a:srgbClr val="000000"/>
                </a:solidFill>
                <a:latin typeface="Calibri"/>
              </a:rPr>
              <a:t>Applications of Half Wave Rectifier</a:t>
            </a:r>
            <a:endParaRPr b="0" lang="en-US" sz="3200" spc="-1" strike="noStrike">
              <a:solidFill>
                <a:srgbClr val="000000"/>
              </a:solidFill>
              <a:latin typeface="Calibri"/>
            </a:endParaRPr>
          </a:p>
          <a:p>
            <a:pPr marL="313560" indent="-31356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rPr>
              <a:t>Following are the uses of half-wave rectification:</a:t>
            </a:r>
            <a:endParaRPr b="0" lang="en-US" sz="3200" spc="-1" strike="noStrike">
              <a:solidFill>
                <a:srgbClr val="000000"/>
              </a:solidFill>
              <a:latin typeface="Calibri"/>
            </a:endParaRPr>
          </a:p>
          <a:p>
            <a:pPr marL="313560" indent="-313560">
              <a:lnSpc>
                <a:spcPct val="100000"/>
              </a:lnSpc>
              <a:spcBef>
                <a:spcPts val="641"/>
              </a:spcBef>
              <a:buClr>
                <a:srgbClr val="000000"/>
              </a:buClr>
              <a:buFont typeface="Arial"/>
              <a:buChar char="•"/>
              <a:tabLst>
                <a:tab algn="l" pos="0"/>
              </a:tabLst>
            </a:pPr>
            <a:r>
              <a:rPr b="1" lang="en-US" sz="3200" spc="-1" strike="noStrike">
                <a:solidFill>
                  <a:srgbClr val="000000"/>
                </a:solidFill>
                <a:latin typeface="Calibri"/>
              </a:rPr>
              <a:t>Power rectification:</a:t>
            </a:r>
            <a:r>
              <a:rPr b="0" lang="en-US" sz="3200" spc="-1" strike="noStrike">
                <a:solidFill>
                  <a:srgbClr val="000000"/>
                </a:solidFill>
                <a:latin typeface="Calibri"/>
              </a:rPr>
              <a:t> Half wave rectifier is used along with a transformer for power rectification as powering equipment.</a:t>
            </a:r>
            <a:endParaRPr b="0" lang="en-US" sz="3200" spc="-1" strike="noStrike">
              <a:solidFill>
                <a:srgbClr val="000000"/>
              </a:solidFill>
              <a:latin typeface="Calibri"/>
            </a:endParaRPr>
          </a:p>
          <a:p>
            <a:pPr marL="313560" indent="-313560">
              <a:lnSpc>
                <a:spcPct val="100000"/>
              </a:lnSpc>
              <a:spcBef>
                <a:spcPts val="641"/>
              </a:spcBef>
              <a:buClr>
                <a:srgbClr val="000000"/>
              </a:buClr>
              <a:buFont typeface="Arial"/>
              <a:buChar char="•"/>
              <a:tabLst>
                <a:tab algn="l" pos="0"/>
              </a:tabLst>
            </a:pPr>
            <a:r>
              <a:rPr b="1" lang="en-US" sz="3200" spc="-1" strike="noStrike">
                <a:solidFill>
                  <a:srgbClr val="000000"/>
                </a:solidFill>
                <a:latin typeface="Calibri"/>
              </a:rPr>
              <a:t>Signal demodulation:</a:t>
            </a:r>
            <a:r>
              <a:rPr b="0" lang="en-US" sz="3200" spc="-1" strike="noStrike">
                <a:solidFill>
                  <a:srgbClr val="000000"/>
                </a:solidFill>
                <a:latin typeface="Calibri"/>
              </a:rPr>
              <a:t> Half wave rectifiers are used for demodulating the AM signals.</a:t>
            </a:r>
            <a:endParaRPr b="0" lang="en-US" sz="3200" spc="-1" strike="noStrike">
              <a:solidFill>
                <a:srgbClr val="000000"/>
              </a:solidFill>
              <a:latin typeface="Calibri"/>
            </a:endParaRPr>
          </a:p>
          <a:p>
            <a:pPr marL="313560" indent="-313560">
              <a:lnSpc>
                <a:spcPct val="100000"/>
              </a:lnSpc>
              <a:spcBef>
                <a:spcPts val="641"/>
              </a:spcBef>
              <a:buClr>
                <a:srgbClr val="000000"/>
              </a:buClr>
              <a:buFont typeface="Arial"/>
              <a:buChar char="•"/>
              <a:tabLst>
                <a:tab algn="l" pos="0"/>
              </a:tabLst>
            </a:pPr>
            <a:r>
              <a:rPr b="1" lang="en-US" sz="3200" spc="-1" strike="noStrike">
                <a:solidFill>
                  <a:srgbClr val="000000"/>
                </a:solidFill>
                <a:latin typeface="Calibri"/>
              </a:rPr>
              <a:t>Signal peak detector:</a:t>
            </a:r>
            <a:r>
              <a:rPr b="0" lang="en-US" sz="3200" spc="-1" strike="noStrike">
                <a:solidFill>
                  <a:srgbClr val="000000"/>
                </a:solidFill>
                <a:latin typeface="Calibri"/>
              </a:rPr>
              <a:t> Half wave rectifier is used for detecting the peak of the incoming waveform.</a:t>
            </a:r>
            <a:endParaRPr b="0" lang="en-US" sz="3200" spc="-1" strike="noStrike">
              <a:solidFill>
                <a:srgbClr val="000000"/>
              </a:solidFill>
              <a:latin typeface="Calibri"/>
            </a:endParaRPr>
          </a:p>
          <a:p>
            <a:pPr indent="0">
              <a:lnSpc>
                <a:spcPct val="100000"/>
              </a:lnSpc>
              <a:spcBef>
                <a:spcPts val="641"/>
              </a:spcBef>
              <a:buNone/>
              <a:tabLst>
                <a:tab algn="l" pos="0"/>
              </a:tabLst>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4680"/>
            <a:ext cx="8229240" cy="1142640"/>
          </a:xfrm>
          <a:prstGeom prst="rect">
            <a:avLst/>
          </a:prstGeom>
          <a:noFill/>
          <a:ln w="0">
            <a:noFill/>
          </a:ln>
        </p:spPr>
        <p:txBody>
          <a:bodyPr anchor="ctr">
            <a:normAutofit fontScale="80000"/>
          </a:bodyPr>
          <a:p>
            <a:pPr indent="0" algn="ctr">
              <a:lnSpc>
                <a:spcPct val="100000"/>
              </a:lnSpc>
              <a:buNone/>
            </a:pPr>
            <a:r>
              <a:rPr b="1" lang="en-US" sz="4400" spc="-1" strike="noStrike">
                <a:solidFill>
                  <a:srgbClr val="000000"/>
                </a:solidFill>
                <a:latin typeface="Calibri"/>
              </a:rPr>
              <a:t>What Is Full Wave Rectifier?</a:t>
            </a:r>
            <a:br>
              <a:rPr sz="4400"/>
            </a:br>
            <a:endParaRPr b="0" lang="en-US" sz="4400" spc="-1" strike="noStrike">
              <a:solidFill>
                <a:srgbClr val="000000"/>
              </a:solidFill>
              <a:latin typeface="Calibri"/>
            </a:endParaRPr>
          </a:p>
        </p:txBody>
      </p:sp>
      <p:sp>
        <p:nvSpPr>
          <p:cNvPr id="125" name="PlaceHolder 2"/>
          <p:cNvSpPr>
            <a:spLocks noGrp="1"/>
          </p:cNvSpPr>
          <p:nvPr>
            <p:ph/>
          </p:nvPr>
        </p:nvSpPr>
        <p:spPr>
          <a:xfrm>
            <a:off x="457200" y="1600200"/>
            <a:ext cx="8229240" cy="4525560"/>
          </a:xfrm>
          <a:prstGeom prst="rect">
            <a:avLst/>
          </a:prstGeom>
          <a:noFill/>
          <a:ln w="0">
            <a:noFill/>
          </a:ln>
        </p:spPr>
        <p:txBody>
          <a:bodyPr anchor="t">
            <a:normAutofit/>
          </a:bodyPr>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Full-wave rectifier circuits are used for producing an output voltage or output current which is purely DC.</a:t>
            </a:r>
            <a:endParaRPr b="0" lang="en-US" sz="3200" spc="-1" strike="noStrike">
              <a:solidFill>
                <a:srgbClr val="000000"/>
              </a:solidFill>
              <a:latin typeface="Calibri"/>
            </a:endParaRPr>
          </a:p>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The main advantage of a full-wave rectifier over half-wave rectifier is that such as the average output voltage is higher in full-wave rectifier, there is less ripple produced in full-wave rectifier when compared to the half-wave rectifier.</a:t>
            </a:r>
            <a:endParaRPr b="0" lang="en-US" sz="32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buNone/>
            </a:pPr>
            <a:endParaRPr b="0" lang="en-US" sz="4400" spc="-1" strike="noStrike">
              <a:solidFill>
                <a:srgbClr val="000000"/>
              </a:solidFill>
              <a:latin typeface="Calibri"/>
            </a:endParaRPr>
          </a:p>
        </p:txBody>
      </p:sp>
      <p:pic>
        <p:nvPicPr>
          <p:cNvPr id="127" name="Picture 2" descr=""/>
          <p:cNvPicPr/>
          <p:nvPr/>
        </p:nvPicPr>
        <p:blipFill>
          <a:blip r:embed="rId1"/>
          <a:stretch/>
        </p:blipFill>
        <p:spPr>
          <a:xfrm>
            <a:off x="457200" y="1676520"/>
            <a:ext cx="4371480" cy="1714320"/>
          </a:xfrm>
          <a:prstGeom prst="rect">
            <a:avLst/>
          </a:prstGeom>
          <a:ln w="9525">
            <a:noFill/>
          </a:ln>
        </p:spPr>
      </p:pic>
      <p:pic>
        <p:nvPicPr>
          <p:cNvPr id="128" name="Picture 3" descr=""/>
          <p:cNvPicPr/>
          <p:nvPr/>
        </p:nvPicPr>
        <p:blipFill>
          <a:blip r:embed="rId2"/>
          <a:stretch/>
        </p:blipFill>
        <p:spPr>
          <a:xfrm>
            <a:off x="6172200" y="1752480"/>
            <a:ext cx="2076120" cy="1618920"/>
          </a:xfrm>
          <a:prstGeom prst="rect">
            <a:avLst/>
          </a:prstGeom>
          <a:ln w="9525">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buNone/>
            </a:pPr>
            <a:endParaRPr b="0" lang="en-US" sz="4400" spc="-1" strike="noStrike">
              <a:solidFill>
                <a:srgbClr val="000000"/>
              </a:solidFill>
              <a:latin typeface="Calibri"/>
            </a:endParaRPr>
          </a:p>
        </p:txBody>
      </p:sp>
      <p:sp>
        <p:nvSpPr>
          <p:cNvPr id="130" name="PlaceHolder 2"/>
          <p:cNvSpPr>
            <a:spLocks noGrp="1"/>
          </p:cNvSpPr>
          <p:nvPr>
            <p:ph/>
          </p:nvPr>
        </p:nvSpPr>
        <p:spPr>
          <a:xfrm>
            <a:off x="457200" y="1600200"/>
            <a:ext cx="8229240" cy="4525560"/>
          </a:xfrm>
          <a:prstGeom prst="rect">
            <a:avLst/>
          </a:prstGeom>
          <a:noFill/>
          <a:ln w="0">
            <a:noFill/>
          </a:ln>
        </p:spPr>
        <p:txBody>
          <a:bodyPr anchor="t">
            <a:normAutofit fontScale="89000"/>
          </a:bodyPr>
          <a:p>
            <a:pPr marL="329760" indent="-329760">
              <a:lnSpc>
                <a:spcPct val="100000"/>
              </a:lnSpc>
              <a:spcBef>
                <a:spcPts val="641"/>
              </a:spcBef>
              <a:buClr>
                <a:srgbClr val="000000"/>
              </a:buClr>
              <a:buFont typeface="Arial"/>
              <a:buChar char="•"/>
            </a:pPr>
            <a:r>
              <a:rPr b="1" lang="en-US" sz="3200" spc="-1" strike="noStrike">
                <a:solidFill>
                  <a:srgbClr val="000000"/>
                </a:solidFill>
                <a:latin typeface="Calibri"/>
              </a:rPr>
              <a:t>Working of Full Wave Rectifier</a:t>
            </a:r>
            <a:endParaRPr b="0" lang="en-US" sz="3200" spc="-1" strike="noStrike">
              <a:solidFill>
                <a:srgbClr val="000000"/>
              </a:solidFill>
              <a:latin typeface="Calibri"/>
            </a:endParaRPr>
          </a:p>
          <a:p>
            <a:pPr marL="329760" indent="-329760">
              <a:lnSpc>
                <a:spcPct val="100000"/>
              </a:lnSpc>
              <a:spcBef>
                <a:spcPts val="641"/>
              </a:spcBef>
              <a:buClr>
                <a:srgbClr val="000000"/>
              </a:buClr>
              <a:buFont typeface="Arial"/>
              <a:buChar char="•"/>
            </a:pPr>
            <a:r>
              <a:rPr b="0" lang="en-US" sz="3200" spc="-1" strike="noStrike">
                <a:solidFill>
                  <a:srgbClr val="000000"/>
                </a:solidFill>
                <a:latin typeface="Calibri"/>
              </a:rPr>
              <a:t>The full-wave rectifier utilizes both halves of each a.c input. </a:t>
            </a:r>
            <a:endParaRPr b="0" lang="en-US" sz="3200" spc="-1" strike="noStrike">
              <a:solidFill>
                <a:srgbClr val="000000"/>
              </a:solidFill>
              <a:latin typeface="Calibri"/>
            </a:endParaRPr>
          </a:p>
          <a:p>
            <a:pPr marL="329760" indent="-329760">
              <a:lnSpc>
                <a:spcPct val="100000"/>
              </a:lnSpc>
              <a:spcBef>
                <a:spcPts val="641"/>
              </a:spcBef>
              <a:buClr>
                <a:srgbClr val="000000"/>
              </a:buClr>
              <a:buFont typeface="Arial"/>
              <a:buChar char="•"/>
            </a:pPr>
            <a:r>
              <a:rPr b="0" lang="en-US" sz="3200" spc="-1" strike="noStrike">
                <a:solidFill>
                  <a:srgbClr val="000000"/>
                </a:solidFill>
                <a:latin typeface="Calibri"/>
              </a:rPr>
              <a:t>When the </a:t>
            </a:r>
            <a:r>
              <a:rPr b="0" lang="en-US" sz="3200" spc="-1" strike="noStrike" u="sng">
                <a:solidFill>
                  <a:srgbClr val="0000ff"/>
                </a:solidFill>
                <a:uFillTx/>
                <a:latin typeface="Calibri"/>
                <a:hlinkClick r:id="rId1"/>
              </a:rPr>
              <a:t>p-n junction</a:t>
            </a:r>
            <a:r>
              <a:rPr b="0" lang="en-US" sz="3200" spc="-1" strike="noStrike">
                <a:solidFill>
                  <a:srgbClr val="000000"/>
                </a:solidFill>
                <a:latin typeface="Calibri"/>
              </a:rPr>
              <a:t> is forward biased, the diode offers low resistance and when it is reverse biased it gives high resistance. </a:t>
            </a:r>
            <a:endParaRPr b="0" lang="en-US" sz="3200" spc="-1" strike="noStrike">
              <a:solidFill>
                <a:srgbClr val="000000"/>
              </a:solidFill>
              <a:latin typeface="Calibri"/>
            </a:endParaRPr>
          </a:p>
          <a:p>
            <a:pPr marL="329760" indent="-329760">
              <a:lnSpc>
                <a:spcPct val="100000"/>
              </a:lnSpc>
              <a:spcBef>
                <a:spcPts val="641"/>
              </a:spcBef>
              <a:buClr>
                <a:srgbClr val="000000"/>
              </a:buClr>
              <a:buFont typeface="Arial"/>
              <a:buChar char="•"/>
            </a:pPr>
            <a:r>
              <a:rPr b="0" lang="en-US" sz="3200" spc="-1" strike="noStrike">
                <a:solidFill>
                  <a:srgbClr val="000000"/>
                </a:solidFill>
                <a:latin typeface="Calibri"/>
              </a:rPr>
              <a:t>The circuit is designed in such a manner that in the first half cycle if the diode is forward biased then in the second half cycle it is reverse biased and so on.</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buNone/>
            </a:pPr>
            <a:endParaRPr b="0" lang="en-US" sz="4400" spc="-1" strike="noStrike">
              <a:solidFill>
                <a:srgbClr val="000000"/>
              </a:solidFill>
              <a:latin typeface="Calibri"/>
            </a:endParaRPr>
          </a:p>
        </p:txBody>
      </p:sp>
      <p:sp>
        <p:nvSpPr>
          <p:cNvPr id="132" name="PlaceHolder 2"/>
          <p:cNvSpPr>
            <a:spLocks noGrp="1"/>
          </p:cNvSpPr>
          <p:nvPr>
            <p:ph/>
          </p:nvPr>
        </p:nvSpPr>
        <p:spPr>
          <a:xfrm>
            <a:off x="457200" y="1600200"/>
            <a:ext cx="8229240" cy="19047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1" lang="en-US" sz="3200" spc="-1" strike="noStrike">
                <a:solidFill>
                  <a:srgbClr val="000000"/>
                </a:solidFill>
                <a:latin typeface="Calibri"/>
              </a:rPr>
              <a:t>Ripple Factor</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Ripple factor for a full-wave rectifier is given as:</a:t>
            </a:r>
            <a:endParaRPr b="0" lang="en-US" sz="32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p:txBody>
      </p:sp>
      <p:pic>
        <p:nvPicPr>
          <p:cNvPr id="133" name="Picture 3" descr=""/>
          <p:cNvPicPr/>
          <p:nvPr/>
        </p:nvPicPr>
        <p:blipFill>
          <a:blip r:embed="rId1"/>
          <a:stretch/>
        </p:blipFill>
        <p:spPr>
          <a:xfrm>
            <a:off x="3276720" y="2819520"/>
            <a:ext cx="4190760" cy="2133360"/>
          </a:xfrm>
          <a:prstGeom prst="rect">
            <a:avLst/>
          </a:prstGeom>
          <a:ln w="9525">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buNone/>
            </a:pPr>
            <a:endParaRPr b="0" lang="en-US" sz="4400" spc="-1" strike="noStrike">
              <a:solidFill>
                <a:srgbClr val="000000"/>
              </a:solidFill>
              <a:latin typeface="Calibri"/>
            </a:endParaRPr>
          </a:p>
        </p:txBody>
      </p:sp>
      <p:sp>
        <p:nvSpPr>
          <p:cNvPr id="135" name="PlaceHolder 2"/>
          <p:cNvSpPr>
            <a:spLocks noGrp="1"/>
          </p:cNvSpPr>
          <p:nvPr>
            <p:ph/>
          </p:nvPr>
        </p:nvSpPr>
        <p:spPr>
          <a:xfrm>
            <a:off x="457200" y="1600200"/>
            <a:ext cx="8229240" cy="4525560"/>
          </a:xfrm>
          <a:prstGeom prst="rect">
            <a:avLst/>
          </a:prstGeom>
          <a:noFill/>
          <a:ln w="0">
            <a:noFill/>
          </a:ln>
        </p:spPr>
        <p:txBody>
          <a:bodyPr anchor="t">
            <a:normAutofit fontScale="88000"/>
          </a:bodyPr>
          <a:p>
            <a:pPr marL="326160" indent="0">
              <a:lnSpc>
                <a:spcPct val="100000"/>
              </a:lnSpc>
              <a:spcBef>
                <a:spcPts val="641"/>
              </a:spcBef>
              <a:buNone/>
              <a:tabLst>
                <a:tab algn="l" pos="0"/>
              </a:tabLst>
            </a:pPr>
            <a:r>
              <a:rPr b="1" lang="en-US" sz="3200" spc="-1" strike="noStrike">
                <a:solidFill>
                  <a:srgbClr val="000000"/>
                </a:solidFill>
                <a:latin typeface="Calibri"/>
              </a:rPr>
              <a:t>Form Factor</a:t>
            </a:r>
            <a:endParaRPr b="0" lang="en-US" sz="3200" spc="-1" strike="noStrike">
              <a:solidFill>
                <a:srgbClr val="000000"/>
              </a:solidFill>
              <a:latin typeface="Calibri"/>
            </a:endParaRPr>
          </a:p>
          <a:p>
            <a:pPr marL="326160" indent="-326160" algn="just">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rPr>
              <a:t>The form factor is the ratio of RMS value of current to the output DC voltage. The form</a:t>
            </a:r>
            <a:r>
              <a:rPr b="1" i="1" lang="en-US" sz="3200" spc="-1" strike="noStrike">
                <a:solidFill>
                  <a:srgbClr val="000000"/>
                </a:solidFill>
                <a:latin typeface="Calibri"/>
              </a:rPr>
              <a:t> factor of a full-wave rectifier is given as 1.11</a:t>
            </a:r>
            <a:endParaRPr b="0" lang="en-US" sz="3200" spc="-1" strike="noStrike">
              <a:solidFill>
                <a:srgbClr val="000000"/>
              </a:solidFill>
              <a:latin typeface="Calibri"/>
            </a:endParaRPr>
          </a:p>
          <a:p>
            <a:pPr marL="326160" indent="0">
              <a:lnSpc>
                <a:spcPct val="100000"/>
              </a:lnSpc>
              <a:spcBef>
                <a:spcPts val="641"/>
              </a:spcBef>
              <a:buNone/>
              <a:tabLst>
                <a:tab algn="l" pos="0"/>
              </a:tabLst>
            </a:pPr>
            <a:r>
              <a:rPr b="1" lang="en-US" sz="3200" spc="-1" strike="noStrike">
                <a:solidFill>
                  <a:srgbClr val="000000"/>
                </a:solidFill>
                <a:latin typeface="Calibri"/>
              </a:rPr>
              <a:t>Rectifier Efficiency</a:t>
            </a:r>
            <a:endParaRPr b="0" lang="en-US" sz="3200" spc="-1" strike="noStrike">
              <a:solidFill>
                <a:srgbClr val="000000"/>
              </a:solidFill>
              <a:latin typeface="Calibri"/>
            </a:endParaRPr>
          </a:p>
          <a:p>
            <a:pPr marL="326160" indent="-326160" algn="just">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rPr>
              <a:t>Rectifier efficiency is used as a parameter to determine the efficiency of the rectifier to convert AC into DC. It is the ratio of DC output power to the AC input power. The rectifier</a:t>
            </a:r>
            <a:r>
              <a:rPr b="1" i="1" lang="en-US" sz="3200" spc="-1" strike="noStrike">
                <a:solidFill>
                  <a:srgbClr val="000000"/>
                </a:solidFill>
                <a:latin typeface="Calibri"/>
              </a:rPr>
              <a:t> efficiency of a full-wave rectifier is 81.2%.</a:t>
            </a:r>
            <a:endParaRPr b="0" lang="en-US" sz="3200" spc="-1" strike="noStrike">
              <a:solidFill>
                <a:srgbClr val="000000"/>
              </a:solidFill>
              <a:latin typeface="Calibri"/>
            </a:endParaRPr>
          </a:p>
          <a:p>
            <a:pPr indent="0">
              <a:lnSpc>
                <a:spcPct val="100000"/>
              </a:lnSpc>
              <a:spcBef>
                <a:spcPts val="641"/>
              </a:spcBef>
              <a:buNone/>
              <a:tabLst>
                <a:tab algn="l" pos="0"/>
              </a:tabLst>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buNone/>
            </a:pPr>
            <a:endParaRPr b="0" lang="en-US" sz="4400" spc="-1" strike="noStrike">
              <a:solidFill>
                <a:srgbClr val="000000"/>
              </a:solidFill>
              <a:latin typeface="Calibri"/>
            </a:endParaRPr>
          </a:p>
        </p:txBody>
      </p:sp>
      <p:sp>
        <p:nvSpPr>
          <p:cNvPr id="137" name="PlaceHolder 2"/>
          <p:cNvSpPr>
            <a:spLocks noGrp="1"/>
          </p:cNvSpPr>
          <p:nvPr>
            <p:ph/>
          </p:nvPr>
        </p:nvSpPr>
        <p:spPr>
          <a:xfrm>
            <a:off x="457200" y="1600200"/>
            <a:ext cx="8229240" cy="4525560"/>
          </a:xfrm>
          <a:prstGeom prst="rect">
            <a:avLst/>
          </a:prstGeom>
          <a:noFill/>
          <a:ln w="0">
            <a:noFill/>
          </a:ln>
        </p:spPr>
        <p:txBody>
          <a:bodyPr anchor="t">
            <a:normAutofit fontScale="74000"/>
          </a:bodyPr>
          <a:p>
            <a:pPr marL="327240" indent="0">
              <a:lnSpc>
                <a:spcPct val="100000"/>
              </a:lnSpc>
              <a:spcBef>
                <a:spcPts val="641"/>
              </a:spcBef>
              <a:buNone/>
              <a:tabLst>
                <a:tab algn="l" pos="0"/>
              </a:tabLst>
            </a:pPr>
            <a:r>
              <a:rPr b="1" lang="en-US" sz="3200" spc="-1" strike="noStrike">
                <a:solidFill>
                  <a:srgbClr val="000000"/>
                </a:solidFill>
                <a:latin typeface="Calibri"/>
              </a:rPr>
              <a:t>Types of Full Wave Rectifier</a:t>
            </a:r>
            <a:endParaRPr b="0" lang="en-US" sz="3200" spc="-1" strike="noStrike">
              <a:solidFill>
                <a:srgbClr val="000000"/>
              </a:solidFill>
              <a:latin typeface="Calibri"/>
            </a:endParaRPr>
          </a:p>
          <a:p>
            <a:pPr marL="327240" indent="-32724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rPr>
              <a:t>There are two main types of full-wave rectifiers, and they are:</a:t>
            </a:r>
            <a:endParaRPr b="0" lang="en-US" sz="3200" spc="-1" strike="noStrike">
              <a:solidFill>
                <a:srgbClr val="000000"/>
              </a:solidFill>
              <a:latin typeface="Calibri"/>
            </a:endParaRPr>
          </a:p>
          <a:p>
            <a:pPr marL="327240" indent="-327240">
              <a:lnSpc>
                <a:spcPct val="100000"/>
              </a:lnSpc>
              <a:spcBef>
                <a:spcPts val="641"/>
              </a:spcBef>
              <a:buClr>
                <a:srgbClr val="000000"/>
              </a:buClr>
              <a:buFont typeface="Arial"/>
              <a:buChar char="•"/>
              <a:tabLst>
                <a:tab algn="l" pos="0"/>
              </a:tabLst>
            </a:pPr>
            <a:r>
              <a:rPr b="1" lang="en-US" sz="3200" spc="-1" strike="noStrike">
                <a:solidFill>
                  <a:srgbClr val="000000"/>
                </a:solidFill>
                <a:latin typeface="Calibri"/>
              </a:rPr>
              <a:t>Two diodes full-wave rectifier circuit</a:t>
            </a:r>
            <a:r>
              <a:rPr b="0" lang="en-US" sz="3200" spc="-1" strike="noStrike">
                <a:solidFill>
                  <a:srgbClr val="000000"/>
                </a:solidFill>
                <a:latin typeface="Calibri"/>
              </a:rPr>
              <a:t> (requires a center-tapped transformer and is used in vacuum tubes)</a:t>
            </a:r>
            <a:endParaRPr b="0" lang="en-US" sz="3200" spc="-1" strike="noStrike">
              <a:solidFill>
                <a:srgbClr val="000000"/>
              </a:solidFill>
              <a:latin typeface="Calibri"/>
            </a:endParaRPr>
          </a:p>
          <a:p>
            <a:pPr marL="327240" indent="-327240">
              <a:lnSpc>
                <a:spcPct val="100000"/>
              </a:lnSpc>
              <a:spcBef>
                <a:spcPts val="641"/>
              </a:spcBef>
              <a:buClr>
                <a:srgbClr val="000000"/>
              </a:buClr>
              <a:buFont typeface="Arial"/>
              <a:buChar char="•"/>
              <a:tabLst>
                <a:tab algn="l" pos="0"/>
              </a:tabLst>
            </a:pPr>
            <a:r>
              <a:rPr b="1" lang="en-US" sz="3200" spc="-1" strike="noStrike">
                <a:solidFill>
                  <a:srgbClr val="000000"/>
                </a:solidFill>
                <a:latin typeface="Calibri"/>
              </a:rPr>
              <a:t>Bridge rectifier circuit</a:t>
            </a:r>
            <a:r>
              <a:rPr b="0" lang="en-US" sz="3200" spc="-1" strike="noStrike">
                <a:solidFill>
                  <a:srgbClr val="000000"/>
                </a:solidFill>
                <a:latin typeface="Calibri"/>
              </a:rPr>
              <a:t> (doesn’t require a centre-tapped transformer and is used along with transformers for efficient usage)</a:t>
            </a:r>
            <a:endParaRPr b="0" lang="en-US" sz="3200" spc="-1" strike="noStrike">
              <a:solidFill>
                <a:srgbClr val="000000"/>
              </a:solidFill>
              <a:latin typeface="Calibri"/>
            </a:endParaRPr>
          </a:p>
          <a:p>
            <a:pPr marL="327240" indent="0">
              <a:lnSpc>
                <a:spcPct val="100000"/>
              </a:lnSpc>
              <a:spcBef>
                <a:spcPts val="641"/>
              </a:spcBef>
              <a:buNone/>
              <a:tabLst>
                <a:tab algn="l" pos="0"/>
              </a:tabLst>
            </a:pPr>
            <a:r>
              <a:rPr b="1" lang="en-US" sz="3200" spc="-1" strike="noStrike">
                <a:solidFill>
                  <a:srgbClr val="000000"/>
                </a:solidFill>
                <a:latin typeface="Calibri"/>
              </a:rPr>
              <a:t>Advantages of Full Wave Rectifier</a:t>
            </a:r>
            <a:endParaRPr b="0" lang="en-US" sz="3200" spc="-1" strike="noStrike">
              <a:solidFill>
                <a:srgbClr val="000000"/>
              </a:solidFill>
              <a:latin typeface="Calibri"/>
            </a:endParaRPr>
          </a:p>
          <a:p>
            <a:pPr marL="327240" indent="-32724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rPr>
              <a:t>The rectifier efficiency of a full-wave rectifier is high</a:t>
            </a:r>
            <a:endParaRPr b="0" lang="en-US" sz="3200" spc="-1" strike="noStrike">
              <a:solidFill>
                <a:srgbClr val="000000"/>
              </a:solidFill>
              <a:latin typeface="Calibri"/>
            </a:endParaRPr>
          </a:p>
          <a:p>
            <a:pPr marL="327240" indent="-32724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rPr>
              <a:t>The power loss is very low</a:t>
            </a:r>
            <a:endParaRPr b="0" lang="en-US" sz="3200" spc="-1" strike="noStrike">
              <a:solidFill>
                <a:srgbClr val="000000"/>
              </a:solidFill>
              <a:latin typeface="Calibri"/>
            </a:endParaRPr>
          </a:p>
          <a:p>
            <a:pPr marL="327240" indent="-32724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rPr>
              <a:t>Number of ripples generated are less</a:t>
            </a:r>
            <a:endParaRPr b="0" lang="en-US" sz="3200" spc="-1" strike="noStrike">
              <a:solidFill>
                <a:srgbClr val="000000"/>
              </a:solidFill>
              <a:latin typeface="Calibri"/>
            </a:endParaRPr>
          </a:p>
          <a:p>
            <a:pPr indent="0">
              <a:lnSpc>
                <a:spcPct val="100000"/>
              </a:lnSpc>
              <a:spcBef>
                <a:spcPts val="641"/>
              </a:spcBef>
              <a:buNone/>
              <a:tabLst>
                <a:tab algn="l" pos="0"/>
              </a:tabLst>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buNone/>
            </a:pPr>
            <a:endParaRPr b="0" lang="en-US" sz="4400" spc="-1" strike="noStrike">
              <a:solidFill>
                <a:srgbClr val="000000"/>
              </a:solidFill>
              <a:latin typeface="Calibri"/>
            </a:endParaRPr>
          </a:p>
        </p:txBody>
      </p:sp>
      <p:sp>
        <p:nvSpPr>
          <p:cNvPr id="139" name="PlaceHolder 2"/>
          <p:cNvSpPr>
            <a:spLocks noGrp="1"/>
          </p:cNvSpPr>
          <p:nvPr>
            <p:ph/>
          </p:nvPr>
        </p:nvSpPr>
        <p:spPr>
          <a:xfrm>
            <a:off x="457200" y="1600200"/>
            <a:ext cx="8229240" cy="4525560"/>
          </a:xfrm>
          <a:prstGeom prst="rect">
            <a:avLst/>
          </a:prstGeom>
          <a:noFill/>
          <a:ln w="0">
            <a:noFill/>
          </a:ln>
        </p:spPr>
        <p:txBody>
          <a:bodyPr anchor="t">
            <a:noAutofit/>
          </a:bodyPr>
          <a:p>
            <a:pPr marL="343080" indent="0">
              <a:lnSpc>
                <a:spcPct val="100000"/>
              </a:lnSpc>
              <a:spcBef>
                <a:spcPts val="641"/>
              </a:spcBef>
              <a:buNone/>
              <a:tabLst>
                <a:tab algn="l" pos="0"/>
              </a:tabLst>
            </a:pPr>
            <a:r>
              <a:rPr b="1" lang="en-US" sz="3200" spc="-1" strike="noStrike">
                <a:solidFill>
                  <a:srgbClr val="000000"/>
                </a:solidFill>
                <a:latin typeface="Calibri"/>
              </a:rPr>
              <a:t>Applications of Full Wave Rectifier</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rPr>
              <a:t>Following are the uses of full-wave rectifier:</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rPr>
              <a:t>Full-wave rectifiers are used for supplying polarized voltage in welding and for this bridge rectifiers are used.</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rPr>
              <a:t>Full-wave rectifiers are used for detecting the amplitude of modulated radio signals.</a:t>
            </a:r>
            <a:endParaRPr b="0" lang="en-US" sz="3200" spc="-1" strike="noStrike">
              <a:solidFill>
                <a:srgbClr val="000000"/>
              </a:solidFill>
              <a:latin typeface="Calibri"/>
            </a:endParaRPr>
          </a:p>
          <a:p>
            <a:pPr indent="0">
              <a:lnSpc>
                <a:spcPct val="100000"/>
              </a:lnSpc>
              <a:spcBef>
                <a:spcPts val="641"/>
              </a:spcBef>
              <a:buNone/>
              <a:tabLst>
                <a:tab algn="l" pos="0"/>
              </a:tabLst>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4680"/>
            <a:ext cx="8229240" cy="1142640"/>
          </a:xfrm>
          <a:prstGeom prst="rect">
            <a:avLst/>
          </a:prstGeom>
          <a:noFill/>
          <a:ln w="0">
            <a:noFill/>
          </a:ln>
        </p:spPr>
        <p:txBody>
          <a:bodyPr anchor="ctr">
            <a:normAutofit fontScale="80000"/>
          </a:bodyPr>
          <a:p>
            <a:pPr indent="0" algn="ctr">
              <a:lnSpc>
                <a:spcPct val="100000"/>
              </a:lnSpc>
              <a:buNone/>
            </a:pPr>
            <a:r>
              <a:rPr b="0" lang="en-US" sz="4400" spc="-1" strike="noStrike">
                <a:solidFill>
                  <a:srgbClr val="000000"/>
                </a:solidFill>
                <a:latin typeface="Calibri"/>
              </a:rPr>
              <a:t>Constructional Details of SCR</a:t>
            </a:r>
            <a:br>
              <a:rPr sz="4400"/>
            </a:br>
            <a:endParaRPr b="0" lang="en-US" sz="4400" spc="-1" strike="noStrike">
              <a:solidFill>
                <a:srgbClr val="000000"/>
              </a:solidFill>
              <a:latin typeface="Calibri"/>
            </a:endParaRPr>
          </a:p>
        </p:txBody>
      </p:sp>
      <p:sp>
        <p:nvSpPr>
          <p:cNvPr id="87" name="PlaceHolder 2"/>
          <p:cNvSpPr>
            <a:spLocks noGrp="1"/>
          </p:cNvSpPr>
          <p:nvPr>
            <p:ph/>
          </p:nvPr>
        </p:nvSpPr>
        <p:spPr>
          <a:xfrm>
            <a:off x="457200" y="1600200"/>
            <a:ext cx="8229240" cy="4525560"/>
          </a:xfrm>
          <a:prstGeom prst="rect">
            <a:avLst/>
          </a:prstGeom>
          <a:noFill/>
          <a:ln w="0">
            <a:noFill/>
          </a:ln>
        </p:spPr>
        <p:txBody>
          <a:bodyPr anchor="t">
            <a:normAutofit fontScale="93000"/>
          </a:bodyPr>
          <a:p>
            <a:pPr marL="344520" indent="-344520" algn="just">
              <a:lnSpc>
                <a:spcPct val="100000"/>
              </a:lnSpc>
              <a:spcBef>
                <a:spcPts val="641"/>
              </a:spcBef>
              <a:buClr>
                <a:srgbClr val="000000"/>
              </a:buClr>
              <a:buFont typeface="Arial"/>
              <a:buChar char="•"/>
            </a:pPr>
            <a:r>
              <a:rPr b="0" lang="en-US" sz="3200" spc="-1" strike="noStrike">
                <a:solidFill>
                  <a:srgbClr val="000000"/>
                </a:solidFill>
                <a:latin typeface="Calibri"/>
              </a:rPr>
              <a:t>The SCR has three pn – junctions, and four layer of p and n type semiconductor joined alternatively to get pnpn device. </a:t>
            </a:r>
            <a:endParaRPr b="0" lang="en-US" sz="3200" spc="-1" strike="noStrike">
              <a:solidFill>
                <a:srgbClr val="000000"/>
              </a:solidFill>
              <a:latin typeface="Calibri"/>
            </a:endParaRPr>
          </a:p>
          <a:p>
            <a:pPr marL="344520" indent="-344520">
              <a:lnSpc>
                <a:spcPct val="100000"/>
              </a:lnSpc>
              <a:spcBef>
                <a:spcPts val="641"/>
              </a:spcBef>
              <a:buClr>
                <a:srgbClr val="000000"/>
              </a:buClr>
              <a:buFont typeface="Arial"/>
              <a:buChar char="•"/>
            </a:pPr>
            <a:r>
              <a:rPr b="0" lang="en-US" sz="3200" spc="-1" strike="noStrike">
                <a:solidFill>
                  <a:srgbClr val="000000"/>
                </a:solidFill>
                <a:latin typeface="Calibri"/>
              </a:rPr>
              <a:t>The three terminals are taken – </a:t>
            </a:r>
            <a:endParaRPr b="0" lang="en-US" sz="3200" spc="-1" strike="noStrike">
              <a:solidFill>
                <a:srgbClr val="000000"/>
              </a:solidFill>
              <a:latin typeface="Calibri"/>
            </a:endParaRPr>
          </a:p>
          <a:p>
            <a:pPr marL="344520" indent="-344520">
              <a:lnSpc>
                <a:spcPct val="100000"/>
              </a:lnSpc>
              <a:spcBef>
                <a:spcPts val="641"/>
              </a:spcBef>
              <a:buClr>
                <a:srgbClr val="000000"/>
              </a:buClr>
              <a:buFont typeface="Arial"/>
              <a:buChar char="•"/>
            </a:pPr>
            <a:r>
              <a:rPr b="0" lang="en-US" sz="3200" spc="-1" strike="noStrike">
                <a:solidFill>
                  <a:srgbClr val="000000"/>
                </a:solidFill>
                <a:latin typeface="Calibri"/>
              </a:rPr>
              <a:t>one from outer p – type layer called anode (A),</a:t>
            </a:r>
            <a:endParaRPr b="0" lang="en-US" sz="3200" spc="-1" strike="noStrike">
              <a:solidFill>
                <a:srgbClr val="000000"/>
              </a:solidFill>
              <a:latin typeface="Calibri"/>
            </a:endParaRPr>
          </a:p>
          <a:p>
            <a:pPr marL="344520" indent="-34452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second from the outer n – type layer called cathode (K) and </a:t>
            </a:r>
            <a:endParaRPr b="0" lang="en-US" sz="3200" spc="-1" strike="noStrike">
              <a:solidFill>
                <a:srgbClr val="000000"/>
              </a:solidFill>
              <a:latin typeface="Calibri"/>
            </a:endParaRPr>
          </a:p>
          <a:p>
            <a:pPr marL="344520" indent="-344520">
              <a:lnSpc>
                <a:spcPct val="100000"/>
              </a:lnSpc>
              <a:spcBef>
                <a:spcPts val="641"/>
              </a:spcBef>
              <a:buClr>
                <a:srgbClr val="000000"/>
              </a:buClr>
              <a:buFont typeface="Arial"/>
              <a:buChar char="•"/>
            </a:pPr>
            <a:r>
              <a:rPr b="0" lang="en-US" sz="3200" spc="-1" strike="noStrike">
                <a:solidFill>
                  <a:srgbClr val="000000"/>
                </a:solidFill>
                <a:latin typeface="Calibri"/>
              </a:rPr>
              <a:t>the third from the internal p –type layer called gate (G).</a:t>
            </a:r>
            <a:endParaRPr b="0" lang="en-US" sz="32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buNone/>
            </a:pPr>
            <a:endParaRPr b="0" lang="en-US" sz="4400" spc="-1" strike="noStrike">
              <a:solidFill>
                <a:srgbClr val="000000"/>
              </a:solidFill>
              <a:latin typeface="Calibri"/>
            </a:endParaRPr>
          </a:p>
        </p:txBody>
      </p:sp>
      <p:pic>
        <p:nvPicPr>
          <p:cNvPr id="89" name="Picture 2" descr=""/>
          <p:cNvPicPr/>
          <p:nvPr/>
        </p:nvPicPr>
        <p:blipFill>
          <a:blip r:embed="rId1"/>
          <a:stretch/>
        </p:blipFill>
        <p:spPr>
          <a:xfrm>
            <a:off x="228600" y="228600"/>
            <a:ext cx="8534160" cy="5824800"/>
          </a:xfrm>
          <a:prstGeom prst="rect">
            <a:avLst/>
          </a:prstGeom>
          <a:ln w="9525">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4680"/>
            <a:ext cx="8229240" cy="1142640"/>
          </a:xfrm>
          <a:prstGeom prst="rect">
            <a:avLst/>
          </a:prstGeom>
          <a:noFill/>
          <a:ln w="0">
            <a:noFill/>
          </a:ln>
        </p:spPr>
        <p:txBody>
          <a:bodyPr anchor="ctr">
            <a:normAutofit fontScale="80000"/>
          </a:bodyPr>
          <a:p>
            <a:pPr indent="0" algn="ctr">
              <a:lnSpc>
                <a:spcPct val="100000"/>
              </a:lnSpc>
              <a:buNone/>
            </a:pPr>
            <a:r>
              <a:rPr b="0" lang="en-US" sz="4400" spc="-1" strike="noStrike">
                <a:solidFill>
                  <a:srgbClr val="000000"/>
                </a:solidFill>
                <a:latin typeface="Calibri"/>
              </a:rPr>
              <a:t>Working of SCR</a:t>
            </a:r>
            <a:br>
              <a:rPr sz="4400"/>
            </a:br>
            <a:endParaRPr b="0" lang="en-US" sz="4400" spc="-1" strike="noStrike">
              <a:solidFill>
                <a:srgbClr val="000000"/>
              </a:solidFill>
              <a:latin typeface="Calibri"/>
            </a:endParaRPr>
          </a:p>
        </p:txBody>
      </p:sp>
      <p:sp>
        <p:nvSpPr>
          <p:cNvPr id="91" name="PlaceHolder 2"/>
          <p:cNvSpPr>
            <a:spLocks noGrp="1"/>
          </p:cNvSpPr>
          <p:nvPr>
            <p:ph/>
          </p:nvPr>
        </p:nvSpPr>
        <p:spPr>
          <a:xfrm>
            <a:off x="457200" y="1600200"/>
            <a:ext cx="8229240" cy="4525560"/>
          </a:xfrm>
          <a:prstGeom prst="rect">
            <a:avLst/>
          </a:prstGeom>
          <a:noFill/>
          <a:ln w="0">
            <a:noFill/>
          </a:ln>
        </p:spPr>
        <p:txBody>
          <a:bodyPr anchor="t">
            <a:normAutofit fontScale="72000"/>
          </a:bodyPr>
          <a:p>
            <a:pPr marL="352440" indent="-352440">
              <a:lnSpc>
                <a:spcPct val="100000"/>
              </a:lnSpc>
              <a:spcBef>
                <a:spcPts val="641"/>
              </a:spcBef>
              <a:buClr>
                <a:srgbClr val="000000"/>
              </a:buClr>
              <a:buFont typeface="Arial"/>
              <a:buChar char="•"/>
            </a:pPr>
            <a:r>
              <a:rPr b="0" lang="en-US" sz="3200" spc="-1" strike="noStrike">
                <a:solidFill>
                  <a:srgbClr val="000000"/>
                </a:solidFill>
                <a:latin typeface="Calibri"/>
              </a:rPr>
              <a:t>In a SCR, the load is connected in series with the anode. The anode is always kept positive with respect to cathode.</a:t>
            </a:r>
            <a:endParaRPr b="0" lang="en-US" sz="3200" spc="-1" strike="noStrike">
              <a:solidFill>
                <a:srgbClr val="000000"/>
              </a:solidFill>
              <a:latin typeface="Calibri"/>
            </a:endParaRPr>
          </a:p>
          <a:p>
            <a:pPr marL="352440" indent="0">
              <a:lnSpc>
                <a:spcPct val="100000"/>
              </a:lnSpc>
              <a:spcBef>
                <a:spcPts val="641"/>
              </a:spcBef>
              <a:buNone/>
              <a:tabLst>
                <a:tab algn="l" pos="0"/>
              </a:tabLst>
            </a:pPr>
            <a:r>
              <a:rPr b="0" lang="en-US" sz="3200" spc="-1" strike="noStrike">
                <a:solidFill>
                  <a:srgbClr val="000000"/>
                </a:solidFill>
                <a:latin typeface="Calibri"/>
              </a:rPr>
              <a:t>When Gate is Open Circuited</a:t>
            </a:r>
            <a:endParaRPr b="0" lang="en-US" sz="3200" spc="-1" strike="noStrike">
              <a:solidFill>
                <a:srgbClr val="000000"/>
              </a:solidFill>
              <a:latin typeface="Calibri"/>
            </a:endParaRPr>
          </a:p>
          <a:p>
            <a:pPr marL="352440" indent="-35244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rPr>
              <a:t>When no voltage applied to gate terminal, junction </a:t>
            </a:r>
            <a:r>
              <a:rPr b="1" lang="en-US" sz="3200" spc="-1" strike="noStrike">
                <a:solidFill>
                  <a:srgbClr val="000000"/>
                </a:solidFill>
                <a:latin typeface="Calibri"/>
              </a:rPr>
              <a:t>J2, is reverse biased and the junctions J1 and J3 are forward biased.</a:t>
            </a:r>
            <a:r>
              <a:rPr b="0" lang="en-US" sz="3200" spc="-1" strike="noStrike">
                <a:solidFill>
                  <a:srgbClr val="000000"/>
                </a:solidFill>
                <a:latin typeface="Calibri"/>
              </a:rPr>
              <a:t> Since one of the three junctions is reverse biased so there is no current can flow through the load, hence the SCR is OFF. </a:t>
            </a:r>
            <a:endParaRPr b="0" lang="en-US" sz="3200" spc="-1" strike="noStrike">
              <a:solidFill>
                <a:srgbClr val="000000"/>
              </a:solidFill>
              <a:latin typeface="Calibri"/>
            </a:endParaRPr>
          </a:p>
          <a:p>
            <a:pPr marL="352440" indent="-35244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rPr>
              <a:t>However if the applied voltage is gradually increased, a stage is reached, when reverse biased junction (J2) breaks down. The SCR now, starts conducting and become ON. The value of applied voltage at which the reverse biased junction breaks down and the SCR becomes ON is known as Breakover Voltage.</a:t>
            </a:r>
            <a:endParaRPr b="0" lang="en-US" sz="3200" spc="-1" strike="noStrike">
              <a:solidFill>
                <a:srgbClr val="000000"/>
              </a:solidFill>
              <a:latin typeface="Calibri"/>
            </a:endParaRPr>
          </a:p>
          <a:p>
            <a:pPr indent="0">
              <a:lnSpc>
                <a:spcPct val="100000"/>
              </a:lnSpc>
              <a:spcBef>
                <a:spcPts val="641"/>
              </a:spcBef>
              <a:buNone/>
              <a:tabLst>
                <a:tab algn="l" pos="0"/>
              </a:tabLst>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buNone/>
            </a:pPr>
            <a:endParaRPr b="0" lang="en-US" sz="4400" spc="-1" strike="noStrike">
              <a:solidFill>
                <a:srgbClr val="000000"/>
              </a:solidFill>
              <a:latin typeface="Calibri"/>
            </a:endParaRPr>
          </a:p>
        </p:txBody>
      </p:sp>
      <p:pic>
        <p:nvPicPr>
          <p:cNvPr id="93" name="Picture 2" descr=""/>
          <p:cNvPicPr/>
          <p:nvPr/>
        </p:nvPicPr>
        <p:blipFill>
          <a:blip r:embed="rId1"/>
          <a:stretch/>
        </p:blipFill>
        <p:spPr>
          <a:xfrm>
            <a:off x="304920" y="609480"/>
            <a:ext cx="8610120" cy="6095520"/>
          </a:xfrm>
          <a:prstGeom prst="rect">
            <a:avLst/>
          </a:prstGeom>
          <a:ln w="9525">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buNone/>
            </a:pPr>
            <a:endParaRPr b="0" lang="en-US" sz="4400" spc="-1" strike="noStrike">
              <a:solidFill>
                <a:srgbClr val="000000"/>
              </a:solidFill>
              <a:latin typeface="Calibri"/>
            </a:endParaRPr>
          </a:p>
        </p:txBody>
      </p:sp>
      <p:sp>
        <p:nvSpPr>
          <p:cNvPr id="95" name="PlaceHolder 2"/>
          <p:cNvSpPr>
            <a:spLocks noGrp="1"/>
          </p:cNvSpPr>
          <p:nvPr>
            <p:ph/>
          </p:nvPr>
        </p:nvSpPr>
        <p:spPr>
          <a:xfrm>
            <a:off x="457200" y="1600200"/>
            <a:ext cx="8229240" cy="4525560"/>
          </a:xfrm>
          <a:prstGeom prst="rect">
            <a:avLst/>
          </a:prstGeom>
          <a:noFill/>
          <a:ln w="0">
            <a:noFill/>
          </a:ln>
        </p:spPr>
        <p:txBody>
          <a:bodyPr anchor="t">
            <a:normAutofit fontScale="68000"/>
          </a:bodyPr>
          <a:p>
            <a:pPr marL="333000" indent="0">
              <a:lnSpc>
                <a:spcPct val="100000"/>
              </a:lnSpc>
              <a:spcBef>
                <a:spcPts val="641"/>
              </a:spcBef>
              <a:buNone/>
              <a:tabLst>
                <a:tab algn="l" pos="0"/>
              </a:tabLst>
            </a:pPr>
            <a:r>
              <a:rPr b="1" lang="en-US" sz="3200" spc="-1" strike="noStrike">
                <a:solidFill>
                  <a:srgbClr val="000000"/>
                </a:solidFill>
                <a:latin typeface="Calibri"/>
              </a:rPr>
              <a:t>When Gate is Positive with Respect to Cathode</a:t>
            </a:r>
            <a:endParaRPr b="0" lang="en-US" sz="3200" spc="-1" strike="noStrike">
              <a:solidFill>
                <a:srgbClr val="000000"/>
              </a:solidFill>
              <a:latin typeface="Calibri"/>
            </a:endParaRPr>
          </a:p>
          <a:p>
            <a:pPr marL="333000" indent="-33300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rPr>
              <a:t>The SCR can be turned ON at smaller applied voltage by the application of a small positive voltage at the gate terminal.</a:t>
            </a:r>
            <a:endParaRPr b="0" lang="en-US" sz="3200" spc="-1" strike="noStrike">
              <a:solidFill>
                <a:srgbClr val="000000"/>
              </a:solidFill>
              <a:latin typeface="Calibri"/>
            </a:endParaRPr>
          </a:p>
          <a:p>
            <a:pPr marL="333000" indent="-33300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rPr>
              <a:t> </a:t>
            </a:r>
            <a:r>
              <a:rPr b="0" lang="en-US" sz="3200" spc="-1" strike="noStrike">
                <a:solidFill>
                  <a:srgbClr val="000000"/>
                </a:solidFill>
                <a:latin typeface="Calibri"/>
              </a:rPr>
              <a:t>When gate voltage is applied the junction J3 is forward biased and junction J2 is reverse biased. Thus, the electrons from n – type layer starts moving across the junction J3 toward p –type material and the holes from p –type material towards the n – type material. Due to the movement of holes and electrons across the junction J3 the gate current starts flowing.</a:t>
            </a:r>
            <a:endParaRPr b="0" lang="en-US" sz="3200" spc="-1" strike="noStrike">
              <a:solidFill>
                <a:srgbClr val="000000"/>
              </a:solidFill>
              <a:latin typeface="Calibri"/>
            </a:endParaRPr>
          </a:p>
          <a:p>
            <a:pPr marL="333000" indent="-33300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rPr>
              <a:t> </a:t>
            </a:r>
            <a:r>
              <a:rPr b="0" lang="en-US" sz="3200" spc="-1" strike="noStrike">
                <a:solidFill>
                  <a:srgbClr val="000000"/>
                </a:solidFill>
                <a:latin typeface="Calibri"/>
              </a:rPr>
              <a:t>Because of gate current the anode current increases. The increased anode current makes the more electrons available at the junction J2. As a result of this process, in a small time, the junction J2 breaks down and the SCR is turn ON.</a:t>
            </a:r>
            <a:endParaRPr b="0" lang="en-US" sz="3200" spc="-1" strike="noStrike">
              <a:solidFill>
                <a:srgbClr val="000000"/>
              </a:solidFill>
              <a:latin typeface="Calibri"/>
            </a:endParaRPr>
          </a:p>
          <a:p>
            <a:pPr indent="0">
              <a:lnSpc>
                <a:spcPct val="100000"/>
              </a:lnSpc>
              <a:spcBef>
                <a:spcPts val="641"/>
              </a:spcBef>
              <a:buNone/>
              <a:tabLst>
                <a:tab algn="l" pos="0"/>
              </a:tabLst>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buNone/>
            </a:pPr>
            <a:endParaRPr b="0" lang="en-US" sz="4400" spc="-1" strike="noStrike">
              <a:solidFill>
                <a:srgbClr val="000000"/>
              </a:solidFill>
              <a:latin typeface="Calibri"/>
            </a:endParaRPr>
          </a:p>
        </p:txBody>
      </p:sp>
      <p:pic>
        <p:nvPicPr>
          <p:cNvPr id="97" name="Picture 2" descr=""/>
          <p:cNvPicPr/>
          <p:nvPr/>
        </p:nvPicPr>
        <p:blipFill>
          <a:blip r:embed="rId1"/>
          <a:stretch/>
        </p:blipFill>
        <p:spPr>
          <a:xfrm>
            <a:off x="533520" y="0"/>
            <a:ext cx="8381520" cy="6125760"/>
          </a:xfrm>
          <a:prstGeom prst="rect">
            <a:avLst/>
          </a:prstGeom>
          <a:ln w="9525">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buNone/>
            </a:pPr>
            <a:endParaRPr b="0" lang="en-US" sz="4400" spc="-1" strike="noStrike">
              <a:solidFill>
                <a:srgbClr val="000000"/>
              </a:solidFill>
              <a:latin typeface="Calibri"/>
            </a:endParaRPr>
          </a:p>
        </p:txBody>
      </p:sp>
      <p:sp>
        <p:nvSpPr>
          <p:cNvPr id="99"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I–V Characteristics of SCR</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It is the curve plotted between the anode – cathode voltage (V) and anode current (I) of the SCR at constant gate current.</a:t>
            </a:r>
            <a:endParaRPr b="0" lang="en-US" sz="32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210</TotalTime>
  <Application>LibreOffice/7.5.3.2$Linux_X86_64 LibreOffice_project/50$Build-2</Application>
  <AppVersion>15.0000</AppVersion>
  <Words>932</Words>
  <Paragraphs>91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Hena</dc:creator>
  <dc:description/>
  <dc:language>en-US</dc:language>
  <cp:lastModifiedBy/>
  <dcterms:modified xsi:type="dcterms:W3CDTF">2023-07-23T17:55:45Z</dcterms:modified>
  <cp:revision>11</cp:revision>
  <dc:subject/>
  <dc:title>MODULE-4</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27</vt:i4>
  </property>
</Properties>
</file>