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5" r:id="rId4"/>
    <p:sldId id="262" r:id="rId5"/>
    <p:sldId id="264" r:id="rId6"/>
    <p:sldId id="257" r:id="rId7"/>
    <p:sldId id="258" r:id="rId8"/>
    <p:sldId id="259" r:id="rId9"/>
    <p:sldId id="260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49A8-D470-4538-A4A1-304777BFA0D4}" type="datetimeFigureOut">
              <a:rPr lang="en-US" smtClean="0"/>
              <a:pPr/>
              <a:t>3/9/2023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47BC-2614-4F8D-BDE2-6DA78763AE6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49A8-D470-4538-A4A1-304777BFA0D4}" type="datetimeFigureOut">
              <a:rPr lang="en-US" smtClean="0"/>
              <a:pPr/>
              <a:t>3/9/2023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47BC-2614-4F8D-BDE2-6DA78763AE6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49A8-D470-4538-A4A1-304777BFA0D4}" type="datetimeFigureOut">
              <a:rPr lang="en-US" smtClean="0"/>
              <a:pPr/>
              <a:t>3/9/2023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47BC-2614-4F8D-BDE2-6DA78763AE6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49A8-D470-4538-A4A1-304777BFA0D4}" type="datetimeFigureOut">
              <a:rPr lang="en-US" smtClean="0"/>
              <a:pPr/>
              <a:t>3/9/2023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47BC-2614-4F8D-BDE2-6DA78763AE6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49A8-D470-4538-A4A1-304777BFA0D4}" type="datetimeFigureOut">
              <a:rPr lang="en-US" smtClean="0"/>
              <a:pPr/>
              <a:t>3/9/2023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47BC-2614-4F8D-BDE2-6DA78763AE6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49A8-D470-4538-A4A1-304777BFA0D4}" type="datetimeFigureOut">
              <a:rPr lang="en-US" smtClean="0"/>
              <a:pPr/>
              <a:t>3/9/2023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47BC-2614-4F8D-BDE2-6DA78763AE6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49A8-D470-4538-A4A1-304777BFA0D4}" type="datetimeFigureOut">
              <a:rPr lang="en-US" smtClean="0"/>
              <a:pPr/>
              <a:t>3/9/2023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47BC-2614-4F8D-BDE2-6DA78763AE6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49A8-D470-4538-A4A1-304777BFA0D4}" type="datetimeFigureOut">
              <a:rPr lang="en-US" smtClean="0"/>
              <a:pPr/>
              <a:t>3/9/2023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47BC-2614-4F8D-BDE2-6DA78763AE6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49A8-D470-4538-A4A1-304777BFA0D4}" type="datetimeFigureOut">
              <a:rPr lang="en-US" smtClean="0"/>
              <a:pPr/>
              <a:t>3/9/2023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47BC-2614-4F8D-BDE2-6DA78763AE6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49A8-D470-4538-A4A1-304777BFA0D4}" type="datetimeFigureOut">
              <a:rPr lang="en-US" smtClean="0"/>
              <a:pPr/>
              <a:t>3/9/2023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47BC-2614-4F8D-BDE2-6DA78763AE6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49A8-D470-4538-A4A1-304777BFA0D4}" type="datetimeFigureOut">
              <a:rPr lang="en-US" smtClean="0"/>
              <a:pPr/>
              <a:t>3/9/2023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47BC-2614-4F8D-BDE2-6DA78763AE6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649A8-D470-4538-A4A1-304777BFA0D4}" type="datetimeFigureOut">
              <a:rPr lang="en-US" smtClean="0"/>
              <a:pPr/>
              <a:t>3/9/2023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E47BC-2614-4F8D-BDE2-6DA78763AE6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844" y="1000108"/>
            <a:ext cx="6215106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i="1" dirty="0" smtClean="0">
                <a:solidFill>
                  <a:srgbClr val="C00000"/>
                </a:solidFill>
                <a:latin typeface="Book Antiqua" pitchFamily="18" charset="0"/>
              </a:rPr>
              <a:t>3D Print Ti</a:t>
            </a:r>
          </a:p>
          <a:p>
            <a:pPr marL="216000" indent="-216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nl-NL" sz="2200" dirty="0" smtClean="0">
                <a:solidFill>
                  <a:srgbClr val="0000FF"/>
                </a:solidFill>
                <a:latin typeface="Book Antiqua" pitchFamily="18" charset="0"/>
              </a:rPr>
              <a:t>Titanium is King in Metal 3D Printing. </a:t>
            </a:r>
            <a:r>
              <a:rPr lang="en-IN" sz="2200" dirty="0" smtClean="0">
                <a:solidFill>
                  <a:srgbClr val="0000FF"/>
                </a:solidFill>
                <a:latin typeface="Book Antiqua" pitchFamily="18" charset="0"/>
              </a:rPr>
              <a:t>3D printed Ti is prized for its low “buy-to-fly” ratio, an aerospace term that refers to the correlation between the weight of the initial material and the printed weight.</a:t>
            </a:r>
          </a:p>
          <a:p>
            <a:pPr marL="216000" indent="-216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FF"/>
                </a:solidFill>
                <a:latin typeface="Book Antiqua" pitchFamily="18" charset="0"/>
              </a:rPr>
              <a:t>Titanium and titanium-based alloys offer high mechanical strength, high strength-to-weight ratio, and better corrosion resistance than stainless steels. </a:t>
            </a:r>
          </a:p>
          <a:p>
            <a:pPr marL="216000" indent="-216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FF"/>
                </a:solidFill>
                <a:latin typeface="Book Antiqua" pitchFamily="18" charset="0"/>
              </a:rPr>
              <a:t>In the medical industry, 3D printed titanium implants have been successful across spine, hip, and knee. </a:t>
            </a:r>
          </a:p>
          <a:p>
            <a:pPr marL="216000" indent="-216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FF"/>
                </a:solidFill>
                <a:latin typeface="Book Antiqua" pitchFamily="18" charset="0"/>
              </a:rPr>
              <a:t>Now, with 3D printing, it is possible to produce implants designed exclusively for individual patients.</a:t>
            </a:r>
            <a:endParaRPr lang="en-IN" sz="2200" dirty="0">
              <a:solidFill>
                <a:srgbClr val="0000FF"/>
              </a:solidFill>
              <a:latin typeface="Book Antiqua" pitchFamily="18" charset="0"/>
            </a:endParaRP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152400" y="838200"/>
            <a:ext cx="8863013" cy="0"/>
          </a:xfrm>
          <a:prstGeom prst="line">
            <a:avLst/>
          </a:prstGeom>
          <a:noFill/>
          <a:ln w="57150" cmpd="thickThin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14282" y="142852"/>
            <a:ext cx="892971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IN" sz="2800" dirty="0" smtClean="0">
                <a:solidFill>
                  <a:srgbClr val="00B050"/>
                </a:solidFill>
                <a:latin typeface="Book Antiqua" pitchFamily="18" charset="0"/>
              </a:rPr>
              <a:t>3D Printing Material: Ti (Titanium)</a:t>
            </a:r>
            <a:endParaRPr lang="en-IN" sz="2800" dirty="0">
              <a:solidFill>
                <a:srgbClr val="00B050"/>
              </a:solidFill>
              <a:latin typeface="Book Antiqua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81790" y="1142984"/>
            <a:ext cx="2447928" cy="1986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214282" y="1071546"/>
            <a:ext cx="8643998" cy="443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52000" marR="0" lvl="0" indent="-252000" algn="just" defTabSz="914400" rtl="0" eaLnBrk="1" fontAlgn="base" latinLnBrk="0" hangingPunct="1"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2200" b="1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Book Antiqua" pitchFamily="18" charset="0"/>
                <a:ea typeface="Times New Roman" pitchFamily="18" charset="0"/>
                <a:cs typeface="Times New Roman" pitchFamily="18" charset="0"/>
              </a:rPr>
              <a:t>Distinct Characteristics:</a:t>
            </a:r>
          </a:p>
          <a:p>
            <a:pPr marL="252000" lvl="0" indent="-252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It has high electrical conductance.</a:t>
            </a:r>
          </a:p>
          <a:p>
            <a:pPr marL="252000" lvl="0" indent="-252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It is heat proof.</a:t>
            </a:r>
          </a:p>
          <a:p>
            <a:pPr marL="252000" lvl="0" indent="-252000" algn="just">
              <a:spcAft>
                <a:spcPts val="600"/>
              </a:spcAft>
            </a:pPr>
            <a:endParaRPr lang="en-IN" sz="2200" dirty="0" smtClean="0">
              <a:latin typeface="Book Antiqua" pitchFamily="18" charset="0"/>
            </a:endParaRPr>
          </a:p>
          <a:p>
            <a:pPr marL="252000" indent="-252000" algn="just">
              <a:spcAft>
                <a:spcPts val="600"/>
              </a:spcAft>
            </a:pPr>
            <a:r>
              <a:rPr lang="en-IN" sz="2200" b="1" i="1" dirty="0" smtClean="0">
                <a:solidFill>
                  <a:srgbClr val="C00000"/>
                </a:solidFill>
                <a:latin typeface="Book Antiqua" pitchFamily="18" charset="0"/>
              </a:rPr>
              <a:t>Disadvantages:</a:t>
            </a:r>
            <a:endParaRPr lang="en-IN" sz="2200" i="1" dirty="0" smtClean="0">
              <a:solidFill>
                <a:srgbClr val="C00000"/>
              </a:solidFill>
              <a:latin typeface="Book Antiqua" pitchFamily="18" charset="0"/>
            </a:endParaRPr>
          </a:p>
          <a:p>
            <a:pPr marL="252000" lvl="0" indent="-252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Printing with gold and silver are expensive.</a:t>
            </a:r>
          </a:p>
          <a:p>
            <a:pPr marL="252000" lvl="0" indent="-252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It takes a lot of effort and time to get it right.</a:t>
            </a:r>
          </a:p>
          <a:p>
            <a:pPr marL="252000" lvl="0" indent="-252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Both gold and silver are difficult to work with lasers because of its high reflectivity and high thermal </a:t>
            </a: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conductivity.</a:t>
            </a:r>
          </a:p>
          <a:p>
            <a:pPr marL="252000" lvl="0" indent="-252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Since </a:t>
            </a: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extremely high temperature is needed to print these materials, a regular FDM 3D printer is not suitable to use.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14282" y="142852"/>
            <a:ext cx="892971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IN" sz="2800" dirty="0" smtClean="0">
                <a:solidFill>
                  <a:srgbClr val="00B050"/>
                </a:solidFill>
                <a:latin typeface="Book Antiqua" pitchFamily="18" charset="0"/>
              </a:rPr>
              <a:t>3D Printing Material: Ag (Silver) and Gold (Au)</a:t>
            </a:r>
            <a:endParaRPr lang="en-IN" sz="2800" dirty="0">
              <a:solidFill>
                <a:srgbClr val="00B050"/>
              </a:solidFill>
              <a:latin typeface="Book Antiqua" pitchFamily="18" charset="0"/>
            </a:endParaRPr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152400" y="785794"/>
            <a:ext cx="8863013" cy="0"/>
          </a:xfrm>
          <a:prstGeom prst="line">
            <a:avLst/>
          </a:prstGeom>
          <a:noFill/>
          <a:ln w="57150" cmpd="thickThin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720" y="1000108"/>
            <a:ext cx="871543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IN" sz="2400" i="1" dirty="0" smtClean="0">
                <a:solidFill>
                  <a:srgbClr val="C00000"/>
                </a:solidFill>
                <a:latin typeface="Book Antiqua" pitchFamily="18" charset="0"/>
              </a:rPr>
              <a:t>Advantages of 3D Printing Ti</a:t>
            </a:r>
          </a:p>
          <a:p>
            <a:pPr marL="252000" indent="-252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Casting and machining titanium correlates more production costs because higher material waste, moulding and tooling acquisitions, and higher energy consumption. </a:t>
            </a:r>
          </a:p>
          <a:p>
            <a:pPr marL="252000" indent="-252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3D printing Ti enables efficient manufacturing with lower consumption of raw material and lower waste.</a:t>
            </a:r>
          </a:p>
          <a:p>
            <a:pPr marL="252000" indent="-252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Furthermore, 3D printing Ti also enables complex designs, such as internal channels and lattice in fills to reduce weight.</a:t>
            </a:r>
          </a:p>
          <a:p>
            <a:pPr marL="252000" lvl="0" indent="-252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Moreover, Titanium is also biocompatible and resists corrosion.</a:t>
            </a: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152400" y="838200"/>
            <a:ext cx="8863013" cy="0"/>
          </a:xfrm>
          <a:prstGeom prst="line">
            <a:avLst/>
          </a:prstGeom>
          <a:noFill/>
          <a:ln w="57150" cmpd="thickThin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14282" y="142852"/>
            <a:ext cx="892971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IN" sz="2800" dirty="0" smtClean="0">
                <a:solidFill>
                  <a:srgbClr val="00B050"/>
                </a:solidFill>
                <a:latin typeface="Book Antiqua" pitchFamily="18" charset="0"/>
              </a:rPr>
              <a:t>3D Printing Material: Ti (Titanium)</a:t>
            </a:r>
            <a:endParaRPr lang="en-IN" sz="2800" dirty="0">
              <a:solidFill>
                <a:srgbClr val="00B050"/>
              </a:solidFill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152400" y="838200"/>
            <a:ext cx="8863013" cy="0"/>
          </a:xfrm>
          <a:prstGeom prst="line">
            <a:avLst/>
          </a:prstGeom>
          <a:noFill/>
          <a:ln w="57150" cmpd="thickThin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14282" y="142852"/>
            <a:ext cx="892971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IN" sz="2800" dirty="0" smtClean="0">
                <a:solidFill>
                  <a:srgbClr val="00B050"/>
                </a:solidFill>
                <a:latin typeface="Book Antiqua" pitchFamily="18" charset="0"/>
              </a:rPr>
              <a:t>3D Printing Material: Ti (Titanium)</a:t>
            </a:r>
            <a:endParaRPr lang="en-IN" sz="2800" dirty="0">
              <a:solidFill>
                <a:srgbClr val="00B050"/>
              </a:solidFill>
              <a:latin typeface="Book Antiqua" pitchFamily="18" charset="0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85720" y="1214422"/>
            <a:ext cx="8501122" cy="907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52000" marR="0" lvl="0" indent="-2520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Book Antiqua" pitchFamily="18" charset="0"/>
                <a:ea typeface="Times New Roman" pitchFamily="18" charset="0"/>
                <a:cs typeface="Times New Roman" pitchFamily="18" charset="0"/>
              </a:rPr>
              <a:t>Disadvantages:</a:t>
            </a:r>
            <a:endParaRPr kumimoji="0" lang="en-US" sz="2400" i="1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Book Antiqua" pitchFamily="18" charset="0"/>
              <a:cs typeface="Arial" pitchFamily="34" charset="0"/>
            </a:endParaRPr>
          </a:p>
          <a:p>
            <a:pPr marL="252000" marR="0" lvl="0" indent="-2520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Book Antiqua" pitchFamily="18" charset="0"/>
                <a:ea typeface="Times New Roman" pitchFamily="18" charset="0"/>
                <a:cs typeface="Times New Roman" pitchFamily="18" charset="0"/>
              </a:rPr>
              <a:t>Titanium 3D printing is expensive.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Book Antiqua" pitchFamily="18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282" y="1000108"/>
            <a:ext cx="8715436" cy="5555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sz="2400" i="1" dirty="0" smtClean="0">
                <a:solidFill>
                  <a:srgbClr val="C00000"/>
                </a:solidFill>
                <a:latin typeface="Book Antiqua" pitchFamily="18" charset="0"/>
              </a:rPr>
              <a:t>Types of Titanium for Additive Manufacturing</a:t>
            </a:r>
          </a:p>
          <a:p>
            <a:pPr marL="252000" indent="-252000" algn="just">
              <a:spcAft>
                <a:spcPts val="1200"/>
              </a:spcAft>
              <a:buFont typeface="+mj-lt"/>
              <a:buAutoNum type="arabicParenR"/>
            </a:pPr>
            <a:r>
              <a:rPr lang="en-IN" sz="2200" i="1" dirty="0" smtClean="0">
                <a:solidFill>
                  <a:srgbClr val="00B050"/>
                </a:solidFill>
                <a:latin typeface="Book Antiqua" pitchFamily="18" charset="0"/>
              </a:rPr>
              <a:t>Titanium 6Al-4V, grade </a:t>
            </a:r>
            <a:r>
              <a:rPr lang="en-IN" sz="2200" dirty="0" smtClean="0">
                <a:solidFill>
                  <a:srgbClr val="0000FF"/>
                </a:solidFill>
                <a:latin typeface="Book Antiqua" pitchFamily="18" charset="0"/>
              </a:rPr>
              <a:t>5 is the most commonly used in titanium alloy in additive manufacturing and is ideal for prototypes and functional parts in the aerospace and automotive fields.</a:t>
            </a:r>
          </a:p>
          <a:p>
            <a:pPr marL="252000" indent="-252000" algn="just">
              <a:spcAft>
                <a:spcPts val="1200"/>
              </a:spcAft>
              <a:buFont typeface="+mj-lt"/>
              <a:buAutoNum type="arabicParenR"/>
            </a:pPr>
            <a:r>
              <a:rPr lang="en-IN" sz="2200" i="1" dirty="0" smtClean="0">
                <a:solidFill>
                  <a:srgbClr val="00B050"/>
                </a:solidFill>
                <a:latin typeface="Book Antiqua" pitchFamily="18" charset="0"/>
              </a:rPr>
              <a:t>Titanium 6Al-4V, </a:t>
            </a:r>
            <a:r>
              <a:rPr lang="en-IN" sz="2200" dirty="0" smtClean="0">
                <a:solidFill>
                  <a:srgbClr val="0000FF"/>
                </a:solidFill>
                <a:latin typeface="Book Antiqua" pitchFamily="18" charset="0"/>
              </a:rPr>
              <a:t>grade 23 is a biocompatible alloy is commonly used for medical implants and prostheses. </a:t>
            </a:r>
          </a:p>
          <a:p>
            <a:pPr marL="252000" indent="-252000" algn="just">
              <a:spcAft>
                <a:spcPts val="1200"/>
              </a:spcAft>
              <a:buFont typeface="+mj-lt"/>
              <a:buAutoNum type="arabicParenR"/>
            </a:pPr>
            <a:r>
              <a:rPr lang="en-IN" sz="2200" i="1" dirty="0" smtClean="0">
                <a:solidFill>
                  <a:srgbClr val="00B050"/>
                </a:solidFill>
                <a:latin typeface="Book Antiqua" pitchFamily="18" charset="0"/>
              </a:rPr>
              <a:t>Titanium Beta 21S </a:t>
            </a:r>
            <a:r>
              <a:rPr lang="en-IN" sz="2200" dirty="0" smtClean="0">
                <a:solidFill>
                  <a:srgbClr val="0000FF"/>
                </a:solidFill>
                <a:latin typeface="Book Antiqua" pitchFamily="18" charset="0"/>
              </a:rPr>
              <a:t>has one of the lowest hydrogen uptake efficiency </a:t>
            </a:r>
            <a:r>
              <a:rPr lang="en-IN" sz="2200" dirty="0" err="1" smtClean="0">
                <a:solidFill>
                  <a:srgbClr val="0000FF"/>
                </a:solidFill>
                <a:latin typeface="Book Antiqua" pitchFamily="18" charset="0"/>
              </a:rPr>
              <a:t>levelsof</a:t>
            </a:r>
            <a:r>
              <a:rPr lang="en-IN" sz="2200" dirty="0" smtClean="0">
                <a:solidFill>
                  <a:srgbClr val="0000FF"/>
                </a:solidFill>
                <a:latin typeface="Book Antiqua" pitchFamily="18" charset="0"/>
              </a:rPr>
              <a:t> any titanium alloy. It an ideal candidate for orthopaedic implants and aerospace engine applications. </a:t>
            </a:r>
          </a:p>
          <a:p>
            <a:pPr marL="252000" indent="-252000" algn="just">
              <a:spcAft>
                <a:spcPts val="1200"/>
              </a:spcAft>
              <a:buFont typeface="+mj-lt"/>
              <a:buAutoNum type="arabicParenR"/>
            </a:pPr>
            <a:r>
              <a:rPr lang="en-IN" sz="2200" i="1" dirty="0" smtClean="0">
                <a:solidFill>
                  <a:srgbClr val="00B050"/>
                </a:solidFill>
                <a:latin typeface="Book Antiqua" pitchFamily="18" charset="0"/>
              </a:rPr>
              <a:t>Cp-Ti (Pure Titanium), </a:t>
            </a:r>
            <a:r>
              <a:rPr lang="en-IN" sz="2200" dirty="0" smtClean="0">
                <a:solidFill>
                  <a:srgbClr val="0000FF"/>
                </a:solidFill>
                <a:latin typeface="Book Antiqua" pitchFamily="18" charset="0"/>
              </a:rPr>
              <a:t>grade 1, 2 are extensively used in the medical field for a wide range of applications, due to the biocompatibility of titanium with the human body</a:t>
            </a:r>
            <a:r>
              <a:rPr lang="en-IN" sz="2200" dirty="0" smtClean="0">
                <a:latin typeface="Book Antiqua" pitchFamily="18" charset="0"/>
              </a:rPr>
              <a:t>.</a:t>
            </a:r>
          </a:p>
          <a:p>
            <a:pPr marL="252000" indent="-252000" algn="just">
              <a:spcAft>
                <a:spcPts val="1200"/>
              </a:spcAft>
              <a:buFont typeface="+mj-lt"/>
              <a:buAutoNum type="arabicParenR"/>
            </a:pPr>
            <a:r>
              <a:rPr lang="en-IN" sz="2200" i="1" dirty="0" smtClean="0">
                <a:solidFill>
                  <a:srgbClr val="00B050"/>
                </a:solidFill>
                <a:latin typeface="Book Antiqua" pitchFamily="18" charset="0"/>
              </a:rPr>
              <a:t>TA15 </a:t>
            </a:r>
            <a:r>
              <a:rPr lang="en-IN" sz="2200" dirty="0" smtClean="0">
                <a:solidFill>
                  <a:srgbClr val="0000FF"/>
                </a:solidFill>
                <a:latin typeface="Book Antiqua" pitchFamily="18" charset="0"/>
              </a:rPr>
              <a:t>is a near-alpha titanium-alloy with additives of aluminium and zirconium. </a:t>
            </a:r>
            <a:endParaRPr lang="en-IN" b="1" dirty="0" smtClean="0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152400" y="838200"/>
            <a:ext cx="8863013" cy="0"/>
          </a:xfrm>
          <a:prstGeom prst="line">
            <a:avLst/>
          </a:prstGeom>
          <a:noFill/>
          <a:ln w="57150" cmpd="thickThin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14282" y="142852"/>
            <a:ext cx="892971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IN" sz="2800" dirty="0" smtClean="0">
                <a:solidFill>
                  <a:srgbClr val="00B050"/>
                </a:solidFill>
                <a:latin typeface="Book Antiqua" pitchFamily="18" charset="0"/>
              </a:rPr>
              <a:t>3D Printing Material: Ti (Titanium)</a:t>
            </a:r>
            <a:endParaRPr lang="en-IN" sz="2800" dirty="0">
              <a:solidFill>
                <a:srgbClr val="00B050"/>
              </a:solidFill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2844" y="1071546"/>
            <a:ext cx="878687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IN" sz="2400" i="1" dirty="0" smtClean="0">
                <a:solidFill>
                  <a:srgbClr val="C00000"/>
                </a:solidFill>
                <a:latin typeface="Book Antiqua" pitchFamily="18" charset="0"/>
              </a:rPr>
              <a:t>How to 3D Print Titanium?</a:t>
            </a:r>
          </a:p>
          <a:p>
            <a:pPr marL="252000" indent="-252000">
              <a:spcAft>
                <a:spcPts val="600"/>
              </a:spcAft>
            </a:pPr>
            <a:r>
              <a:rPr lang="en-IN" sz="2200" dirty="0" smtClean="0">
                <a:solidFill>
                  <a:srgbClr val="0000FF"/>
                </a:solidFill>
                <a:latin typeface="Book Antiqua" pitchFamily="18" charset="0"/>
              </a:rPr>
              <a:t>Several methods are using as follows:</a:t>
            </a:r>
          </a:p>
          <a:p>
            <a:pPr marL="252000" indent="-252000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FF"/>
                </a:solidFill>
                <a:latin typeface="Book Antiqua" pitchFamily="18" charset="0"/>
              </a:rPr>
              <a:t>Laser powder bed fusion (LPBF).</a:t>
            </a:r>
          </a:p>
          <a:p>
            <a:pPr marL="252000" indent="-252000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FF"/>
                </a:solidFill>
                <a:latin typeface="Book Antiqua" pitchFamily="18" charset="0"/>
              </a:rPr>
              <a:t>Direct energy deposition (DED).</a:t>
            </a:r>
          </a:p>
          <a:p>
            <a:pPr marL="252000" indent="-252000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FF"/>
                </a:solidFill>
                <a:latin typeface="Book Antiqua" pitchFamily="18" charset="0"/>
              </a:rPr>
              <a:t>Rapid plasma deposition (RPD)</a:t>
            </a:r>
            <a:r>
              <a:rPr lang="en-IN" sz="2200" b="1" dirty="0" smtClean="0">
                <a:solidFill>
                  <a:srgbClr val="0000FF"/>
                </a:solidFill>
                <a:latin typeface="Book Antiqua" pitchFamily="18" charset="0"/>
              </a:rPr>
              <a:t> </a:t>
            </a:r>
            <a:endParaRPr lang="en-IN" sz="2200" dirty="0">
              <a:solidFill>
                <a:srgbClr val="0000FF"/>
              </a:solidFill>
              <a:latin typeface="Book Antiqua" pitchFamily="18" charset="0"/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152400" y="838200"/>
            <a:ext cx="8863013" cy="0"/>
          </a:xfrm>
          <a:prstGeom prst="line">
            <a:avLst/>
          </a:prstGeom>
          <a:noFill/>
          <a:ln w="57150" cmpd="thickThin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14282" y="142852"/>
            <a:ext cx="892971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IN" sz="2800" dirty="0" smtClean="0">
                <a:solidFill>
                  <a:srgbClr val="00B050"/>
                </a:solidFill>
                <a:latin typeface="Book Antiqua" pitchFamily="18" charset="0"/>
              </a:rPr>
              <a:t>3D Printing Material: Ti (Titanium)</a:t>
            </a:r>
            <a:endParaRPr lang="en-IN" sz="2800" dirty="0">
              <a:solidFill>
                <a:srgbClr val="00B050"/>
              </a:solidFill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152400" y="838200"/>
            <a:ext cx="8863013" cy="0"/>
          </a:xfrm>
          <a:prstGeom prst="line">
            <a:avLst/>
          </a:prstGeom>
          <a:noFill/>
          <a:ln w="57150" cmpd="thickThin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14282" y="142852"/>
            <a:ext cx="892971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IN" sz="2800" dirty="0" smtClean="0">
                <a:solidFill>
                  <a:srgbClr val="00B050"/>
                </a:solidFill>
                <a:latin typeface="Book Antiqua" pitchFamily="18" charset="0"/>
              </a:rPr>
              <a:t>3D Printing Material: Ag (Silver) and Gold (Au)</a:t>
            </a:r>
            <a:endParaRPr lang="en-IN" sz="2800" dirty="0">
              <a:solidFill>
                <a:srgbClr val="00B050"/>
              </a:solidFill>
              <a:latin typeface="Book Antiqu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990600"/>
            <a:ext cx="4700590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IN" sz="2400" i="1" dirty="0" smtClean="0">
                <a:solidFill>
                  <a:srgbClr val="C00000"/>
                </a:solidFill>
                <a:latin typeface="Book Antiqua" pitchFamily="18" charset="0"/>
              </a:rPr>
              <a:t>3D Print Ag</a:t>
            </a:r>
            <a:endParaRPr lang="en-IN" sz="2400" i="1" dirty="0">
              <a:solidFill>
                <a:srgbClr val="C00000"/>
              </a:solidFill>
              <a:latin typeface="Book Antiqua" pitchFamily="18" charset="0"/>
            </a:endParaRPr>
          </a:p>
          <a:p>
            <a:pPr marL="180000" indent="-180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>
                <a:solidFill>
                  <a:srgbClr val="0000FF"/>
                </a:solidFill>
                <a:latin typeface="Book Antiqua" pitchFamily="18" charset="0"/>
              </a:rPr>
              <a:t>T</a:t>
            </a:r>
            <a:r>
              <a:rPr lang="en-IN" sz="2200" dirty="0" smtClean="0">
                <a:solidFill>
                  <a:srgbClr val="0000FF"/>
                </a:solidFill>
                <a:latin typeface="Book Antiqua" pitchFamily="18" charset="0"/>
              </a:rPr>
              <a:t>he </a:t>
            </a:r>
            <a:r>
              <a:rPr lang="en-IN" sz="2200" dirty="0">
                <a:solidFill>
                  <a:srgbClr val="0000FF"/>
                </a:solidFill>
                <a:latin typeface="Book Antiqua" pitchFamily="18" charset="0"/>
              </a:rPr>
              <a:t>precious metal </a:t>
            </a:r>
            <a:r>
              <a:rPr lang="en-IN" sz="2200" dirty="0" smtClean="0">
                <a:solidFill>
                  <a:srgbClr val="0000FF"/>
                </a:solidFill>
                <a:latin typeface="Book Antiqua" pitchFamily="18" charset="0"/>
              </a:rPr>
              <a:t>like Au, and Ag is </a:t>
            </a:r>
            <a:r>
              <a:rPr lang="en-IN" sz="2200" dirty="0">
                <a:solidFill>
                  <a:srgbClr val="0000FF"/>
                </a:solidFill>
                <a:latin typeface="Book Antiqua" pitchFamily="18" charset="0"/>
              </a:rPr>
              <a:t>often used to make </a:t>
            </a:r>
            <a:r>
              <a:rPr lang="en-IN" sz="2200" dirty="0" smtClean="0">
                <a:solidFill>
                  <a:srgbClr val="0000FF"/>
                </a:solidFill>
                <a:latin typeface="Book Antiqua" pitchFamily="18" charset="0"/>
              </a:rPr>
              <a:t>jewellery, </a:t>
            </a:r>
            <a:r>
              <a:rPr lang="en-IN" sz="2200" dirty="0">
                <a:solidFill>
                  <a:srgbClr val="0000FF"/>
                </a:solidFill>
                <a:latin typeface="Book Antiqua" pitchFamily="18" charset="0"/>
              </a:rPr>
              <a:t>which could always </a:t>
            </a:r>
            <a:r>
              <a:rPr lang="en-IN" sz="2200" dirty="0" smtClean="0">
                <a:solidFill>
                  <a:srgbClr val="0000FF"/>
                </a:solidFill>
                <a:latin typeface="Book Antiqua" pitchFamily="18" charset="0"/>
              </a:rPr>
              <a:t>need complex </a:t>
            </a:r>
            <a:r>
              <a:rPr lang="en-IN" sz="2200" dirty="0">
                <a:solidFill>
                  <a:srgbClr val="0000FF"/>
                </a:solidFill>
                <a:latin typeface="Book Antiqua" pitchFamily="18" charset="0"/>
              </a:rPr>
              <a:t>shapes and </a:t>
            </a:r>
            <a:r>
              <a:rPr lang="en-IN" sz="2200" dirty="0" smtClean="0">
                <a:solidFill>
                  <a:srgbClr val="0000FF"/>
                </a:solidFill>
                <a:latin typeface="Book Antiqua" pitchFamily="18" charset="0"/>
              </a:rPr>
              <a:t>designs.</a:t>
            </a:r>
          </a:p>
          <a:p>
            <a:pPr marL="180000" indent="-180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FF"/>
                </a:solidFill>
                <a:latin typeface="Book Antiqua" pitchFamily="18" charset="0"/>
              </a:rPr>
              <a:t>Hence, 3D printing silver and gold sounds wonderful.</a:t>
            </a:r>
            <a:endParaRPr lang="en-IN" sz="2200" dirty="0">
              <a:solidFill>
                <a:srgbClr val="0000FF"/>
              </a:solidFill>
              <a:latin typeface="Book Antiqua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5556" r="2777" b="14814"/>
          <a:stretch>
            <a:fillRect/>
          </a:stretch>
        </p:blipFill>
        <p:spPr bwMode="auto">
          <a:xfrm>
            <a:off x="5214942" y="1142984"/>
            <a:ext cx="3587430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142844" y="3782801"/>
            <a:ext cx="8786874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6000" indent="-216000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FF"/>
                </a:solidFill>
                <a:latin typeface="Book Antiqua" pitchFamily="18" charset="0"/>
              </a:rPr>
              <a:t>The 3D </a:t>
            </a:r>
            <a:r>
              <a:rPr lang="en-IN" sz="2200" dirty="0">
                <a:solidFill>
                  <a:srgbClr val="0000FF"/>
                </a:solidFill>
                <a:latin typeface="Book Antiqua" pitchFamily="18" charset="0"/>
              </a:rPr>
              <a:t>printing </a:t>
            </a:r>
            <a:r>
              <a:rPr lang="en-IN" sz="2200" dirty="0" smtClean="0">
                <a:solidFill>
                  <a:srgbClr val="0000FF"/>
                </a:solidFill>
                <a:latin typeface="Book Antiqua" pitchFamily="18" charset="0"/>
              </a:rPr>
              <a:t>of both silver, and gold </a:t>
            </a:r>
            <a:r>
              <a:rPr lang="en-IN" sz="2200" dirty="0">
                <a:solidFill>
                  <a:srgbClr val="0000FF"/>
                </a:solidFill>
                <a:latin typeface="Book Antiqua" pitchFamily="18" charset="0"/>
              </a:rPr>
              <a:t>can be done </a:t>
            </a:r>
            <a:r>
              <a:rPr lang="en-IN" sz="2200" dirty="0" smtClean="0">
                <a:solidFill>
                  <a:srgbClr val="0000FF"/>
                </a:solidFill>
                <a:latin typeface="Book Antiqua" pitchFamily="18" charset="0"/>
              </a:rPr>
              <a:t>by using several process, </a:t>
            </a:r>
            <a:r>
              <a:rPr lang="en-IN" sz="2200" dirty="0">
                <a:solidFill>
                  <a:srgbClr val="0000FF"/>
                </a:solidFill>
                <a:latin typeface="Book Antiqua" pitchFamily="18" charset="0"/>
              </a:rPr>
              <a:t>both at home or through a professional printing service. </a:t>
            </a:r>
            <a:r>
              <a:rPr lang="en-IN" sz="2200" dirty="0" smtClean="0">
                <a:solidFill>
                  <a:srgbClr val="0000FF"/>
                </a:solidFill>
                <a:latin typeface="Book Antiqua" pitchFamily="18" charset="0"/>
              </a:rPr>
              <a:t> Methods are;</a:t>
            </a:r>
          </a:p>
          <a:p>
            <a:pPr marL="216000" indent="-216000">
              <a:spcAft>
                <a:spcPts val="600"/>
              </a:spcAft>
            </a:pPr>
            <a:r>
              <a:rPr lang="en-IN" sz="2200" i="1" dirty="0" smtClean="0">
                <a:solidFill>
                  <a:srgbClr val="C00000"/>
                </a:solidFill>
                <a:latin typeface="Book Antiqua" pitchFamily="18" charset="0"/>
              </a:rPr>
              <a:t>1.</a:t>
            </a:r>
            <a:r>
              <a:rPr lang="en-IN" sz="2400" i="1" dirty="0" smtClean="0">
                <a:solidFill>
                  <a:srgbClr val="C00000"/>
                </a:solidFill>
                <a:latin typeface="Book Antiqua" pitchFamily="18" charset="0"/>
              </a:rPr>
              <a:t>Deposition Printing.</a:t>
            </a:r>
          </a:p>
          <a:p>
            <a:pPr marL="216000" indent="-216000">
              <a:spcAft>
                <a:spcPts val="600"/>
              </a:spcAft>
            </a:pPr>
            <a:r>
              <a:rPr lang="en-IN" sz="2400" i="1" dirty="0" smtClean="0">
                <a:solidFill>
                  <a:srgbClr val="C00000"/>
                </a:solidFill>
                <a:latin typeface="Book Antiqua" pitchFamily="18" charset="0"/>
              </a:rPr>
              <a:t>2. Direct </a:t>
            </a:r>
            <a:r>
              <a:rPr lang="en-IN" sz="2400" i="1" dirty="0">
                <a:solidFill>
                  <a:srgbClr val="C00000"/>
                </a:solidFill>
                <a:latin typeface="Book Antiqua" pitchFamily="18" charset="0"/>
              </a:rPr>
              <a:t>Metal Laser Sintering (DMLS</a:t>
            </a:r>
            <a:r>
              <a:rPr lang="en-IN" sz="2400" i="1" dirty="0" smtClean="0">
                <a:solidFill>
                  <a:srgbClr val="C00000"/>
                </a:solidFill>
                <a:latin typeface="Book Antiqua" pitchFamily="18" charset="0"/>
              </a:rPr>
              <a:t>).</a:t>
            </a:r>
          </a:p>
          <a:p>
            <a:pPr marL="216000" indent="-216000">
              <a:spcAft>
                <a:spcPts val="600"/>
              </a:spcAft>
            </a:pPr>
            <a:r>
              <a:rPr lang="en-IN" sz="2400" i="1" dirty="0" smtClean="0">
                <a:solidFill>
                  <a:srgbClr val="C00000"/>
                </a:solidFill>
                <a:latin typeface="Book Antiqua" pitchFamily="18" charset="0"/>
              </a:rPr>
              <a:t>3. Lost-Wax </a:t>
            </a:r>
            <a:r>
              <a:rPr lang="en-IN" sz="2400" i="1" dirty="0">
                <a:solidFill>
                  <a:srgbClr val="C00000"/>
                </a:solidFill>
                <a:latin typeface="Book Antiqua" pitchFamily="18" charset="0"/>
              </a:rPr>
              <a:t>Casting / </a:t>
            </a:r>
            <a:r>
              <a:rPr lang="en-IN" sz="2400" i="1" dirty="0" smtClean="0">
                <a:solidFill>
                  <a:srgbClr val="C00000"/>
                </a:solidFill>
                <a:latin typeface="Book Antiqua" pitchFamily="18" charset="0"/>
              </a:rPr>
              <a:t>Lost-PLA Casting.</a:t>
            </a:r>
            <a:endParaRPr lang="en-IN" sz="2200" i="1" dirty="0" smtClean="0">
              <a:solidFill>
                <a:srgbClr val="C00000"/>
              </a:solidFill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152400" y="838200"/>
            <a:ext cx="8863013" cy="0"/>
          </a:xfrm>
          <a:prstGeom prst="line">
            <a:avLst/>
          </a:prstGeom>
          <a:noFill/>
          <a:ln w="57150" cmpd="thickThin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42844" y="928670"/>
            <a:ext cx="8786874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IN" sz="2400" i="1" dirty="0" smtClean="0">
                <a:solidFill>
                  <a:srgbClr val="C00000"/>
                </a:solidFill>
                <a:latin typeface="Book Antiqua" pitchFamily="18" charset="0"/>
              </a:rPr>
              <a:t>1.Deposition Printing:</a:t>
            </a:r>
          </a:p>
          <a:p>
            <a:pPr marL="216000" indent="-216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FF"/>
                </a:solidFill>
                <a:latin typeface="Book Antiqua" pitchFamily="18" charset="0"/>
              </a:rPr>
              <a:t>Currently</a:t>
            </a:r>
            <a:r>
              <a:rPr lang="en-IN" sz="2200" dirty="0">
                <a:solidFill>
                  <a:srgbClr val="0000FF"/>
                </a:solidFill>
                <a:latin typeface="Book Antiqua" pitchFamily="18" charset="0"/>
              </a:rPr>
              <a:t>, there are no methods of directly 3D printing silver using an </a:t>
            </a:r>
            <a:r>
              <a:rPr lang="en-IN" sz="2200" dirty="0" smtClean="0">
                <a:solidFill>
                  <a:srgbClr val="0000FF"/>
                </a:solidFill>
                <a:latin typeface="Book Antiqua" pitchFamily="18" charset="0"/>
              </a:rPr>
              <a:t>Fused Deposition Modelling (FDM) 3D printer. </a:t>
            </a:r>
          </a:p>
          <a:p>
            <a:pPr marL="216000" indent="-216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FF"/>
                </a:solidFill>
                <a:latin typeface="Book Antiqua" pitchFamily="18" charset="0"/>
              </a:rPr>
              <a:t>The </a:t>
            </a:r>
            <a:r>
              <a:rPr lang="en-IN" sz="2200" dirty="0">
                <a:solidFill>
                  <a:srgbClr val="0000FF"/>
                </a:solidFill>
                <a:latin typeface="Book Antiqua" pitchFamily="18" charset="0"/>
              </a:rPr>
              <a:t>Virtual Foundry offering several metal-infused filaments to print from, </a:t>
            </a:r>
            <a:r>
              <a:rPr lang="en-IN" sz="2200" dirty="0" smtClean="0">
                <a:solidFill>
                  <a:srgbClr val="0000FF"/>
                </a:solidFill>
                <a:latin typeface="Book Antiqua" pitchFamily="18" charset="0"/>
              </a:rPr>
              <a:t>but silver </a:t>
            </a:r>
            <a:r>
              <a:rPr lang="en-IN" sz="2200" dirty="0">
                <a:solidFill>
                  <a:srgbClr val="0000FF"/>
                </a:solidFill>
                <a:latin typeface="Book Antiqua" pitchFamily="18" charset="0"/>
              </a:rPr>
              <a:t>currently isn’t one of them. </a:t>
            </a:r>
            <a:endParaRPr lang="en-IN" sz="2200" dirty="0" smtClean="0">
              <a:solidFill>
                <a:srgbClr val="0000FF"/>
              </a:solidFill>
              <a:latin typeface="Book Antiqua" pitchFamily="18" charset="0"/>
            </a:endParaRPr>
          </a:p>
          <a:p>
            <a:pPr marL="216000" indent="-216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FF"/>
                </a:solidFill>
                <a:latin typeface="Book Antiqua" pitchFamily="18" charset="0"/>
              </a:rPr>
              <a:t>Positively, the indirect </a:t>
            </a:r>
            <a:r>
              <a:rPr lang="en-IN" sz="2200" dirty="0">
                <a:solidFill>
                  <a:srgbClr val="0000FF"/>
                </a:solidFill>
                <a:latin typeface="Book Antiqua" pitchFamily="18" charset="0"/>
              </a:rPr>
              <a:t>methods of using FDM printing to create silver objects, </a:t>
            </a:r>
            <a:r>
              <a:rPr lang="en-IN" sz="2200" dirty="0" smtClean="0">
                <a:solidFill>
                  <a:srgbClr val="0000FF"/>
                </a:solidFill>
                <a:latin typeface="Book Antiqua" pitchFamily="18" charset="0"/>
              </a:rPr>
              <a:t>such as </a:t>
            </a:r>
            <a:r>
              <a:rPr lang="en-IN" sz="2200" dirty="0">
                <a:solidFill>
                  <a:srgbClr val="0000FF"/>
                </a:solidFill>
                <a:latin typeface="Book Antiqua" pitchFamily="18" charset="0"/>
              </a:rPr>
              <a:t>lost-wax and lost-PLA </a:t>
            </a:r>
            <a:r>
              <a:rPr lang="en-IN" sz="2200" dirty="0" smtClean="0">
                <a:solidFill>
                  <a:srgbClr val="0000FF"/>
                </a:solidFill>
                <a:latin typeface="Book Antiqua" pitchFamily="18" charset="0"/>
              </a:rPr>
              <a:t>casting.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14282" y="142852"/>
            <a:ext cx="892971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IN" sz="2800" dirty="0" smtClean="0">
                <a:solidFill>
                  <a:srgbClr val="00B050"/>
                </a:solidFill>
                <a:latin typeface="Book Antiqua" pitchFamily="18" charset="0"/>
              </a:rPr>
              <a:t>3D Printing Material: Ag (Silver) and Gold (Au)</a:t>
            </a:r>
            <a:endParaRPr lang="en-IN" sz="2800" dirty="0">
              <a:solidFill>
                <a:srgbClr val="00B050"/>
              </a:solidFill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282" y="1000108"/>
            <a:ext cx="871543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600"/>
              </a:spcAft>
              <a:buFont typeface="+mj-lt"/>
              <a:buAutoNum type="arabicParenR" startAt="2"/>
            </a:pPr>
            <a:r>
              <a:rPr lang="en-IN" sz="2200" b="1" i="1" dirty="0" smtClean="0">
                <a:solidFill>
                  <a:srgbClr val="C00000"/>
                </a:solidFill>
                <a:latin typeface="Book Antiqua" pitchFamily="18" charset="0"/>
              </a:rPr>
              <a:t>Direct Metal Laser Sintering (DMLS)</a:t>
            </a:r>
          </a:p>
          <a:p>
            <a:pPr marL="252000" indent="-252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The DMLS 3D printing process uses lasers to fuse metal powder together layer by layer to make a fully metal part. The process involve as follows;</a:t>
            </a:r>
          </a:p>
          <a:p>
            <a:pPr marL="252000" indent="-252000" algn="just">
              <a:spcAft>
                <a:spcPts val="600"/>
              </a:spcAft>
              <a:buFont typeface="+mj-lt"/>
              <a:buAutoNum type="alphaLcParenR"/>
            </a:pPr>
            <a:r>
              <a:rPr lang="en-IN" sz="2200" dirty="0" smtClean="0">
                <a:solidFill>
                  <a:srgbClr val="0000FF"/>
                </a:solidFill>
                <a:latin typeface="Book Antiqua" pitchFamily="18" charset="0"/>
              </a:rPr>
              <a:t>The </a:t>
            </a:r>
            <a:r>
              <a:rPr lang="en-IN" sz="2200" dirty="0">
                <a:solidFill>
                  <a:srgbClr val="0000FF"/>
                </a:solidFill>
                <a:latin typeface="Book Antiqua" pitchFamily="18" charset="0"/>
              </a:rPr>
              <a:t>3D printable part is designed in </a:t>
            </a:r>
            <a:r>
              <a:rPr lang="en-IN" sz="2200" dirty="0" smtClean="0">
                <a:solidFill>
                  <a:srgbClr val="0000FF"/>
                </a:solidFill>
                <a:latin typeface="Book Antiqua" pitchFamily="18" charset="0"/>
              </a:rPr>
              <a:t>a 3D modelling software.</a:t>
            </a:r>
          </a:p>
          <a:p>
            <a:pPr marL="252000" indent="-252000" algn="just">
              <a:spcAft>
                <a:spcPts val="600"/>
              </a:spcAft>
              <a:buFont typeface="+mj-lt"/>
              <a:buAutoNum type="alphaLcParenR"/>
            </a:pPr>
            <a:r>
              <a:rPr lang="en-IN" sz="2200" dirty="0" smtClean="0">
                <a:solidFill>
                  <a:srgbClr val="0000FF"/>
                </a:solidFill>
                <a:latin typeface="Book Antiqua" pitchFamily="18" charset="0"/>
              </a:rPr>
              <a:t>Then, layer </a:t>
            </a:r>
            <a:r>
              <a:rPr lang="en-IN" sz="2200" dirty="0">
                <a:solidFill>
                  <a:srgbClr val="0000FF"/>
                </a:solidFill>
                <a:latin typeface="Book Antiqua" pitchFamily="18" charset="0"/>
              </a:rPr>
              <a:t>of powder is first flattened over </a:t>
            </a:r>
            <a:r>
              <a:rPr lang="en-IN" sz="2200" dirty="0" smtClean="0">
                <a:solidFill>
                  <a:srgbClr val="0000FF"/>
                </a:solidFill>
                <a:latin typeface="Book Antiqua" pitchFamily="18" charset="0"/>
              </a:rPr>
              <a:t>the printable area.</a:t>
            </a:r>
          </a:p>
          <a:p>
            <a:pPr marL="252000" indent="-252000" algn="just">
              <a:spcAft>
                <a:spcPts val="600"/>
              </a:spcAft>
              <a:buFont typeface="+mj-lt"/>
              <a:buAutoNum type="alphaLcParenR"/>
            </a:pPr>
            <a:r>
              <a:rPr lang="en-IN" sz="2200" dirty="0" smtClean="0">
                <a:solidFill>
                  <a:srgbClr val="0000FF"/>
                </a:solidFill>
                <a:latin typeface="Book Antiqua" pitchFamily="18" charset="0"/>
              </a:rPr>
              <a:t>The laser </a:t>
            </a:r>
            <a:r>
              <a:rPr lang="en-IN" sz="2200" dirty="0">
                <a:solidFill>
                  <a:srgbClr val="0000FF"/>
                </a:solidFill>
                <a:latin typeface="Book Antiqua" pitchFamily="18" charset="0"/>
              </a:rPr>
              <a:t>beam selectively sinters the object’s first layer in the bed </a:t>
            </a:r>
            <a:r>
              <a:rPr lang="en-IN" sz="2200" dirty="0" smtClean="0">
                <a:solidFill>
                  <a:srgbClr val="0000FF"/>
                </a:solidFill>
                <a:latin typeface="Book Antiqua" pitchFamily="18" charset="0"/>
              </a:rPr>
              <a:t>of powder.</a:t>
            </a:r>
          </a:p>
          <a:p>
            <a:pPr marL="252000" indent="-252000" algn="just">
              <a:spcAft>
                <a:spcPts val="600"/>
              </a:spcAft>
              <a:buFont typeface="+mj-lt"/>
              <a:buAutoNum type="alphaLcParenR"/>
            </a:pPr>
            <a:r>
              <a:rPr lang="en-IN" sz="2200" dirty="0" smtClean="0">
                <a:solidFill>
                  <a:srgbClr val="0000FF"/>
                </a:solidFill>
                <a:latin typeface="Book Antiqua" pitchFamily="18" charset="0"/>
              </a:rPr>
              <a:t>The </a:t>
            </a:r>
            <a:r>
              <a:rPr lang="en-IN" sz="2200" dirty="0">
                <a:solidFill>
                  <a:srgbClr val="0000FF"/>
                </a:solidFill>
                <a:latin typeface="Book Antiqua" pitchFamily="18" charset="0"/>
              </a:rPr>
              <a:t>process repeats itself with a new layer of powder being spread </a:t>
            </a:r>
            <a:r>
              <a:rPr lang="en-IN" sz="2200" dirty="0" smtClean="0">
                <a:solidFill>
                  <a:srgbClr val="0000FF"/>
                </a:solidFill>
                <a:latin typeface="Book Antiqua" pitchFamily="18" charset="0"/>
              </a:rPr>
              <a:t>on top of the </a:t>
            </a:r>
            <a:r>
              <a:rPr lang="en-IN" sz="2200" dirty="0">
                <a:solidFill>
                  <a:srgbClr val="0000FF"/>
                </a:solidFill>
                <a:latin typeface="Book Antiqua" pitchFamily="18" charset="0"/>
              </a:rPr>
              <a:t>previous layer, which is again selectively </a:t>
            </a:r>
            <a:r>
              <a:rPr lang="en-IN" sz="2200" dirty="0" smtClean="0">
                <a:solidFill>
                  <a:srgbClr val="0000FF"/>
                </a:solidFill>
                <a:latin typeface="Book Antiqua" pitchFamily="18" charset="0"/>
              </a:rPr>
              <a:t>sintered.</a:t>
            </a:r>
          </a:p>
          <a:p>
            <a:pPr marL="252000" indent="-252000" algn="just">
              <a:spcAft>
                <a:spcPts val="600"/>
              </a:spcAft>
              <a:buFont typeface="+mj-lt"/>
              <a:buAutoNum type="alphaLcParenR"/>
            </a:pPr>
            <a:r>
              <a:rPr lang="en-IN" sz="2200" dirty="0" smtClean="0">
                <a:solidFill>
                  <a:srgbClr val="0000FF"/>
                </a:solidFill>
                <a:latin typeface="Book Antiqua" pitchFamily="18" charset="0"/>
              </a:rPr>
              <a:t>The </a:t>
            </a:r>
            <a:r>
              <a:rPr lang="en-IN" sz="2200" dirty="0">
                <a:solidFill>
                  <a:srgbClr val="0000FF"/>
                </a:solidFill>
                <a:latin typeface="Book Antiqua" pitchFamily="18" charset="0"/>
              </a:rPr>
              <a:t>final part is removed from the powder and a cleaning process </a:t>
            </a:r>
            <a:r>
              <a:rPr lang="en-IN" sz="2200" dirty="0" smtClean="0">
                <a:solidFill>
                  <a:srgbClr val="0000FF"/>
                </a:solidFill>
                <a:latin typeface="Book Antiqua" pitchFamily="18" charset="0"/>
              </a:rPr>
              <a:t>is performed </a:t>
            </a:r>
            <a:r>
              <a:rPr lang="en-IN" sz="2200" dirty="0">
                <a:solidFill>
                  <a:srgbClr val="0000FF"/>
                </a:solidFill>
                <a:latin typeface="Book Antiqua" pitchFamily="18" charset="0"/>
              </a:rPr>
              <a:t>before the part is put into use. </a:t>
            </a: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152400" y="838200"/>
            <a:ext cx="8863013" cy="0"/>
          </a:xfrm>
          <a:prstGeom prst="line">
            <a:avLst/>
          </a:prstGeom>
          <a:noFill/>
          <a:ln w="57150" cmpd="thickThin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4282" y="142852"/>
            <a:ext cx="892971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IN" sz="2800" dirty="0" smtClean="0">
                <a:solidFill>
                  <a:srgbClr val="00B050"/>
                </a:solidFill>
                <a:latin typeface="Book Antiqua" pitchFamily="18" charset="0"/>
              </a:rPr>
              <a:t>3D Printing Material: Ag (Silver) and Gold (Au)</a:t>
            </a:r>
            <a:endParaRPr lang="en-IN" sz="2800" dirty="0">
              <a:solidFill>
                <a:srgbClr val="00B050"/>
              </a:solidFill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152400" y="785794"/>
            <a:ext cx="8863013" cy="0"/>
          </a:xfrm>
          <a:prstGeom prst="line">
            <a:avLst/>
          </a:prstGeom>
          <a:noFill/>
          <a:ln w="57150" cmpd="thickThin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14282" y="928670"/>
            <a:ext cx="878687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 startAt="3"/>
            </a:pPr>
            <a:r>
              <a:rPr lang="en-IN" sz="2400" i="1" dirty="0" smtClean="0">
                <a:solidFill>
                  <a:srgbClr val="C00000"/>
                </a:solidFill>
                <a:latin typeface="Book Antiqua" pitchFamily="18" charset="0"/>
              </a:rPr>
              <a:t>Lost-Wax Casting/ Lost-PLA Casting</a:t>
            </a:r>
            <a:r>
              <a:rPr lang="en-IN" sz="2400" i="1" dirty="0">
                <a:solidFill>
                  <a:srgbClr val="C00000"/>
                </a:solidFill>
                <a:latin typeface="Book Antiqua" pitchFamily="18" charset="0"/>
              </a:rPr>
              <a:t>:</a:t>
            </a:r>
            <a:endParaRPr lang="en-IN" b="1" dirty="0" smtClean="0"/>
          </a:p>
          <a:p>
            <a:pPr marL="252000" indent="-252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Lost-wax </a:t>
            </a:r>
            <a:r>
              <a:rPr lang="en-IN" sz="2200" dirty="0">
                <a:solidFill>
                  <a:srgbClr val="0000CC"/>
                </a:solidFill>
                <a:latin typeface="Book Antiqua" pitchFamily="18" charset="0"/>
              </a:rPr>
              <a:t>casting </a:t>
            </a: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process is used to create </a:t>
            </a:r>
            <a:r>
              <a:rPr lang="en-IN" sz="2200" dirty="0">
                <a:solidFill>
                  <a:srgbClr val="0000CC"/>
                </a:solidFill>
                <a:latin typeface="Book Antiqua" pitchFamily="18" charset="0"/>
              </a:rPr>
              <a:t>a wax </a:t>
            </a: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mould </a:t>
            </a:r>
            <a:r>
              <a:rPr lang="en-IN" sz="2200" dirty="0">
                <a:solidFill>
                  <a:srgbClr val="0000CC"/>
                </a:solidFill>
                <a:latin typeface="Book Antiqua" pitchFamily="18" charset="0"/>
              </a:rPr>
              <a:t>of an object to cast </a:t>
            </a: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a metal </a:t>
            </a:r>
            <a:r>
              <a:rPr lang="en-IN" sz="2200" dirty="0">
                <a:solidFill>
                  <a:srgbClr val="0000CC"/>
                </a:solidFill>
                <a:latin typeface="Book Antiqua" pitchFamily="18" charset="0"/>
              </a:rPr>
              <a:t>version of the object.</a:t>
            </a: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 </a:t>
            </a:r>
          </a:p>
          <a:p>
            <a:pPr marL="252000" indent="-252000" algn="just">
              <a:spcAft>
                <a:spcPts val="600"/>
              </a:spcAft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Whereas, Lost-PLA </a:t>
            </a:r>
            <a:r>
              <a:rPr lang="en-IN" sz="2200" dirty="0">
                <a:solidFill>
                  <a:srgbClr val="0000CC"/>
                </a:solidFill>
                <a:latin typeface="Book Antiqua" pitchFamily="18" charset="0"/>
              </a:rPr>
              <a:t>casting is nearly the same process as lost-wax casting </a:t>
            </a: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only exception, PLA </a:t>
            </a:r>
            <a:r>
              <a:rPr lang="en-IN" sz="2200" dirty="0">
                <a:solidFill>
                  <a:srgbClr val="0000CC"/>
                </a:solidFill>
                <a:latin typeface="Book Antiqua" pitchFamily="18" charset="0"/>
              </a:rPr>
              <a:t>is used in place of wax. </a:t>
            </a:r>
            <a:endParaRPr lang="en-IN" sz="2200" dirty="0" smtClean="0">
              <a:solidFill>
                <a:srgbClr val="0000CC"/>
              </a:solidFill>
              <a:latin typeface="Book Antiqua" pitchFamily="18" charset="0"/>
            </a:endParaRPr>
          </a:p>
          <a:p>
            <a:pPr marL="252000" indent="-252000" algn="just">
              <a:spcAft>
                <a:spcPts val="600"/>
              </a:spcAft>
              <a:buFont typeface="+mj-lt"/>
              <a:buAutoNum type="alphaLcParenR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Design </a:t>
            </a:r>
            <a:r>
              <a:rPr lang="en-IN" sz="2200" dirty="0">
                <a:solidFill>
                  <a:srgbClr val="0000CC"/>
                </a:solidFill>
                <a:latin typeface="Book Antiqua" pitchFamily="18" charset="0"/>
              </a:rPr>
              <a:t>an object in 3D </a:t>
            </a: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modelling software.</a:t>
            </a:r>
          </a:p>
          <a:p>
            <a:pPr marL="252000" indent="-252000" algn="just">
              <a:spcAft>
                <a:spcPts val="600"/>
              </a:spcAft>
              <a:buFont typeface="+mj-lt"/>
              <a:buAutoNum type="alphaLcParenR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Use </a:t>
            </a:r>
            <a:r>
              <a:rPr lang="en-IN" sz="2200" dirty="0">
                <a:solidFill>
                  <a:srgbClr val="0000CC"/>
                </a:solidFill>
                <a:latin typeface="Book Antiqua" pitchFamily="18" charset="0"/>
              </a:rPr>
              <a:t>the PLA object to create a plaster </a:t>
            </a: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mould.</a:t>
            </a:r>
          </a:p>
          <a:p>
            <a:pPr marL="252000" indent="-252000" algn="just">
              <a:spcAft>
                <a:spcPts val="600"/>
              </a:spcAft>
              <a:buFont typeface="+mj-lt"/>
              <a:buAutoNum type="alphaLcParenR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Once </a:t>
            </a:r>
            <a:r>
              <a:rPr lang="en-IN" sz="2200" dirty="0">
                <a:solidFill>
                  <a:srgbClr val="0000CC"/>
                </a:solidFill>
                <a:latin typeface="Book Antiqua" pitchFamily="18" charset="0"/>
              </a:rPr>
              <a:t>the plaster </a:t>
            </a: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mould </a:t>
            </a:r>
            <a:r>
              <a:rPr lang="en-IN" sz="2200" dirty="0">
                <a:solidFill>
                  <a:srgbClr val="0000CC"/>
                </a:solidFill>
                <a:latin typeface="Book Antiqua" pitchFamily="18" charset="0"/>
              </a:rPr>
              <a:t>has dried, put the </a:t>
            </a: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mould </a:t>
            </a:r>
            <a:r>
              <a:rPr lang="en-IN" sz="2200" dirty="0">
                <a:solidFill>
                  <a:srgbClr val="0000CC"/>
                </a:solidFill>
                <a:latin typeface="Book Antiqua" pitchFamily="18" charset="0"/>
              </a:rPr>
              <a:t>into a kiln to burn out </a:t>
            </a: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the PLA </a:t>
            </a:r>
            <a:r>
              <a:rPr lang="en-IN" sz="2200" dirty="0">
                <a:solidFill>
                  <a:srgbClr val="0000CC"/>
                </a:solidFill>
                <a:latin typeface="Book Antiqua" pitchFamily="18" charset="0"/>
              </a:rPr>
              <a:t>material and leave a </a:t>
            </a: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void.</a:t>
            </a:r>
          </a:p>
          <a:p>
            <a:pPr marL="252000" indent="-252000" algn="just">
              <a:spcAft>
                <a:spcPts val="600"/>
              </a:spcAft>
              <a:buFont typeface="+mj-lt"/>
              <a:buAutoNum type="alphaLcParenR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Once </a:t>
            </a:r>
            <a:r>
              <a:rPr lang="en-IN" sz="2200" dirty="0">
                <a:solidFill>
                  <a:srgbClr val="0000CC"/>
                </a:solidFill>
                <a:latin typeface="Book Antiqua" pitchFamily="18" charset="0"/>
              </a:rPr>
              <a:t>the PLA has been removed, pour liquid metal into the </a:t>
            </a: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mould </a:t>
            </a:r>
            <a:r>
              <a:rPr lang="en-IN" sz="2200" dirty="0">
                <a:solidFill>
                  <a:srgbClr val="0000CC"/>
                </a:solidFill>
                <a:latin typeface="Book Antiqua" pitchFamily="18" charset="0"/>
              </a:rPr>
              <a:t>to </a:t>
            </a: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create your </a:t>
            </a:r>
            <a:r>
              <a:rPr lang="en-IN" sz="2200" dirty="0">
                <a:solidFill>
                  <a:srgbClr val="0000CC"/>
                </a:solidFill>
                <a:latin typeface="Book Antiqua" pitchFamily="18" charset="0"/>
              </a:rPr>
              <a:t>silver </a:t>
            </a: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object.</a:t>
            </a:r>
          </a:p>
          <a:p>
            <a:pPr marL="252000" indent="-252000" algn="just">
              <a:spcAft>
                <a:spcPts val="600"/>
              </a:spcAft>
              <a:buFont typeface="+mj-lt"/>
              <a:buAutoNum type="alphaLcParenR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Once </a:t>
            </a:r>
            <a:r>
              <a:rPr lang="en-IN" sz="2200" dirty="0">
                <a:solidFill>
                  <a:srgbClr val="0000CC"/>
                </a:solidFill>
                <a:latin typeface="Book Antiqua" pitchFamily="18" charset="0"/>
              </a:rPr>
              <a:t>the object and </a:t>
            </a: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mould </a:t>
            </a:r>
            <a:r>
              <a:rPr lang="en-IN" sz="2200" dirty="0">
                <a:solidFill>
                  <a:srgbClr val="0000CC"/>
                </a:solidFill>
                <a:latin typeface="Book Antiqua" pitchFamily="18" charset="0"/>
              </a:rPr>
              <a:t>have cooled, you can remove the plaster and </a:t>
            </a: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cut away </a:t>
            </a:r>
            <a:r>
              <a:rPr lang="en-IN" sz="2200" dirty="0">
                <a:solidFill>
                  <a:srgbClr val="0000CC"/>
                </a:solidFill>
                <a:latin typeface="Book Antiqua" pitchFamily="18" charset="0"/>
              </a:rPr>
              <a:t>the </a:t>
            </a:r>
            <a:r>
              <a:rPr lang="en-IN" sz="2200" dirty="0" err="1" smtClean="0">
                <a:solidFill>
                  <a:srgbClr val="0000CC"/>
                </a:solidFill>
                <a:latin typeface="Book Antiqua" pitchFamily="18" charset="0"/>
              </a:rPr>
              <a:t>sprues</a:t>
            </a: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, sanding </a:t>
            </a:r>
            <a:r>
              <a:rPr lang="en-IN" sz="2200" dirty="0">
                <a:solidFill>
                  <a:srgbClr val="0000CC"/>
                </a:solidFill>
                <a:latin typeface="Book Antiqua" pitchFamily="18" charset="0"/>
              </a:rPr>
              <a:t>and polishing the object for </a:t>
            </a: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use.</a:t>
            </a:r>
          </a:p>
          <a:p>
            <a:pPr marL="252000" indent="-252000" algn="just">
              <a:spcAft>
                <a:spcPts val="600"/>
              </a:spcAft>
              <a:buFont typeface="+mj-lt"/>
              <a:buAutoNum type="alphaLcParenR"/>
            </a:pP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Once </a:t>
            </a:r>
            <a:r>
              <a:rPr lang="en-IN" sz="2200" dirty="0">
                <a:solidFill>
                  <a:srgbClr val="0000CC"/>
                </a:solidFill>
                <a:latin typeface="Book Antiqua" pitchFamily="18" charset="0"/>
              </a:rPr>
              <a:t>this process is done, you should have a silver part with the </a:t>
            </a:r>
            <a:r>
              <a:rPr lang="en-IN" sz="2200" dirty="0" smtClean="0">
                <a:solidFill>
                  <a:srgbClr val="0000CC"/>
                </a:solidFill>
                <a:latin typeface="Book Antiqua" pitchFamily="18" charset="0"/>
              </a:rPr>
              <a:t>same properties </a:t>
            </a:r>
            <a:r>
              <a:rPr lang="en-IN" sz="2200" dirty="0">
                <a:solidFill>
                  <a:srgbClr val="0000CC"/>
                </a:solidFill>
                <a:latin typeface="Book Antiqua" pitchFamily="18" charset="0"/>
              </a:rPr>
              <a:t>as raw silver would have. 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4282" y="142852"/>
            <a:ext cx="892971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IN" sz="2800" dirty="0" smtClean="0">
                <a:solidFill>
                  <a:srgbClr val="00B050"/>
                </a:solidFill>
                <a:latin typeface="Book Antiqua" pitchFamily="18" charset="0"/>
              </a:rPr>
              <a:t>3D Printing Material: Ag (Silver) and Gold (Au)</a:t>
            </a:r>
            <a:endParaRPr lang="en-IN" sz="2800" dirty="0">
              <a:solidFill>
                <a:srgbClr val="00B050"/>
              </a:solidFill>
              <a:latin typeface="Book Antiqua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967</Words>
  <Application>Microsoft Office PowerPoint</Application>
  <PresentationFormat>On-screen Show (4:3)</PresentationFormat>
  <Paragraphs>69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Swapan Kumar Das</dc:creator>
  <cp:lastModifiedBy>Swapan Kumar Das</cp:lastModifiedBy>
  <cp:revision>35</cp:revision>
  <dcterms:created xsi:type="dcterms:W3CDTF">2022-03-16T14:16:14Z</dcterms:created>
  <dcterms:modified xsi:type="dcterms:W3CDTF">2023-03-09T14:38:23Z</dcterms:modified>
</cp:coreProperties>
</file>