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35" r:id="rId2"/>
    <p:sldId id="336" r:id="rId3"/>
    <p:sldId id="337" r:id="rId4"/>
    <p:sldId id="263" r:id="rId5"/>
    <p:sldId id="264" r:id="rId6"/>
    <p:sldId id="339" r:id="rId7"/>
    <p:sldId id="340" r:id="rId8"/>
    <p:sldId id="341" r:id="rId9"/>
    <p:sldId id="343" r:id="rId10"/>
    <p:sldId id="342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274" r:id="rId25"/>
    <p:sldId id="282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334" r:id="rId34"/>
    <p:sldId id="284" r:id="rId35"/>
    <p:sldId id="283" r:id="rId36"/>
    <p:sldId id="286" r:id="rId37"/>
    <p:sldId id="287" r:id="rId38"/>
    <p:sldId id="357" r:id="rId39"/>
    <p:sldId id="35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DBDD3-4A3E-4685-8D40-832DB6AF2771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0BFD9-3C0A-44F2-A75C-9F7FAFB02A7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20646-B199-4EDF-A179-8E70FFC6AE5C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6DE-417C-4CB6-AB80-1C0DC2BA9DAA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D19A-0773-4FF7-8741-83D47F3E4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6DE-417C-4CB6-AB80-1C0DC2BA9DAA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D19A-0773-4FF7-8741-83D47F3E4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6DE-417C-4CB6-AB80-1C0DC2BA9DAA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D19A-0773-4FF7-8741-83D47F3E4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6DE-417C-4CB6-AB80-1C0DC2BA9DAA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D19A-0773-4FF7-8741-83D47F3E4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6DE-417C-4CB6-AB80-1C0DC2BA9DAA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D19A-0773-4FF7-8741-83D47F3E4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6DE-417C-4CB6-AB80-1C0DC2BA9DAA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D19A-0773-4FF7-8741-83D47F3E4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6DE-417C-4CB6-AB80-1C0DC2BA9DAA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D19A-0773-4FF7-8741-83D47F3E4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6DE-417C-4CB6-AB80-1C0DC2BA9DAA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D19A-0773-4FF7-8741-83D47F3E4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6DE-417C-4CB6-AB80-1C0DC2BA9DAA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D19A-0773-4FF7-8741-83D47F3E4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6DE-417C-4CB6-AB80-1C0DC2BA9DAA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D19A-0773-4FF7-8741-83D47F3E4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6DE-417C-4CB6-AB80-1C0DC2BA9DAA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D19A-0773-4FF7-8741-83D47F3E4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E6DE-417C-4CB6-AB80-1C0DC2BA9DAA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D19A-0773-4FF7-8741-83D47F3E4F6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Kevla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379" y="1285861"/>
            <a:ext cx="8988215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Google Shape;1271;p196"/>
          <p:cNvSpPr/>
          <p:nvPr/>
        </p:nvSpPr>
        <p:spPr>
          <a:xfrm>
            <a:off x="1357290" y="214290"/>
            <a:ext cx="68568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 smtClean="0">
                <a:solidFill>
                  <a:srgbClr val="C00000"/>
                </a:solidFill>
                <a:latin typeface="Centaur" pitchFamily="18" charset="0"/>
                <a:ea typeface="Calibri"/>
                <a:cs typeface="Calibri"/>
                <a:sym typeface="Calibri"/>
              </a:rPr>
              <a:t>QUANTUM DOTS </a:t>
            </a:r>
            <a:endParaRPr lang="en-IN" sz="2800" b="1" dirty="0">
              <a:solidFill>
                <a:srgbClr val="C00000"/>
              </a:solidFill>
              <a:latin typeface="Centaur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144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857232"/>
            <a:ext cx="89154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>
                <a:solidFill>
                  <a:srgbClr val="0000CC"/>
                </a:solidFill>
                <a:latin typeface="Centaur" pitchFamily="18" charset="0"/>
              </a:rPr>
              <a:t>Kevlar is often used in the field of </a:t>
            </a:r>
            <a:r>
              <a:rPr lang="en-US" sz="2800" dirty="0" smtClean="0">
                <a:solidFill>
                  <a:srgbClr val="0000CC"/>
                </a:solidFill>
                <a:latin typeface="Centaur" pitchFamily="18" charset="0"/>
              </a:rPr>
              <a:t>cryogenics</a:t>
            </a:r>
            <a:r>
              <a:rPr lang="en-US" sz="2800" dirty="0">
                <a:solidFill>
                  <a:srgbClr val="0000CC"/>
                </a:solidFill>
                <a:latin typeface="Centaur" pitchFamily="18" charset="0"/>
              </a:rPr>
              <a:t>.</a:t>
            </a:r>
            <a:endParaRPr lang="en-US" sz="2800" dirty="0" smtClean="0">
              <a:solidFill>
                <a:srgbClr val="0000CC"/>
              </a:solidFill>
              <a:latin typeface="Centaur" pitchFamily="18" charset="0"/>
            </a:endParaRP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CC"/>
                </a:solidFill>
                <a:latin typeface="Centaur" pitchFamily="18" charset="0"/>
              </a:rPr>
              <a:t>It is a well-known components such as combat helmets, ballistic face masks, and ballistic vests. 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CC"/>
                </a:solidFill>
                <a:latin typeface="Centaur" pitchFamily="18" charset="0"/>
              </a:rPr>
              <a:t>It is used to prepare gloves, sleeves, jackets, and chaps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CC"/>
                </a:solidFill>
                <a:latin typeface="Centaur" pitchFamily="18" charset="0"/>
              </a:rPr>
              <a:t>Kevlar is widely used as a protective outer sheath for optical fiber cable, as its strength protects the cable from damage and kinking. 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800" dirty="0" smtClean="0">
                <a:latin typeface="Centaur" pitchFamily="18" charset="0"/>
              </a:rPr>
              <a:t>It is a fibre used for making bullet proof vests.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CC"/>
                </a:solidFill>
                <a:latin typeface="Centaur" pitchFamily="18" charset="0"/>
              </a:rPr>
              <a:t>Some cell phones have a Kevlar back plate.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CC"/>
                </a:solidFill>
                <a:latin typeface="Centaur" pitchFamily="18" charset="0"/>
              </a:rPr>
              <a:t>Kevlar 149 is used in aircraft construction. 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CC"/>
                </a:solidFill>
                <a:latin typeface="Centaur" pitchFamily="18" charset="0"/>
              </a:rPr>
              <a:t>The wing leading edge is one application, Kevlar being less prone than carbon or glass fiber to break in bird collisions.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71414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entaur" pitchFamily="18" charset="0"/>
              </a:rPr>
              <a:t>KEVLAR: Applications</a:t>
            </a:r>
            <a:endParaRPr lang="en-US" sz="2800" b="1" dirty="0">
              <a:solidFill>
                <a:srgbClr val="C00000"/>
              </a:solidFill>
              <a:latin typeface="Centaur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158" y="71414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Book Antiqua" pitchFamily="18" charset="0"/>
              </a:rPr>
              <a:t>Cellulose Acetate</a:t>
            </a:r>
            <a:endParaRPr lang="en-IN" sz="28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857232"/>
            <a:ext cx="4143404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Cellulose acetate is an acetate ester of cellulose, generally cellulose </a:t>
            </a:r>
            <a:r>
              <a:rPr lang="en-IN" sz="2300" dirty="0" err="1" smtClean="0">
                <a:solidFill>
                  <a:srgbClr val="2603BD"/>
                </a:solidFill>
                <a:latin typeface="Book Antiqua" pitchFamily="18" charset="0"/>
              </a:rPr>
              <a:t>diacetate</a:t>
            </a: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It is a </a:t>
            </a:r>
            <a:r>
              <a:rPr lang="en-IN" sz="2300" dirty="0" err="1" smtClean="0">
                <a:solidFill>
                  <a:srgbClr val="2603BD"/>
                </a:solidFill>
                <a:latin typeface="Book Antiqua" pitchFamily="18" charset="0"/>
              </a:rPr>
              <a:t>bioplastic</a:t>
            </a: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 and is used as a film base in photography, as a component in some coatings, and as a frame material for eyeglasses.</a:t>
            </a:r>
          </a:p>
        </p:txBody>
      </p:sp>
      <p:pic>
        <p:nvPicPr>
          <p:cNvPr id="1026" name="Picture 2" descr="https://upload.wikimedia.org/wikipedia/commons/thumb/8/8d/Cellulose_acetate.svg/1024px-Cellulose_acetat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8475" y="1142984"/>
            <a:ext cx="4594119" cy="27860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14282" y="4786322"/>
            <a:ext cx="8643998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It is also used as a synthetic fiber in the manufacture of cigarette filters and playing cards.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In photographic film, cellulose acetate film replaced nitrate film because it is less flammable and cheaper.</a:t>
            </a:r>
            <a:endParaRPr lang="en-IN" sz="2300" dirty="0">
              <a:solidFill>
                <a:srgbClr val="2603BD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871540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i="1" dirty="0" smtClean="0">
                <a:latin typeface="Book Antiqua" pitchFamily="18" charset="0"/>
              </a:rPr>
              <a:t>Preparation:</a:t>
            </a:r>
          </a:p>
          <a:p>
            <a:pPr marL="252000" indent="-252000" algn="just">
              <a:spcAft>
                <a:spcPts val="600"/>
              </a:spcAft>
            </a:pPr>
            <a:r>
              <a:rPr lang="en-IN" sz="2400" b="1" dirty="0" smtClean="0">
                <a:solidFill>
                  <a:srgbClr val="C00000"/>
                </a:solidFill>
                <a:latin typeface="Book Antiqua" pitchFamily="18" charset="0"/>
              </a:rPr>
              <a:t>Acetylating the cellulose: </a:t>
            </a:r>
            <a:r>
              <a:rPr lang="en-IN" sz="2400" dirty="0" smtClean="0">
                <a:latin typeface="Book Antiqua" pitchFamily="18" charset="0"/>
              </a:rPr>
              <a:t>The commercial production of cellulose acetates follows; 1. </a:t>
            </a: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acetic acid process</a:t>
            </a:r>
            <a:r>
              <a:rPr lang="en-IN" sz="2400" dirty="0" smtClean="0">
                <a:latin typeface="Book Antiqua" pitchFamily="18" charset="0"/>
              </a:rPr>
              <a:t> or 2. </a:t>
            </a:r>
            <a:r>
              <a:rPr lang="en-IN" sz="2400" i="1" dirty="0" err="1" smtClean="0">
                <a:solidFill>
                  <a:srgbClr val="C00000"/>
                </a:solidFill>
                <a:latin typeface="Book Antiqua" pitchFamily="18" charset="0"/>
              </a:rPr>
              <a:t>methylene</a:t>
            </a: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 chloride process</a:t>
            </a:r>
            <a:r>
              <a:rPr lang="en-IN" sz="2400" dirty="0" smtClean="0">
                <a:solidFill>
                  <a:srgbClr val="C00000"/>
                </a:solidFill>
                <a:latin typeface="Book Antiqua" pitchFamily="18" charset="0"/>
              </a:rPr>
              <a:t> </a:t>
            </a:r>
          </a:p>
          <a:p>
            <a:pPr marL="252000" indent="-252000" algn="just">
              <a:spcAft>
                <a:spcPts val="600"/>
              </a:spcAft>
            </a:pPr>
            <a:r>
              <a:rPr lang="en-IN" sz="2400" dirty="0" smtClean="0">
                <a:solidFill>
                  <a:srgbClr val="2603BD"/>
                </a:solidFill>
                <a:latin typeface="Book Antiqua" pitchFamily="18" charset="0"/>
              </a:rPr>
              <a:t>1. </a:t>
            </a: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Acetic acid processes: </a:t>
            </a:r>
            <a:r>
              <a:rPr lang="en-IN" sz="2400" dirty="0" smtClean="0">
                <a:solidFill>
                  <a:srgbClr val="2603BD"/>
                </a:solidFill>
                <a:latin typeface="Book Antiqua" pitchFamily="18" charset="0"/>
              </a:rPr>
              <a:t>the pre-treated cellulose is reacted in acetic acid  (solvent) with an excess of acetic anhydride, and with sulphuric acid as a catalyst.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2603BD"/>
                </a:solidFill>
                <a:latin typeface="Book Antiqua" pitchFamily="18" charset="0"/>
              </a:rPr>
              <a:t>The reaction is highly exothermic and therefore intensive cooling of the reaction vessels is required.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2603BD"/>
                </a:solidFill>
                <a:latin typeface="Book Antiqua" pitchFamily="18" charset="0"/>
              </a:rPr>
              <a:t>The </a:t>
            </a:r>
            <a:r>
              <a:rPr lang="en-IN" sz="2400" dirty="0" err="1" smtClean="0">
                <a:solidFill>
                  <a:srgbClr val="2603BD"/>
                </a:solidFill>
                <a:latin typeface="Book Antiqua" pitchFamily="18" charset="0"/>
              </a:rPr>
              <a:t>esterification</a:t>
            </a:r>
            <a:r>
              <a:rPr lang="en-IN" sz="2400" dirty="0" smtClean="0">
                <a:solidFill>
                  <a:srgbClr val="2603BD"/>
                </a:solidFill>
                <a:latin typeface="Book Antiqua" pitchFamily="18" charset="0"/>
              </a:rPr>
              <a:t> process is quenched by adding of water.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2603BD"/>
                </a:solidFill>
                <a:latin typeface="Book Antiqua" pitchFamily="18" charset="0"/>
              </a:rPr>
              <a:t>This solution must be gel-free and have the desired viscosity.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71414"/>
            <a:ext cx="8786842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>
              <a:spcAft>
                <a:spcPts val="600"/>
              </a:spcAft>
            </a:pPr>
            <a:r>
              <a:rPr lang="en-IN" sz="2300" dirty="0" smtClean="0">
                <a:solidFill>
                  <a:srgbClr val="C00000"/>
                </a:solidFill>
                <a:latin typeface="Book Antiqua" pitchFamily="18" charset="0"/>
              </a:rPr>
              <a:t>2. </a:t>
            </a:r>
            <a:r>
              <a:rPr lang="en-IN" sz="2300" i="1" dirty="0" err="1" smtClean="0">
                <a:solidFill>
                  <a:srgbClr val="C00000"/>
                </a:solidFill>
                <a:latin typeface="Book Antiqua" pitchFamily="18" charset="0"/>
              </a:rPr>
              <a:t>Methylene</a:t>
            </a:r>
            <a:r>
              <a:rPr lang="en-IN" sz="2300" i="1" dirty="0" smtClean="0">
                <a:solidFill>
                  <a:srgbClr val="C00000"/>
                </a:solidFill>
                <a:latin typeface="Book Antiqua" pitchFamily="18" charset="0"/>
              </a:rPr>
              <a:t> chloride process :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300" dirty="0" err="1" smtClean="0">
                <a:solidFill>
                  <a:srgbClr val="2603BD"/>
                </a:solidFill>
                <a:latin typeface="Book Antiqua" pitchFamily="18" charset="0"/>
              </a:rPr>
              <a:t>Methylene</a:t>
            </a: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 chloride is used in the </a:t>
            </a:r>
            <a:r>
              <a:rPr lang="en-IN" sz="2300" dirty="0" err="1" smtClean="0">
                <a:solidFill>
                  <a:srgbClr val="2603BD"/>
                </a:solidFill>
                <a:latin typeface="Book Antiqua" pitchFamily="18" charset="0"/>
              </a:rPr>
              <a:t>acetylation</a:t>
            </a: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 mixture as a solvent instead of acetic acid.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Since, low-boiling </a:t>
            </a:r>
            <a:r>
              <a:rPr lang="en-IN" sz="2300" dirty="0" err="1" smtClean="0">
                <a:solidFill>
                  <a:srgbClr val="2603BD"/>
                </a:solidFill>
                <a:latin typeface="Book Antiqua" pitchFamily="18" charset="0"/>
              </a:rPr>
              <a:t>methylene</a:t>
            </a: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 chloride can be easily removed by distillation.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300" dirty="0" err="1" smtClean="0">
                <a:solidFill>
                  <a:srgbClr val="2603BD"/>
                </a:solidFill>
                <a:latin typeface="Book Antiqua" pitchFamily="18" charset="0"/>
              </a:rPr>
              <a:t>Methylene</a:t>
            </a: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 chloride at low temperatures can dissolve cellulose triacetate very well.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A small amount of </a:t>
            </a:r>
            <a:r>
              <a:rPr lang="en-IN" sz="2300" dirty="0" err="1" smtClean="0">
                <a:solidFill>
                  <a:srgbClr val="2603BD"/>
                </a:solidFill>
                <a:latin typeface="Book Antiqua" pitchFamily="18" charset="0"/>
              </a:rPr>
              <a:t>sulfuric</a:t>
            </a: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 acid can used as a catalyst, but most often </a:t>
            </a:r>
            <a:r>
              <a:rPr lang="en-IN" sz="2300" dirty="0" err="1" smtClean="0">
                <a:solidFill>
                  <a:srgbClr val="2603BD"/>
                </a:solidFill>
                <a:latin typeface="Book Antiqua" pitchFamily="18" charset="0"/>
              </a:rPr>
              <a:t>perchloric</a:t>
            </a: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 acid is used.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However, acetic acid is usually also formed as a by-product of the reaction.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A very rare heterogeneous process is the fiber acetate process, which is only used for the production of cellulose triacetate as an end product.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In this process, the cellulose is suspended in benzene and </a:t>
            </a:r>
            <a:r>
              <a:rPr lang="en-IN" sz="2300" dirty="0" err="1" smtClean="0">
                <a:solidFill>
                  <a:srgbClr val="2603BD"/>
                </a:solidFill>
                <a:latin typeface="Book Antiqua" pitchFamily="18" charset="0"/>
              </a:rPr>
              <a:t>esterified</a:t>
            </a: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 with acetic anhydride in the presence of </a:t>
            </a:r>
            <a:r>
              <a:rPr lang="en-IN" sz="2300" dirty="0" err="1" smtClean="0">
                <a:solidFill>
                  <a:srgbClr val="2603BD"/>
                </a:solidFill>
                <a:latin typeface="Book Antiqua" pitchFamily="18" charset="0"/>
              </a:rPr>
              <a:t>perchloric</a:t>
            </a:r>
            <a:r>
              <a:rPr lang="en-IN" sz="2300" dirty="0" smtClean="0">
                <a:solidFill>
                  <a:srgbClr val="2603BD"/>
                </a:solidFill>
                <a:latin typeface="Book Antiqua" pitchFamily="18" charset="0"/>
              </a:rPr>
              <a:t> acid as catalyst.</a:t>
            </a:r>
            <a:endParaRPr lang="en-IN" sz="2300" dirty="0">
              <a:solidFill>
                <a:srgbClr val="2603BD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928670"/>
            <a:ext cx="857256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Book Antiqua" pitchFamily="18" charset="0"/>
              </a:rPr>
              <a:t>Applications: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2603BD"/>
                </a:solidFill>
                <a:latin typeface="Book Antiqua" pitchFamily="18" charset="0"/>
              </a:rPr>
              <a:t>Cellulose acetate is used as a film base materials in photography.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2603BD"/>
                </a:solidFill>
                <a:latin typeface="Book Antiqua" pitchFamily="18" charset="0"/>
              </a:rPr>
              <a:t>It is use as a component in some adhesives.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2603BD"/>
                </a:solidFill>
                <a:latin typeface="Book Antiqua" pitchFamily="18" charset="0"/>
              </a:rPr>
              <a:t>It is used as frame material for eyeglasses.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2603BD"/>
                </a:solidFill>
                <a:latin typeface="Book Antiqua" pitchFamily="18" charset="0"/>
              </a:rPr>
              <a:t> it is also used as a synthetic fiber and in the manufacture of cigarette filters, found in screwdriver handles, ink pen reservoirs, x-ray films.</a:t>
            </a:r>
            <a:endParaRPr lang="en-IN" sz="2400" dirty="0">
              <a:solidFill>
                <a:srgbClr val="2603BD"/>
              </a:solidFill>
              <a:latin typeface="Book Antiqua" pitchFamily="18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158" y="214290"/>
            <a:ext cx="842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latin typeface="Book Antiqua" pitchFamily="18" charset="0"/>
              </a:rPr>
              <a:t>Applications: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41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latin typeface="Book Antiqua" pitchFamily="18" charset="0"/>
              </a:rPr>
              <a:t>Composition, properties and applications of duralumin</a:t>
            </a:r>
            <a:endParaRPr lang="en-IN" sz="2800" dirty="0">
              <a:latin typeface="Book Antiqua" pitchFamily="18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2844" y="785794"/>
            <a:ext cx="8715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What is Duralumin?</a:t>
            </a:r>
          </a:p>
          <a:p>
            <a:pPr algn="just"/>
            <a:r>
              <a:rPr lang="en-IN" sz="2000" dirty="0" smtClean="0">
                <a:solidFill>
                  <a:srgbClr val="0000CC"/>
                </a:solidFill>
                <a:latin typeface="Book Antiqua" pitchFamily="18" charset="0"/>
              </a:rPr>
              <a:t>Duralumin is a strong, lightweight alloy of aluminium discovered in 1910 by Alfred </a:t>
            </a:r>
            <a:r>
              <a:rPr lang="en-IN" sz="2000" dirty="0" err="1" smtClean="0">
                <a:solidFill>
                  <a:srgbClr val="0000CC"/>
                </a:solidFill>
                <a:latin typeface="Book Antiqua" pitchFamily="18" charset="0"/>
              </a:rPr>
              <a:t>Wilm</a:t>
            </a:r>
            <a:r>
              <a:rPr lang="en-IN" sz="2000" dirty="0" smtClean="0">
                <a:solidFill>
                  <a:srgbClr val="0000CC"/>
                </a:solidFill>
                <a:latin typeface="Book Antiqua" pitchFamily="18" charset="0"/>
              </a:rPr>
              <a:t>, a German metallurgist.</a:t>
            </a:r>
            <a:r>
              <a:rPr lang="en-IN" sz="2000" dirty="0" smtClean="0">
                <a:latin typeface="Book Antiqua" pitchFamily="18" charset="0"/>
              </a:rPr>
              <a:t> </a:t>
            </a:r>
            <a:endParaRPr lang="en-IN" sz="2000" dirty="0"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1857364"/>
            <a:ext cx="3337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Chemical Composition</a:t>
            </a:r>
            <a:endParaRPr lang="en-IN" sz="2400" b="1" i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348" y="2357430"/>
          <a:ext cx="6096000" cy="117514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latin typeface="Book Antiqua" pitchFamily="18" charset="0"/>
                        </a:rPr>
                        <a:t>Aluminum</a:t>
                      </a:r>
                      <a:r>
                        <a:rPr lang="en-IN" sz="2000" dirty="0">
                          <a:latin typeface="Book Antiqua" pitchFamily="18" charset="0"/>
                        </a:rPr>
                        <a:t>, Al</a:t>
                      </a:r>
                    </a:p>
                  </a:txBody>
                  <a:tcPr marL="86914" marR="86914" marT="43457" marB="434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Book Antiqua" pitchFamily="18" charset="0"/>
                        </a:rPr>
                        <a:t>95</a:t>
                      </a:r>
                    </a:p>
                  </a:txBody>
                  <a:tcPr marL="86914" marR="86914" marT="43457" marB="434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ook Antiqua" pitchFamily="18" charset="0"/>
                        </a:rPr>
                        <a:t>Copper, Cu</a:t>
                      </a:r>
                    </a:p>
                  </a:txBody>
                  <a:tcPr marL="86914" marR="86914" marT="43457" marB="434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ook Antiqua" pitchFamily="18" charset="0"/>
                        </a:rPr>
                        <a:t>4</a:t>
                      </a:r>
                    </a:p>
                  </a:txBody>
                  <a:tcPr marL="86914" marR="86914" marT="43457" marB="434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ook Antiqua" pitchFamily="18" charset="0"/>
                        </a:rPr>
                        <a:t>Magnesium, Mg</a:t>
                      </a:r>
                    </a:p>
                  </a:txBody>
                  <a:tcPr marL="86914" marR="86914" marT="43457" marB="434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ook Antiqua" pitchFamily="18" charset="0"/>
                        </a:rPr>
                        <a:t>1</a:t>
                      </a:r>
                    </a:p>
                  </a:txBody>
                  <a:tcPr marL="86914" marR="86914" marT="43457" marB="434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4282" y="3714752"/>
            <a:ext cx="871543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Properties:</a:t>
            </a:r>
          </a:p>
          <a:p>
            <a:pPr marL="252000" indent="-252000" algn="just">
              <a:buFont typeface="Wingdings" pitchFamily="2" charset="2"/>
              <a:buChar char="ü"/>
            </a:pPr>
            <a:r>
              <a:rPr lang="en-IN" sz="2000" dirty="0" smtClean="0">
                <a:solidFill>
                  <a:srgbClr val="0000CC"/>
                </a:solidFill>
                <a:latin typeface="Book Antiqua" pitchFamily="18" charset="0"/>
              </a:rPr>
              <a:t>It is relatively soft, ductile and easily workable under normal temperature. </a:t>
            </a:r>
          </a:p>
          <a:p>
            <a:pPr marL="252000" indent="-252000" algn="just">
              <a:buFont typeface="Wingdings" pitchFamily="2" charset="2"/>
              <a:buChar char="ü"/>
            </a:pPr>
            <a:r>
              <a:rPr lang="en-IN" sz="2000" dirty="0" smtClean="0">
                <a:solidFill>
                  <a:srgbClr val="0000CC"/>
                </a:solidFill>
                <a:latin typeface="Book Antiqua" pitchFamily="18" charset="0"/>
              </a:rPr>
              <a:t>The alloy can be rolled, forged and extruded into various forms and shapes of products. </a:t>
            </a:r>
          </a:p>
          <a:p>
            <a:pPr marL="252000" indent="-252000" algn="just">
              <a:buFont typeface="Wingdings" pitchFamily="2" charset="2"/>
              <a:buChar char="ü"/>
            </a:pPr>
            <a:r>
              <a:rPr lang="en-IN" sz="2000" dirty="0" smtClean="0">
                <a:solidFill>
                  <a:srgbClr val="0000CC"/>
                </a:solidFill>
                <a:latin typeface="Book Antiqua" pitchFamily="18" charset="0"/>
              </a:rPr>
              <a:t>The tensile strength of duralumin is higher than </a:t>
            </a:r>
            <a:r>
              <a:rPr lang="en-IN" sz="2000" dirty="0" err="1" smtClean="0">
                <a:solidFill>
                  <a:srgbClr val="0000CC"/>
                </a:solidFill>
                <a:latin typeface="Book Antiqua" pitchFamily="18" charset="0"/>
              </a:rPr>
              <a:t>aluminum</a:t>
            </a:r>
            <a:r>
              <a:rPr lang="en-IN" sz="2000" dirty="0" smtClean="0">
                <a:solidFill>
                  <a:srgbClr val="0000CC"/>
                </a:solidFill>
                <a:latin typeface="Book Antiqua" pitchFamily="18" charset="0"/>
              </a:rPr>
              <a:t>.</a:t>
            </a:r>
          </a:p>
          <a:p>
            <a:pPr marL="252000" indent="-252000" algn="just">
              <a:buFont typeface="Wingdings" pitchFamily="2" charset="2"/>
              <a:buChar char="ü"/>
            </a:pPr>
            <a:r>
              <a:rPr lang="en-IN" sz="2000" dirty="0" smtClean="0">
                <a:solidFill>
                  <a:srgbClr val="0000CC"/>
                </a:solidFill>
                <a:latin typeface="Book Antiqua" pitchFamily="18" charset="0"/>
              </a:rPr>
              <a:t>The electrical and heat conductivity of duralumin is less than that of pure </a:t>
            </a:r>
            <a:r>
              <a:rPr lang="en-IN" sz="2000" dirty="0" err="1" smtClean="0">
                <a:solidFill>
                  <a:srgbClr val="0000CC"/>
                </a:solidFill>
                <a:latin typeface="Book Antiqua" pitchFamily="18" charset="0"/>
              </a:rPr>
              <a:t>aluminum</a:t>
            </a:r>
            <a:r>
              <a:rPr lang="en-IN" sz="2000" dirty="0" smtClean="0">
                <a:solidFill>
                  <a:srgbClr val="0000CC"/>
                </a:solidFill>
                <a:latin typeface="Book Antiqua" pitchFamily="18" charset="0"/>
              </a:rPr>
              <a:t> and more than that of steel.</a:t>
            </a:r>
            <a:endParaRPr lang="en-IN" sz="20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1071546"/>
            <a:ext cx="7942559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Applications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Aircraft frames.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Frames of speedboats and automobiles.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Lightweight guns like the FAMAS type 97.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Surgical and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orthopedic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 work.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Manufacturing components of measuring instruments.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141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latin typeface="Book Antiqua" pitchFamily="18" charset="0"/>
              </a:rPr>
              <a:t>Composition, properties and applications of duralumin</a:t>
            </a:r>
            <a:endParaRPr lang="en-IN" sz="28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928670"/>
            <a:ext cx="864399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What Carbon Steel?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Carbon steel is a common type of steel that is an alloy of iron and carbon.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It has a higher carbon content, lower melting point and greater durability compared to stainless steel.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Carbon steel is the most widely used engineering and construction material for industrial applications on a large scale, including marine structures, power plants, transportation, chemical processing and petroleum production and refining.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8596" y="109815"/>
            <a:ext cx="8082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Carbon Steel: 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Composition, Properties and Applications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8596" y="109815"/>
            <a:ext cx="8082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Carbon Steel: 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Composition, Properties and Applications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785794"/>
            <a:ext cx="5259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Types of carbon steel and their properties</a:t>
            </a:r>
            <a:endParaRPr lang="en-IN" sz="2400" i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22" y="1397000"/>
          <a:ext cx="8643996" cy="4658169"/>
        </p:xfrm>
        <a:graphic>
          <a:graphicData uri="http://schemas.openxmlformats.org/drawingml/2006/table">
            <a:tbl>
              <a:tblPr/>
              <a:tblGrid>
                <a:gridCol w="952303"/>
                <a:gridCol w="1318576"/>
                <a:gridCol w="1372457"/>
                <a:gridCol w="3429024"/>
                <a:gridCol w="1571636"/>
              </a:tblGrid>
              <a:tr h="51443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 </a:t>
                      </a: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1" i="1" dirty="0">
                          <a:solidFill>
                            <a:srgbClr val="FF0000"/>
                          </a:solidFill>
                          <a:latin typeface="Book Antiqua" pitchFamily="18" charset="0"/>
                        </a:rPr>
                        <a:t>Carbon content (wt.%)</a:t>
                      </a:r>
                      <a:endParaRPr lang="en-IN" sz="2000" i="1" dirty="0">
                        <a:solidFill>
                          <a:srgbClr val="FF0000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1" i="1">
                          <a:solidFill>
                            <a:srgbClr val="FF0000"/>
                          </a:solidFill>
                          <a:latin typeface="Book Antiqua" pitchFamily="18" charset="0"/>
                        </a:rPr>
                        <a:t>Microstructure</a:t>
                      </a:r>
                      <a:endParaRPr lang="en-IN" sz="2000" i="1">
                        <a:solidFill>
                          <a:srgbClr val="FF0000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1" i="1" dirty="0">
                          <a:solidFill>
                            <a:srgbClr val="FF0000"/>
                          </a:solidFill>
                          <a:latin typeface="Book Antiqua" pitchFamily="18" charset="0"/>
                        </a:rPr>
                        <a:t>Properties</a:t>
                      </a:r>
                      <a:endParaRPr lang="en-IN" sz="2000" i="1" dirty="0">
                        <a:solidFill>
                          <a:srgbClr val="FF0000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1" i="1" dirty="0">
                          <a:solidFill>
                            <a:srgbClr val="FF0000"/>
                          </a:solidFill>
                          <a:latin typeface="Book Antiqua" pitchFamily="18" charset="0"/>
                        </a:rPr>
                        <a:t>Examples</a:t>
                      </a:r>
                      <a:endParaRPr lang="en-IN" sz="2000" i="1" dirty="0">
                        <a:solidFill>
                          <a:srgbClr val="FF0000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40405"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Low-carbon steel</a:t>
                      </a:r>
                      <a:endParaRPr lang="en-IN" sz="2000" dirty="0">
                        <a:solidFill>
                          <a:srgbClr val="0000CC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&lt; 0.25</a:t>
                      </a: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Ferrite, </a:t>
                      </a:r>
                      <a:r>
                        <a:rPr lang="en-IN" sz="2000" dirty="0" err="1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pearlite</a:t>
                      </a:r>
                      <a:endParaRPr lang="en-IN" sz="2000" dirty="0">
                        <a:solidFill>
                          <a:srgbClr val="0000CC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Low hardness and cost. High ductility, toughness, </a:t>
                      </a:r>
                      <a:r>
                        <a:rPr lang="en-IN" sz="2000" dirty="0" err="1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machinability</a:t>
                      </a:r>
                      <a:r>
                        <a:rPr lang="en-IN" sz="200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 and </a:t>
                      </a:r>
                      <a:r>
                        <a:rPr lang="en-IN" sz="2000" dirty="0" err="1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weldability</a:t>
                      </a:r>
                      <a:endParaRPr lang="en-IN" sz="2000" dirty="0">
                        <a:solidFill>
                          <a:srgbClr val="0000CC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i-FI" sz="2000" u="none" strike="noStrike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AISI 304,</a:t>
                      </a:r>
                      <a:r>
                        <a:rPr lang="fi-FI" sz="200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 </a:t>
                      </a:r>
                      <a:r>
                        <a:rPr lang="fi-FI" sz="2000" u="none" strike="noStrike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ASTM </a:t>
                      </a:r>
                      <a:r>
                        <a:rPr lang="fi-FI" sz="2000" u="none" strike="noStrike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A815,</a:t>
                      </a:r>
                      <a:r>
                        <a:rPr lang="fi-FI" sz="200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 </a:t>
                      </a:r>
                      <a:r>
                        <a:rPr lang="fi-FI" sz="2000" u="none" strike="noStrike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AISI 316L</a:t>
                      </a:r>
                      <a:endParaRPr lang="fi-FI" sz="2000" dirty="0">
                        <a:solidFill>
                          <a:srgbClr val="0000CC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86076">
                <a:tc>
                  <a:txBody>
                    <a:bodyPr/>
                    <a:lstStyle/>
                    <a:p>
                      <a:pPr algn="just"/>
                      <a:r>
                        <a:rPr lang="en-IN" sz="2000" b="1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Medium-carbon steel</a:t>
                      </a:r>
                      <a:endParaRPr lang="en-IN" sz="2000">
                        <a:solidFill>
                          <a:srgbClr val="0000CC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0.25 – 0.60</a:t>
                      </a: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err="1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Martensite</a:t>
                      </a:r>
                      <a:endParaRPr lang="en-IN" sz="2000" dirty="0">
                        <a:solidFill>
                          <a:srgbClr val="0000CC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Low hardenability, medium strength, ductility and toughness</a:t>
                      </a: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00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AISI 409, </a:t>
                      </a:r>
                      <a:r>
                        <a:rPr lang="it-IT" sz="2000" u="none" strike="noStrike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ASTM </a:t>
                      </a:r>
                      <a:r>
                        <a:rPr lang="it-IT" sz="2000" u="none" strike="noStrike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A29,</a:t>
                      </a:r>
                      <a:r>
                        <a:rPr lang="it-IT" sz="2000" u="none" strike="noStrike" baseline="0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 </a:t>
                      </a:r>
                      <a:r>
                        <a:rPr lang="it-IT" sz="2000" u="none" strike="noStrike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SCM435</a:t>
                      </a:r>
                      <a:endParaRPr lang="it-IT" sz="2000" dirty="0">
                        <a:solidFill>
                          <a:srgbClr val="0000CC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3089">
                <a:tc>
                  <a:txBody>
                    <a:bodyPr/>
                    <a:lstStyle/>
                    <a:p>
                      <a:pPr algn="just"/>
                      <a:r>
                        <a:rPr lang="en-IN" sz="2000" b="1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High-carbon steel</a:t>
                      </a:r>
                      <a:endParaRPr lang="en-IN" sz="2000">
                        <a:solidFill>
                          <a:srgbClr val="0000CC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0.60 – 1.25</a:t>
                      </a: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err="1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Pearlite</a:t>
                      </a:r>
                      <a:endParaRPr lang="en-IN" sz="2000" dirty="0">
                        <a:solidFill>
                          <a:srgbClr val="0000CC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High hardness, strength, low ductility</a:t>
                      </a: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u="none" strike="noStrike" dirty="0" smtClean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AISI 440C,</a:t>
                      </a:r>
                      <a:r>
                        <a:rPr lang="en-IN" sz="2000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 </a:t>
                      </a:r>
                      <a:r>
                        <a:rPr lang="en-IN" sz="2000" u="none" strike="noStrike" dirty="0">
                          <a:solidFill>
                            <a:srgbClr val="0000CC"/>
                          </a:solidFill>
                          <a:latin typeface="Book Antiqua" pitchFamily="18" charset="0"/>
                        </a:rPr>
                        <a:t>EN 10088-3</a:t>
                      </a:r>
                      <a:endParaRPr lang="en-IN" sz="2000" dirty="0">
                        <a:solidFill>
                          <a:srgbClr val="0000CC"/>
                        </a:solidFill>
                        <a:latin typeface="Book Antiqua" pitchFamily="18" charset="0"/>
                      </a:endParaRPr>
                    </a:p>
                  </a:txBody>
                  <a:tcPr marL="51443" marR="51443" marT="25722" marB="25722" anchor="ctr">
                    <a:lnL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BC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928670"/>
            <a:ext cx="87868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Applications of Different Carbon Steel.</a:t>
            </a:r>
          </a:p>
          <a:p>
            <a:pPr algn="just"/>
            <a:r>
              <a:rPr lang="en-IN" sz="2400" b="1" i="1" dirty="0" smtClean="0">
                <a:latin typeface="Book Antiqua" pitchFamily="18" charset="0"/>
              </a:rPr>
              <a:t>1. Low-carbon steel</a:t>
            </a:r>
          </a:p>
          <a:p>
            <a:pPr marL="252000" indent="-252000" algn="just"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Low carbon steels are often used in automobile body components, structural shapes (I-beams, channel and angle iron), pipes, construction and bridge components, and food cans.</a:t>
            </a:r>
          </a:p>
          <a:p>
            <a:pPr algn="just"/>
            <a:r>
              <a:rPr lang="en-IN" sz="2400" b="1" i="1" dirty="0" smtClean="0">
                <a:latin typeface="Book Antiqua" pitchFamily="18" charset="0"/>
              </a:rPr>
              <a:t>2. Medium-carbon steel</a:t>
            </a:r>
          </a:p>
          <a:p>
            <a:pPr marL="252000" indent="-252000" algn="just"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As a result of their high strength, resistance to wear and toughness, medium-carbon steels are often used for railway tracks, train wheels, crankshafts, and gears and machinery parts requiring this combination of properties.</a:t>
            </a:r>
          </a:p>
          <a:p>
            <a:pPr algn="just"/>
            <a:r>
              <a:rPr lang="en-IN" sz="2400" b="1" i="1" dirty="0" smtClean="0">
                <a:latin typeface="Book Antiqua" pitchFamily="18" charset="0"/>
              </a:rPr>
              <a:t>3. High-carbon steel</a:t>
            </a:r>
          </a:p>
          <a:p>
            <a:pPr marL="252000" indent="-252000" algn="just"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Due to their high wear-resistance and hardness, high-carbon steels are used in cutting tools, springs high strength wire and dies.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8596" y="109815"/>
            <a:ext cx="8082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Carbon Steel: 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Composition, Properties and Applications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3857628"/>
            <a:ext cx="885828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chemeClr val="dk1"/>
              </a:buClr>
              <a:buSzPts val="2000"/>
            </a:pPr>
            <a:r>
              <a:rPr lang="en-IN" sz="2300" dirty="0" smtClean="0">
                <a:latin typeface="Centaur" pitchFamily="18" charset="0"/>
                <a:ea typeface="Arial"/>
                <a:cs typeface="Arial"/>
                <a:sym typeface="Arial"/>
              </a:rPr>
              <a:t>A cadmium compound is heated to 320 </a:t>
            </a:r>
            <a:r>
              <a:rPr lang="en-IN" sz="2300" baseline="30000" dirty="0" smtClean="0">
                <a:latin typeface="Centaur" pitchFamily="18" charset="0"/>
                <a:ea typeface="Arial"/>
                <a:cs typeface="Arial"/>
                <a:sym typeface="Arial"/>
              </a:rPr>
              <a:t>○</a:t>
            </a:r>
            <a:r>
              <a:rPr lang="en-IN" sz="2300" dirty="0" smtClean="0">
                <a:latin typeface="Centaur" pitchFamily="18" charset="0"/>
                <a:ea typeface="Arial"/>
                <a:cs typeface="Arial"/>
                <a:sym typeface="Arial"/>
              </a:rPr>
              <a:t>C and dissolved in an organic solvent. At room temperature selenium compound dissolved in a different organic solvent is injected into the reaction vessel, causing </a:t>
            </a:r>
            <a:r>
              <a:rPr lang="en-IN" sz="2300" dirty="0" err="1" smtClean="0">
                <a:latin typeface="Centaur" pitchFamily="18" charset="0"/>
                <a:ea typeface="Arial"/>
                <a:cs typeface="Arial"/>
                <a:sym typeface="Arial"/>
              </a:rPr>
              <a:t>supersaturation</a:t>
            </a:r>
            <a:r>
              <a:rPr lang="en-IN" sz="2300" dirty="0" smtClean="0">
                <a:latin typeface="Centaur" pitchFamily="18" charset="0"/>
                <a:ea typeface="Arial"/>
                <a:cs typeface="Arial"/>
                <a:sym typeface="Arial"/>
              </a:rPr>
              <a:t> of the resultant </a:t>
            </a:r>
            <a:r>
              <a:rPr lang="en-IN" sz="2300" dirty="0" err="1" smtClean="0">
                <a:latin typeface="Centaur" pitchFamily="18" charset="0"/>
                <a:ea typeface="Arial"/>
                <a:cs typeface="Arial"/>
                <a:sym typeface="Arial"/>
              </a:rPr>
              <a:t>CdSe</a:t>
            </a:r>
            <a:r>
              <a:rPr lang="en-IN" sz="2300" dirty="0" smtClean="0">
                <a:latin typeface="Centaur" pitchFamily="18" charset="0"/>
                <a:ea typeface="Arial"/>
                <a:cs typeface="Arial"/>
                <a:sym typeface="Arial"/>
              </a:rPr>
              <a:t> solution. As the temperature drops to around 290</a:t>
            </a:r>
            <a:r>
              <a:rPr lang="en-IN" sz="2300" baseline="30000" dirty="0" smtClean="0">
                <a:latin typeface="Centaur" pitchFamily="18" charset="0"/>
                <a:ea typeface="Arial"/>
                <a:cs typeface="Arial"/>
                <a:sym typeface="Arial"/>
              </a:rPr>
              <a:t>○ </a:t>
            </a:r>
            <a:r>
              <a:rPr lang="en-IN" sz="2300" dirty="0" smtClean="0">
                <a:latin typeface="Centaur" pitchFamily="18" charset="0"/>
                <a:ea typeface="Arial"/>
                <a:cs typeface="Arial"/>
                <a:sym typeface="Arial"/>
              </a:rPr>
              <a:t>C, nucleation of new crystals stops and existing crystals grow. After a period of growth, the length of which determines the size of the QDs, the solution is cooled to 220</a:t>
            </a:r>
            <a:r>
              <a:rPr lang="en-IN" sz="2300" baseline="30000" dirty="0" smtClean="0">
                <a:latin typeface="Centaur" pitchFamily="18" charset="0"/>
                <a:ea typeface="Arial"/>
                <a:cs typeface="Arial"/>
                <a:sym typeface="Arial"/>
              </a:rPr>
              <a:t> ○ </a:t>
            </a:r>
            <a:r>
              <a:rPr lang="en-IN" sz="2300" dirty="0" smtClean="0">
                <a:latin typeface="Centaur" pitchFamily="18" charset="0"/>
                <a:ea typeface="Arial"/>
                <a:cs typeface="Arial"/>
                <a:sym typeface="Arial"/>
              </a:rPr>
              <a:t>C, stopping growth. A small amount of zinc </a:t>
            </a:r>
            <a:r>
              <a:rPr lang="en-IN" sz="2300" dirty="0" err="1" smtClean="0">
                <a:latin typeface="Centaur" pitchFamily="18" charset="0"/>
                <a:ea typeface="Arial"/>
                <a:cs typeface="Arial"/>
                <a:sym typeface="Arial"/>
              </a:rPr>
              <a:t>sulfide</a:t>
            </a:r>
            <a:r>
              <a:rPr lang="en-IN" sz="2300" dirty="0" smtClean="0">
                <a:latin typeface="Centaur" pitchFamily="18" charset="0"/>
                <a:ea typeface="Arial"/>
                <a:cs typeface="Arial"/>
                <a:sym typeface="Arial"/>
              </a:rPr>
              <a:t> is injected into the reaction vessel to coat the QDs and prevent them from reacting with the environment</a:t>
            </a:r>
            <a:endParaRPr lang="en-IN" sz="2300" dirty="0">
              <a:latin typeface="Centaur" pitchFamily="18" charset="0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269;p196" descr="Image result for cdse quantum do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159" y="642918"/>
            <a:ext cx="8215370" cy="32861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71;p196"/>
          <p:cNvSpPr/>
          <p:nvPr/>
        </p:nvSpPr>
        <p:spPr>
          <a:xfrm>
            <a:off x="1428728" y="71414"/>
            <a:ext cx="68568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 smtClean="0">
                <a:solidFill>
                  <a:srgbClr val="C00000"/>
                </a:solidFill>
                <a:latin typeface="Centaur" pitchFamily="18" charset="0"/>
                <a:ea typeface="Calibri"/>
                <a:cs typeface="Calibri"/>
                <a:sym typeface="Calibri"/>
              </a:rPr>
              <a:t>Colloidal Synthesis of </a:t>
            </a:r>
            <a:r>
              <a:rPr lang="en-IN" sz="2800" b="1" dirty="0" err="1" smtClean="0">
                <a:solidFill>
                  <a:srgbClr val="C00000"/>
                </a:solidFill>
                <a:latin typeface="Centaur" pitchFamily="18" charset="0"/>
                <a:ea typeface="Calibri"/>
                <a:cs typeface="Calibri"/>
                <a:sym typeface="Calibri"/>
              </a:rPr>
              <a:t>Cdse</a:t>
            </a:r>
            <a:r>
              <a:rPr lang="en-IN" sz="2800" b="1" dirty="0" smtClean="0">
                <a:solidFill>
                  <a:srgbClr val="C00000"/>
                </a:solidFill>
                <a:latin typeface="Centaur" pitchFamily="18" charset="0"/>
                <a:ea typeface="Calibri"/>
                <a:cs typeface="Calibri"/>
                <a:sym typeface="Calibri"/>
              </a:rPr>
              <a:t> Quantum Dots </a:t>
            </a:r>
            <a:endParaRPr lang="en-IN" sz="2800" b="1" dirty="0">
              <a:solidFill>
                <a:srgbClr val="C00000"/>
              </a:solidFill>
              <a:latin typeface="Centaur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80988" y="642918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7158" y="130710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rgbClr val="C00000"/>
                </a:solidFill>
                <a:latin typeface="Book Antiqua" pitchFamily="18" charset="0"/>
              </a:rPr>
              <a:t>Applications of Polycarbonate Nanocomposites.</a:t>
            </a:r>
            <a:endParaRPr lang="en-IN" sz="28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857232"/>
            <a:ext cx="871543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Zinc oxide (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ZnO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)–polycarbonate (PC)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nanocomposite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 films used for food packaging.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Titanium carbide (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TiC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)- polycarbonate (PC)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nanocomposite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 used for Additive manufacturing.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Several polycarbonate (PC)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nanocompositse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 used in several engineering applications, such as automotive, data storage, and construction, among others.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1000108"/>
            <a:ext cx="871543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>
              <a:spcAft>
                <a:spcPts val="600"/>
              </a:spcAft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What Does Lacquer Mean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 lacquer is a clear or coloured wood coating finish that dries via solvent evaporation or a curing process.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It is used to produce a hard and durable finish.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158" y="71414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800" dirty="0" smtClean="0">
                <a:solidFill>
                  <a:srgbClr val="C00000"/>
                </a:solidFill>
                <a:latin typeface="Book Antiqua" pitchFamily="18" charset="0"/>
              </a:rPr>
              <a:t>Lacquer: Content, Functions and </a:t>
            </a:r>
            <a:r>
              <a:rPr lang="en-US" sz="2800" dirty="0" smtClean="0">
                <a:solidFill>
                  <a:srgbClr val="C00000"/>
                </a:solidFill>
                <a:latin typeface="Book Antiqua" pitchFamily="18" charset="0"/>
              </a:rPr>
              <a:t>Applications</a:t>
            </a:r>
            <a:endParaRPr lang="en-IN" sz="28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3000372"/>
            <a:ext cx="8572560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Composition: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lacquer is a solvent-based product made by dissolving nitrocellulose along with plasticizers and pigments in volatile solvents.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It also is made with a solution of shellac in alcohol, which creates a synthetic coating and forms a high-gloss surface.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158" y="71414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800" dirty="0" smtClean="0">
                <a:solidFill>
                  <a:srgbClr val="C00000"/>
                </a:solidFill>
                <a:latin typeface="Book Antiqua" pitchFamily="18" charset="0"/>
              </a:rPr>
              <a:t>Lacquer: Content, Functions and </a:t>
            </a:r>
            <a:r>
              <a:rPr lang="en-US" sz="2800" dirty="0" smtClean="0">
                <a:solidFill>
                  <a:srgbClr val="C00000"/>
                </a:solidFill>
                <a:latin typeface="Book Antiqua" pitchFamily="18" charset="0"/>
              </a:rPr>
              <a:t>Applications</a:t>
            </a:r>
            <a:endParaRPr lang="en-IN" sz="28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857232"/>
            <a:ext cx="79296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>
              <a:spcAft>
                <a:spcPts val="600"/>
              </a:spcAft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Properties </a:t>
            </a:r>
            <a:endParaRPr lang="en-IN" sz="2400" dirty="0" smtClean="0">
              <a:solidFill>
                <a:srgbClr val="0000CC"/>
              </a:solidFill>
              <a:latin typeface="Book Antiqua" pitchFamily="18" charset="0"/>
            </a:endParaRP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It dries on the surface by evaporation only.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Its duration time is low.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It reflects lowest light.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Extenders are not used in lacquer.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Diluents are used.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It applied on both metal and wooden surface.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857232"/>
            <a:ext cx="7929618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>
              <a:spcAft>
                <a:spcPts val="600"/>
              </a:spcAft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Applications</a:t>
            </a:r>
            <a:endParaRPr lang="en-IN" sz="2400" dirty="0" smtClean="0">
              <a:solidFill>
                <a:srgbClr val="0000CC"/>
              </a:solidFill>
              <a:latin typeface="Book Antiqua" pitchFamily="18" charset="0"/>
            </a:endParaRP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It is used to paint for paintings.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It is used to decorating things in the house.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Artist used it for paintings.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158" y="71414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800" dirty="0" smtClean="0">
                <a:solidFill>
                  <a:srgbClr val="C00000"/>
                </a:solidFill>
                <a:latin typeface="Book Antiqua" pitchFamily="18" charset="0"/>
              </a:rPr>
              <a:t>Lacquer: Content, Functions and </a:t>
            </a:r>
            <a:r>
              <a:rPr lang="en-US" sz="2800" dirty="0" smtClean="0">
                <a:solidFill>
                  <a:srgbClr val="C00000"/>
                </a:solidFill>
                <a:latin typeface="Book Antiqua" pitchFamily="18" charset="0"/>
              </a:rPr>
              <a:t>Applications</a:t>
            </a:r>
            <a:endParaRPr lang="en-IN" sz="2800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000108"/>
            <a:ext cx="8715436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What is Magnetization?</a:t>
            </a:r>
          </a:p>
          <a:p>
            <a:pPr marL="288000" indent="-288000" algn="just"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0000CC"/>
                </a:solidFill>
                <a:latin typeface="Book Antiqua" pitchFamily="18" charset="0"/>
              </a:rPr>
              <a:t>Magnetization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is defined as </a:t>
            </a:r>
            <a:r>
              <a:rPr lang="en-IN" sz="2400" b="1" dirty="0" smtClean="0">
                <a:solidFill>
                  <a:srgbClr val="0000CC"/>
                </a:solidFill>
                <a:latin typeface="Book Antiqua" pitchFamily="18" charset="0"/>
              </a:rPr>
              <a:t>the extent to which a material becomes magnetized when placed within a magnetic field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, and is a measure of the net magnetic dipole moment per unit volume. The magnetization is directly related to the applied magnetic field.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"/>
            <a:ext cx="876300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00" b="1" dirty="0" smtClean="0">
                <a:solidFill>
                  <a:srgbClr val="00B050"/>
                </a:solidFill>
                <a:latin typeface="Book Antiqua" pitchFamily="18" charset="0"/>
              </a:rPr>
              <a:t>Magnetic Properties</a:t>
            </a:r>
            <a:endParaRPr lang="en-US" sz="2900" b="1" dirty="0">
              <a:solidFill>
                <a:srgbClr val="00B050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844" y="3357562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Magnetism is a property of materials that respond to an applied magnetic filed that cause the material to be either attracted or repelled.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ferromagneti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914533"/>
            <a:ext cx="3928833" cy="2943467"/>
          </a:xfrm>
          <a:prstGeom prst="rect">
            <a:avLst/>
          </a:prstGeom>
          <a:noFill/>
        </p:spPr>
      </p:pic>
      <p:pic>
        <p:nvPicPr>
          <p:cNvPr id="90114" name="Picture 2" descr="http://hyperphysics.phy-astr.gsu.edu/hbase/Solids/imgsol/doma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43980" cy="443711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5013176"/>
            <a:ext cx="356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FERROMAGNETISM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800" y="1498600"/>
            <a:ext cx="5584825" cy="2486025"/>
            <a:chOff x="32" y="944"/>
            <a:chExt cx="3518" cy="156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2" y="944"/>
              <a:ext cx="3518" cy="1566"/>
              <a:chOff x="32" y="944"/>
              <a:chExt cx="3518" cy="156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20" y="1090"/>
                <a:ext cx="194" cy="443"/>
                <a:chOff x="920" y="1090"/>
                <a:chExt cx="194" cy="443"/>
              </a:xfrm>
            </p:grpSpPr>
            <p:sp>
              <p:nvSpPr>
                <p:cNvPr id="19607" name="Freeform 6"/>
                <p:cNvSpPr>
                  <a:spLocks/>
                </p:cNvSpPr>
                <p:nvPr/>
              </p:nvSpPr>
              <p:spPr bwMode="auto">
                <a:xfrm>
                  <a:off x="920" y="1090"/>
                  <a:ext cx="97" cy="443"/>
                </a:xfrm>
                <a:custGeom>
                  <a:avLst/>
                  <a:gdLst>
                    <a:gd name="T0" fmla="*/ 97 w 97"/>
                    <a:gd name="T1" fmla="*/ 443 h 443"/>
                    <a:gd name="T2" fmla="*/ 48 w 97"/>
                    <a:gd name="T3" fmla="*/ 443 h 443"/>
                    <a:gd name="T4" fmla="*/ 48 w 97"/>
                    <a:gd name="T5" fmla="*/ 96 h 443"/>
                    <a:gd name="T6" fmla="*/ 0 w 97"/>
                    <a:gd name="T7" fmla="*/ 96 h 443"/>
                    <a:gd name="T8" fmla="*/ 97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97" y="443"/>
                      </a:moveTo>
                      <a:lnTo>
                        <a:pt x="48" y="443"/>
                      </a:lnTo>
                      <a:lnTo>
                        <a:pt x="48" y="96"/>
                      </a:lnTo>
                      <a:lnTo>
                        <a:pt x="0" y="96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8" name="Freeform 7"/>
                <p:cNvSpPr>
                  <a:spLocks/>
                </p:cNvSpPr>
                <p:nvPr/>
              </p:nvSpPr>
              <p:spPr bwMode="auto">
                <a:xfrm>
                  <a:off x="1017" y="1090"/>
                  <a:ext cx="97" cy="443"/>
                </a:xfrm>
                <a:custGeom>
                  <a:avLst/>
                  <a:gdLst>
                    <a:gd name="T0" fmla="*/ 0 w 97"/>
                    <a:gd name="T1" fmla="*/ 443 h 443"/>
                    <a:gd name="T2" fmla="*/ 48 w 97"/>
                    <a:gd name="T3" fmla="*/ 443 h 443"/>
                    <a:gd name="T4" fmla="*/ 48 w 97"/>
                    <a:gd name="T5" fmla="*/ 96 h 443"/>
                    <a:gd name="T6" fmla="*/ 97 w 97"/>
                    <a:gd name="T7" fmla="*/ 96 h 443"/>
                    <a:gd name="T8" fmla="*/ 0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0" y="443"/>
                      </a:moveTo>
                      <a:lnTo>
                        <a:pt x="48" y="443"/>
                      </a:lnTo>
                      <a:lnTo>
                        <a:pt x="48" y="96"/>
                      </a:lnTo>
                      <a:lnTo>
                        <a:pt x="97" y="9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210" y="1041"/>
                <a:ext cx="194" cy="444"/>
                <a:chOff x="1210" y="1041"/>
                <a:chExt cx="194" cy="444"/>
              </a:xfrm>
            </p:grpSpPr>
            <p:sp>
              <p:nvSpPr>
                <p:cNvPr id="19605" name="Freeform 9"/>
                <p:cNvSpPr>
                  <a:spLocks/>
                </p:cNvSpPr>
                <p:nvPr/>
              </p:nvSpPr>
              <p:spPr bwMode="auto">
                <a:xfrm>
                  <a:off x="1210" y="1041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9 w 97"/>
                    <a:gd name="T3" fmla="*/ 444 h 444"/>
                    <a:gd name="T4" fmla="*/ 49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9" y="444"/>
                      </a:lnTo>
                      <a:lnTo>
                        <a:pt x="49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6" name="Freeform 10"/>
                <p:cNvSpPr>
                  <a:spLocks/>
                </p:cNvSpPr>
                <p:nvPr/>
              </p:nvSpPr>
              <p:spPr bwMode="auto">
                <a:xfrm>
                  <a:off x="1307" y="1041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9 w 97"/>
                    <a:gd name="T3" fmla="*/ 444 h 444"/>
                    <a:gd name="T4" fmla="*/ 49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9" y="444"/>
                      </a:lnTo>
                      <a:lnTo>
                        <a:pt x="49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1493" y="1146"/>
                <a:ext cx="193" cy="444"/>
                <a:chOff x="1493" y="1146"/>
                <a:chExt cx="193" cy="444"/>
              </a:xfrm>
            </p:grpSpPr>
            <p:sp>
              <p:nvSpPr>
                <p:cNvPr id="19603" name="Freeform 12"/>
                <p:cNvSpPr>
                  <a:spLocks/>
                </p:cNvSpPr>
                <p:nvPr/>
              </p:nvSpPr>
              <p:spPr bwMode="auto">
                <a:xfrm>
                  <a:off x="1493" y="1146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4" name="Freeform 13"/>
                <p:cNvSpPr>
                  <a:spLocks/>
                </p:cNvSpPr>
                <p:nvPr/>
              </p:nvSpPr>
              <p:spPr bwMode="auto">
                <a:xfrm>
                  <a:off x="1590" y="1146"/>
                  <a:ext cx="96" cy="444"/>
                </a:xfrm>
                <a:custGeom>
                  <a:avLst/>
                  <a:gdLst>
                    <a:gd name="T0" fmla="*/ 0 w 96"/>
                    <a:gd name="T1" fmla="*/ 444 h 444"/>
                    <a:gd name="T2" fmla="*/ 48 w 96"/>
                    <a:gd name="T3" fmla="*/ 444 h 444"/>
                    <a:gd name="T4" fmla="*/ 48 w 96"/>
                    <a:gd name="T5" fmla="*/ 97 h 444"/>
                    <a:gd name="T6" fmla="*/ 96 w 96"/>
                    <a:gd name="T7" fmla="*/ 97 h 444"/>
                    <a:gd name="T8" fmla="*/ 0 w 96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44"/>
                    <a:gd name="T17" fmla="*/ 96 w 96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6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13" y="1178"/>
                <a:ext cx="194" cy="444"/>
                <a:chOff x="113" y="1178"/>
                <a:chExt cx="194" cy="444"/>
              </a:xfrm>
            </p:grpSpPr>
            <p:sp>
              <p:nvSpPr>
                <p:cNvPr id="19601" name="Freeform 15"/>
                <p:cNvSpPr>
                  <a:spLocks/>
                </p:cNvSpPr>
                <p:nvPr/>
              </p:nvSpPr>
              <p:spPr bwMode="auto">
                <a:xfrm>
                  <a:off x="113" y="1178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2" name="Freeform 16"/>
                <p:cNvSpPr>
                  <a:spLocks/>
                </p:cNvSpPr>
                <p:nvPr/>
              </p:nvSpPr>
              <p:spPr bwMode="auto">
                <a:xfrm>
                  <a:off x="210" y="1178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403" y="1090"/>
                <a:ext cx="194" cy="443"/>
                <a:chOff x="403" y="1090"/>
                <a:chExt cx="194" cy="443"/>
              </a:xfrm>
            </p:grpSpPr>
            <p:sp>
              <p:nvSpPr>
                <p:cNvPr id="19599" name="Freeform 18"/>
                <p:cNvSpPr>
                  <a:spLocks/>
                </p:cNvSpPr>
                <p:nvPr/>
              </p:nvSpPr>
              <p:spPr bwMode="auto">
                <a:xfrm>
                  <a:off x="403" y="1090"/>
                  <a:ext cx="97" cy="443"/>
                </a:xfrm>
                <a:custGeom>
                  <a:avLst/>
                  <a:gdLst>
                    <a:gd name="T0" fmla="*/ 97 w 97"/>
                    <a:gd name="T1" fmla="*/ 443 h 443"/>
                    <a:gd name="T2" fmla="*/ 49 w 97"/>
                    <a:gd name="T3" fmla="*/ 443 h 443"/>
                    <a:gd name="T4" fmla="*/ 49 w 97"/>
                    <a:gd name="T5" fmla="*/ 96 h 443"/>
                    <a:gd name="T6" fmla="*/ 0 w 97"/>
                    <a:gd name="T7" fmla="*/ 96 h 443"/>
                    <a:gd name="T8" fmla="*/ 97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97" y="443"/>
                      </a:moveTo>
                      <a:lnTo>
                        <a:pt x="49" y="443"/>
                      </a:lnTo>
                      <a:lnTo>
                        <a:pt x="49" y="96"/>
                      </a:lnTo>
                      <a:lnTo>
                        <a:pt x="0" y="96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00" name="Freeform 19"/>
                <p:cNvSpPr>
                  <a:spLocks/>
                </p:cNvSpPr>
                <p:nvPr/>
              </p:nvSpPr>
              <p:spPr bwMode="auto">
                <a:xfrm>
                  <a:off x="500" y="1090"/>
                  <a:ext cx="97" cy="443"/>
                </a:xfrm>
                <a:custGeom>
                  <a:avLst/>
                  <a:gdLst>
                    <a:gd name="T0" fmla="*/ 0 w 97"/>
                    <a:gd name="T1" fmla="*/ 443 h 443"/>
                    <a:gd name="T2" fmla="*/ 49 w 97"/>
                    <a:gd name="T3" fmla="*/ 443 h 443"/>
                    <a:gd name="T4" fmla="*/ 49 w 97"/>
                    <a:gd name="T5" fmla="*/ 96 h 443"/>
                    <a:gd name="T6" fmla="*/ 97 w 97"/>
                    <a:gd name="T7" fmla="*/ 96 h 443"/>
                    <a:gd name="T8" fmla="*/ 0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0" y="443"/>
                      </a:moveTo>
                      <a:lnTo>
                        <a:pt x="49" y="443"/>
                      </a:lnTo>
                      <a:lnTo>
                        <a:pt x="49" y="96"/>
                      </a:lnTo>
                      <a:lnTo>
                        <a:pt x="97" y="9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670" y="1267"/>
                <a:ext cx="193" cy="444"/>
                <a:chOff x="670" y="1267"/>
                <a:chExt cx="193" cy="444"/>
              </a:xfrm>
            </p:grpSpPr>
            <p:sp>
              <p:nvSpPr>
                <p:cNvPr id="19597" name="Freeform 21"/>
                <p:cNvSpPr>
                  <a:spLocks/>
                </p:cNvSpPr>
                <p:nvPr/>
              </p:nvSpPr>
              <p:spPr bwMode="auto">
                <a:xfrm>
                  <a:off x="670" y="1267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8" name="Freeform 22"/>
                <p:cNvSpPr>
                  <a:spLocks/>
                </p:cNvSpPr>
                <p:nvPr/>
              </p:nvSpPr>
              <p:spPr bwMode="auto">
                <a:xfrm>
                  <a:off x="767" y="1267"/>
                  <a:ext cx="96" cy="444"/>
                </a:xfrm>
                <a:custGeom>
                  <a:avLst/>
                  <a:gdLst>
                    <a:gd name="T0" fmla="*/ 0 w 96"/>
                    <a:gd name="T1" fmla="*/ 444 h 444"/>
                    <a:gd name="T2" fmla="*/ 48 w 96"/>
                    <a:gd name="T3" fmla="*/ 444 h 444"/>
                    <a:gd name="T4" fmla="*/ 48 w 96"/>
                    <a:gd name="T5" fmla="*/ 97 h 444"/>
                    <a:gd name="T6" fmla="*/ 96 w 96"/>
                    <a:gd name="T7" fmla="*/ 97 h 444"/>
                    <a:gd name="T8" fmla="*/ 0 w 96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44"/>
                    <a:gd name="T17" fmla="*/ 96 w 96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6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1485" y="1775"/>
                <a:ext cx="193" cy="444"/>
                <a:chOff x="1485" y="1775"/>
                <a:chExt cx="193" cy="444"/>
              </a:xfrm>
            </p:grpSpPr>
            <p:sp>
              <p:nvSpPr>
                <p:cNvPr id="19595" name="Freeform 24"/>
                <p:cNvSpPr>
                  <a:spLocks/>
                </p:cNvSpPr>
                <p:nvPr/>
              </p:nvSpPr>
              <p:spPr bwMode="auto">
                <a:xfrm>
                  <a:off x="1485" y="1775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6" name="Freeform 25"/>
                <p:cNvSpPr>
                  <a:spLocks/>
                </p:cNvSpPr>
                <p:nvPr/>
              </p:nvSpPr>
              <p:spPr bwMode="auto">
                <a:xfrm>
                  <a:off x="1582" y="1775"/>
                  <a:ext cx="96" cy="444"/>
                </a:xfrm>
                <a:custGeom>
                  <a:avLst/>
                  <a:gdLst>
                    <a:gd name="T0" fmla="*/ 0 w 96"/>
                    <a:gd name="T1" fmla="*/ 444 h 444"/>
                    <a:gd name="T2" fmla="*/ 48 w 96"/>
                    <a:gd name="T3" fmla="*/ 444 h 444"/>
                    <a:gd name="T4" fmla="*/ 48 w 96"/>
                    <a:gd name="T5" fmla="*/ 97 h 444"/>
                    <a:gd name="T6" fmla="*/ 96 w 96"/>
                    <a:gd name="T7" fmla="*/ 97 h 444"/>
                    <a:gd name="T8" fmla="*/ 0 w 96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44"/>
                    <a:gd name="T17" fmla="*/ 96 w 96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6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944" y="1727"/>
                <a:ext cx="194" cy="444"/>
                <a:chOff x="944" y="1727"/>
                <a:chExt cx="194" cy="444"/>
              </a:xfrm>
            </p:grpSpPr>
            <p:sp>
              <p:nvSpPr>
                <p:cNvPr id="19593" name="Freeform 27"/>
                <p:cNvSpPr>
                  <a:spLocks/>
                </p:cNvSpPr>
                <p:nvPr/>
              </p:nvSpPr>
              <p:spPr bwMode="auto">
                <a:xfrm>
                  <a:off x="944" y="1727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4" name="Freeform 28"/>
                <p:cNvSpPr>
                  <a:spLocks/>
                </p:cNvSpPr>
                <p:nvPr/>
              </p:nvSpPr>
              <p:spPr bwMode="auto">
                <a:xfrm>
                  <a:off x="1041" y="1727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428" y="1638"/>
                <a:ext cx="193" cy="444"/>
                <a:chOff x="428" y="1638"/>
                <a:chExt cx="193" cy="444"/>
              </a:xfrm>
            </p:grpSpPr>
            <p:sp>
              <p:nvSpPr>
                <p:cNvPr id="19591" name="Freeform 30"/>
                <p:cNvSpPr>
                  <a:spLocks/>
                </p:cNvSpPr>
                <p:nvPr/>
              </p:nvSpPr>
              <p:spPr bwMode="auto">
                <a:xfrm>
                  <a:off x="428" y="1638"/>
                  <a:ext cx="96" cy="444"/>
                </a:xfrm>
                <a:custGeom>
                  <a:avLst/>
                  <a:gdLst>
                    <a:gd name="T0" fmla="*/ 96 w 96"/>
                    <a:gd name="T1" fmla="*/ 444 h 444"/>
                    <a:gd name="T2" fmla="*/ 48 w 96"/>
                    <a:gd name="T3" fmla="*/ 444 h 444"/>
                    <a:gd name="T4" fmla="*/ 48 w 96"/>
                    <a:gd name="T5" fmla="*/ 97 h 444"/>
                    <a:gd name="T6" fmla="*/ 0 w 96"/>
                    <a:gd name="T7" fmla="*/ 97 h 444"/>
                    <a:gd name="T8" fmla="*/ 96 w 96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44"/>
                    <a:gd name="T17" fmla="*/ 96 w 96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44">
                      <a:moveTo>
                        <a:pt x="96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2" name="Freeform 31"/>
                <p:cNvSpPr>
                  <a:spLocks/>
                </p:cNvSpPr>
                <p:nvPr/>
              </p:nvSpPr>
              <p:spPr bwMode="auto">
                <a:xfrm>
                  <a:off x="524" y="1638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9 w 97"/>
                    <a:gd name="T3" fmla="*/ 444 h 444"/>
                    <a:gd name="T4" fmla="*/ 49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9" y="444"/>
                      </a:lnTo>
                      <a:lnTo>
                        <a:pt x="49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145" y="1743"/>
                <a:ext cx="194" cy="444"/>
                <a:chOff x="145" y="1743"/>
                <a:chExt cx="194" cy="444"/>
              </a:xfrm>
            </p:grpSpPr>
            <p:sp>
              <p:nvSpPr>
                <p:cNvPr id="19589" name="Freeform 33"/>
                <p:cNvSpPr>
                  <a:spLocks/>
                </p:cNvSpPr>
                <p:nvPr/>
              </p:nvSpPr>
              <p:spPr bwMode="auto">
                <a:xfrm>
                  <a:off x="145" y="1743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9 w 97"/>
                    <a:gd name="T3" fmla="*/ 444 h 444"/>
                    <a:gd name="T4" fmla="*/ 49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9" y="444"/>
                      </a:lnTo>
                      <a:lnTo>
                        <a:pt x="49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90" name="Freeform 34"/>
                <p:cNvSpPr>
                  <a:spLocks/>
                </p:cNvSpPr>
                <p:nvPr/>
              </p:nvSpPr>
              <p:spPr bwMode="auto">
                <a:xfrm>
                  <a:off x="242" y="1743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5"/>
              <p:cNvGrpSpPr>
                <a:grpSpLocks/>
              </p:cNvGrpSpPr>
              <p:nvPr/>
            </p:nvGrpSpPr>
            <p:grpSpPr bwMode="auto">
              <a:xfrm>
                <a:off x="662" y="1816"/>
                <a:ext cx="193" cy="443"/>
                <a:chOff x="662" y="1816"/>
                <a:chExt cx="193" cy="443"/>
              </a:xfrm>
            </p:grpSpPr>
            <p:sp>
              <p:nvSpPr>
                <p:cNvPr id="19587" name="Freeform 36"/>
                <p:cNvSpPr>
                  <a:spLocks/>
                </p:cNvSpPr>
                <p:nvPr/>
              </p:nvSpPr>
              <p:spPr bwMode="auto">
                <a:xfrm>
                  <a:off x="662" y="1816"/>
                  <a:ext cx="96" cy="443"/>
                </a:xfrm>
                <a:custGeom>
                  <a:avLst/>
                  <a:gdLst>
                    <a:gd name="T0" fmla="*/ 96 w 96"/>
                    <a:gd name="T1" fmla="*/ 443 h 443"/>
                    <a:gd name="T2" fmla="*/ 48 w 96"/>
                    <a:gd name="T3" fmla="*/ 443 h 443"/>
                    <a:gd name="T4" fmla="*/ 48 w 96"/>
                    <a:gd name="T5" fmla="*/ 97 h 443"/>
                    <a:gd name="T6" fmla="*/ 0 w 96"/>
                    <a:gd name="T7" fmla="*/ 97 h 443"/>
                    <a:gd name="T8" fmla="*/ 96 w 96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43"/>
                    <a:gd name="T17" fmla="*/ 96 w 96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43">
                      <a:moveTo>
                        <a:pt x="96" y="443"/>
                      </a:moveTo>
                      <a:lnTo>
                        <a:pt x="48" y="443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8" name="Freeform 37"/>
                <p:cNvSpPr>
                  <a:spLocks/>
                </p:cNvSpPr>
                <p:nvPr/>
              </p:nvSpPr>
              <p:spPr bwMode="auto">
                <a:xfrm>
                  <a:off x="758" y="1816"/>
                  <a:ext cx="97" cy="443"/>
                </a:xfrm>
                <a:custGeom>
                  <a:avLst/>
                  <a:gdLst>
                    <a:gd name="T0" fmla="*/ 0 w 97"/>
                    <a:gd name="T1" fmla="*/ 443 h 443"/>
                    <a:gd name="T2" fmla="*/ 49 w 97"/>
                    <a:gd name="T3" fmla="*/ 443 h 443"/>
                    <a:gd name="T4" fmla="*/ 49 w 97"/>
                    <a:gd name="T5" fmla="*/ 97 h 443"/>
                    <a:gd name="T6" fmla="*/ 97 w 97"/>
                    <a:gd name="T7" fmla="*/ 97 h 443"/>
                    <a:gd name="T8" fmla="*/ 0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0" y="443"/>
                      </a:moveTo>
                      <a:lnTo>
                        <a:pt x="49" y="443"/>
                      </a:lnTo>
                      <a:lnTo>
                        <a:pt x="49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8"/>
              <p:cNvGrpSpPr>
                <a:grpSpLocks/>
              </p:cNvGrpSpPr>
              <p:nvPr/>
            </p:nvGrpSpPr>
            <p:grpSpPr bwMode="auto">
              <a:xfrm>
                <a:off x="1210" y="1654"/>
                <a:ext cx="194" cy="444"/>
                <a:chOff x="1210" y="1654"/>
                <a:chExt cx="194" cy="444"/>
              </a:xfrm>
            </p:grpSpPr>
            <p:sp>
              <p:nvSpPr>
                <p:cNvPr id="19585" name="Freeform 39"/>
                <p:cNvSpPr>
                  <a:spLocks/>
                </p:cNvSpPr>
                <p:nvPr/>
              </p:nvSpPr>
              <p:spPr bwMode="auto">
                <a:xfrm>
                  <a:off x="1210" y="1654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9 w 97"/>
                    <a:gd name="T3" fmla="*/ 444 h 444"/>
                    <a:gd name="T4" fmla="*/ 49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9" y="444"/>
                      </a:lnTo>
                      <a:lnTo>
                        <a:pt x="49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6" name="Freeform 40"/>
                <p:cNvSpPr>
                  <a:spLocks/>
                </p:cNvSpPr>
                <p:nvPr/>
              </p:nvSpPr>
              <p:spPr bwMode="auto">
                <a:xfrm>
                  <a:off x="1307" y="1654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9 w 97"/>
                    <a:gd name="T3" fmla="*/ 444 h 444"/>
                    <a:gd name="T4" fmla="*/ 49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9" y="444"/>
                      </a:lnTo>
                      <a:lnTo>
                        <a:pt x="49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1"/>
              <p:cNvGrpSpPr>
                <a:grpSpLocks/>
              </p:cNvGrpSpPr>
              <p:nvPr/>
            </p:nvGrpSpPr>
            <p:grpSpPr bwMode="auto">
              <a:xfrm>
                <a:off x="2171" y="2017"/>
                <a:ext cx="193" cy="444"/>
                <a:chOff x="2171" y="2017"/>
                <a:chExt cx="193" cy="444"/>
              </a:xfrm>
            </p:grpSpPr>
            <p:sp>
              <p:nvSpPr>
                <p:cNvPr id="19583" name="Freeform 42"/>
                <p:cNvSpPr>
                  <a:spLocks/>
                </p:cNvSpPr>
                <p:nvPr/>
              </p:nvSpPr>
              <p:spPr bwMode="auto">
                <a:xfrm>
                  <a:off x="2171" y="2017"/>
                  <a:ext cx="96" cy="444"/>
                </a:xfrm>
                <a:custGeom>
                  <a:avLst/>
                  <a:gdLst>
                    <a:gd name="T0" fmla="*/ 96 w 96"/>
                    <a:gd name="T1" fmla="*/ 444 h 444"/>
                    <a:gd name="T2" fmla="*/ 48 w 96"/>
                    <a:gd name="T3" fmla="*/ 444 h 444"/>
                    <a:gd name="T4" fmla="*/ 48 w 96"/>
                    <a:gd name="T5" fmla="*/ 97 h 444"/>
                    <a:gd name="T6" fmla="*/ 0 w 96"/>
                    <a:gd name="T7" fmla="*/ 97 h 444"/>
                    <a:gd name="T8" fmla="*/ 96 w 96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44"/>
                    <a:gd name="T17" fmla="*/ 96 w 96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44">
                      <a:moveTo>
                        <a:pt x="96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4" name="Freeform 43"/>
                <p:cNvSpPr>
                  <a:spLocks/>
                </p:cNvSpPr>
                <p:nvPr/>
              </p:nvSpPr>
              <p:spPr bwMode="auto">
                <a:xfrm>
                  <a:off x="2267" y="2017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9 w 97"/>
                    <a:gd name="T3" fmla="*/ 444 h 444"/>
                    <a:gd name="T4" fmla="*/ 49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9" y="444"/>
                      </a:lnTo>
                      <a:lnTo>
                        <a:pt x="49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4"/>
              <p:cNvGrpSpPr>
                <a:grpSpLocks/>
              </p:cNvGrpSpPr>
              <p:nvPr/>
            </p:nvGrpSpPr>
            <p:grpSpPr bwMode="auto">
              <a:xfrm>
                <a:off x="2687" y="2001"/>
                <a:ext cx="194" cy="444"/>
                <a:chOff x="2687" y="2001"/>
                <a:chExt cx="194" cy="444"/>
              </a:xfrm>
            </p:grpSpPr>
            <p:sp>
              <p:nvSpPr>
                <p:cNvPr id="19581" name="Freeform 45"/>
                <p:cNvSpPr>
                  <a:spLocks/>
                </p:cNvSpPr>
                <p:nvPr/>
              </p:nvSpPr>
              <p:spPr bwMode="auto">
                <a:xfrm>
                  <a:off x="2687" y="2001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2" name="Freeform 46"/>
                <p:cNvSpPr>
                  <a:spLocks/>
                </p:cNvSpPr>
                <p:nvPr/>
              </p:nvSpPr>
              <p:spPr bwMode="auto">
                <a:xfrm>
                  <a:off x="2784" y="2001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7"/>
              <p:cNvGrpSpPr>
                <a:grpSpLocks/>
              </p:cNvGrpSpPr>
              <p:nvPr/>
            </p:nvGrpSpPr>
            <p:grpSpPr bwMode="auto">
              <a:xfrm>
                <a:off x="3228" y="1549"/>
                <a:ext cx="193" cy="896"/>
                <a:chOff x="3228" y="1549"/>
                <a:chExt cx="193" cy="896"/>
              </a:xfrm>
            </p:grpSpPr>
            <p:sp>
              <p:nvSpPr>
                <p:cNvPr id="19579" name="Freeform 48"/>
                <p:cNvSpPr>
                  <a:spLocks/>
                </p:cNvSpPr>
                <p:nvPr/>
              </p:nvSpPr>
              <p:spPr bwMode="auto">
                <a:xfrm>
                  <a:off x="3228" y="1549"/>
                  <a:ext cx="96" cy="896"/>
                </a:xfrm>
                <a:custGeom>
                  <a:avLst/>
                  <a:gdLst>
                    <a:gd name="T0" fmla="*/ 96 w 96"/>
                    <a:gd name="T1" fmla="*/ 896 h 896"/>
                    <a:gd name="T2" fmla="*/ 48 w 96"/>
                    <a:gd name="T3" fmla="*/ 896 h 896"/>
                    <a:gd name="T4" fmla="*/ 48 w 96"/>
                    <a:gd name="T5" fmla="*/ 97 h 896"/>
                    <a:gd name="T6" fmla="*/ 0 w 96"/>
                    <a:gd name="T7" fmla="*/ 97 h 896"/>
                    <a:gd name="T8" fmla="*/ 96 w 96"/>
                    <a:gd name="T9" fmla="*/ 0 h 8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896"/>
                    <a:gd name="T17" fmla="*/ 96 w 96"/>
                    <a:gd name="T18" fmla="*/ 896 h 8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896">
                      <a:moveTo>
                        <a:pt x="96" y="896"/>
                      </a:moveTo>
                      <a:lnTo>
                        <a:pt x="48" y="896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6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80" name="Freeform 49"/>
                <p:cNvSpPr>
                  <a:spLocks/>
                </p:cNvSpPr>
                <p:nvPr/>
              </p:nvSpPr>
              <p:spPr bwMode="auto">
                <a:xfrm>
                  <a:off x="3324" y="1549"/>
                  <a:ext cx="97" cy="896"/>
                </a:xfrm>
                <a:custGeom>
                  <a:avLst/>
                  <a:gdLst>
                    <a:gd name="T0" fmla="*/ 0 w 97"/>
                    <a:gd name="T1" fmla="*/ 896 h 896"/>
                    <a:gd name="T2" fmla="*/ 49 w 97"/>
                    <a:gd name="T3" fmla="*/ 896 h 896"/>
                    <a:gd name="T4" fmla="*/ 49 w 97"/>
                    <a:gd name="T5" fmla="*/ 97 h 896"/>
                    <a:gd name="T6" fmla="*/ 97 w 97"/>
                    <a:gd name="T7" fmla="*/ 97 h 896"/>
                    <a:gd name="T8" fmla="*/ 0 w 97"/>
                    <a:gd name="T9" fmla="*/ 0 h 8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896"/>
                    <a:gd name="T17" fmla="*/ 97 w 97"/>
                    <a:gd name="T18" fmla="*/ 896 h 8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896">
                      <a:moveTo>
                        <a:pt x="0" y="896"/>
                      </a:moveTo>
                      <a:lnTo>
                        <a:pt x="49" y="896"/>
                      </a:lnTo>
                      <a:lnTo>
                        <a:pt x="49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76" name="Rectangle 50"/>
              <p:cNvSpPr>
                <a:spLocks noChangeArrowheads="1"/>
              </p:cNvSpPr>
              <p:nvPr/>
            </p:nvSpPr>
            <p:spPr bwMode="auto">
              <a:xfrm>
                <a:off x="32" y="944"/>
                <a:ext cx="3518" cy="156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77" name="Rectangle 51"/>
              <p:cNvSpPr>
                <a:spLocks noChangeArrowheads="1"/>
              </p:cNvSpPr>
              <p:nvPr/>
            </p:nvSpPr>
            <p:spPr bwMode="auto">
              <a:xfrm>
                <a:off x="2481" y="2134"/>
                <a:ext cx="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00"/>
                    </a:solidFill>
                    <a:latin typeface="Comic Sans MS" pitchFamily="66" charset="0"/>
                    <a:ea typeface="ＭＳ Ｐゴシック" pitchFamily="100" charset="-128"/>
                  </a:rPr>
                  <a:t>+</a:t>
                </a:r>
                <a:endParaRPr lang="fr-FR" sz="2400">
                  <a:ea typeface="ＭＳ Ｐゴシック" pitchFamily="100" charset="-128"/>
                </a:endParaRPr>
              </a:p>
            </p:txBody>
          </p:sp>
          <p:sp>
            <p:nvSpPr>
              <p:cNvPr id="19578" name="Rectangle 52"/>
              <p:cNvSpPr>
                <a:spLocks noChangeArrowheads="1"/>
              </p:cNvSpPr>
              <p:nvPr/>
            </p:nvSpPr>
            <p:spPr bwMode="auto">
              <a:xfrm>
                <a:off x="3021" y="2110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00"/>
                    </a:solidFill>
                    <a:latin typeface="Comic Sans MS" pitchFamily="66" charset="0"/>
                    <a:ea typeface="ＭＳ Ｐゴシック" pitchFamily="100" charset="-128"/>
                  </a:rPr>
                  <a:t>= </a:t>
                </a:r>
                <a:endParaRPr lang="fr-FR" sz="2400">
                  <a:ea typeface="ＭＳ Ｐゴシック" pitchFamily="100" charset="-128"/>
                </a:endParaRPr>
              </a:p>
            </p:txBody>
          </p:sp>
        </p:grpSp>
        <p:sp>
          <p:nvSpPr>
            <p:cNvPr id="19560" name="Text Box 53"/>
            <p:cNvSpPr txBox="1">
              <a:spLocks noChangeArrowheads="1"/>
            </p:cNvSpPr>
            <p:nvPr/>
          </p:nvSpPr>
          <p:spPr bwMode="auto">
            <a:xfrm>
              <a:off x="1776" y="1056"/>
              <a:ext cx="1456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b="1">
                  <a:solidFill>
                    <a:srgbClr val="FF0000"/>
                  </a:solidFill>
                  <a:latin typeface="Comic Sans MS" pitchFamily="66" charset="0"/>
                </a:rPr>
                <a:t>Ferromagnetism</a:t>
              </a:r>
              <a:r>
                <a:rPr lang="fr-FR" b="1">
                  <a:solidFill>
                    <a:srgbClr val="000000"/>
                  </a:solidFill>
                  <a:latin typeface="Comic Sans MS" pitchFamily="66" charset="0"/>
                </a:rPr>
                <a:t> :</a:t>
              </a:r>
            </a:p>
            <a:p>
              <a:pPr eaLnBrk="0" hangingPunct="0"/>
              <a:r>
                <a:rPr lang="fr-FR" b="1">
                  <a:solidFill>
                    <a:srgbClr val="000000"/>
                  </a:solidFill>
                  <a:latin typeface="Comic Sans MS" pitchFamily="66" charset="0"/>
                </a:rPr>
                <a:t>Magnetic moments </a:t>
              </a:r>
            </a:p>
            <a:p>
              <a:pPr eaLnBrk="0" hangingPunct="0"/>
              <a:r>
                <a:rPr lang="fr-FR" b="1">
                  <a:solidFill>
                    <a:srgbClr val="000000"/>
                  </a:solidFill>
                  <a:latin typeface="Comic Sans MS" pitchFamily="66" charset="0"/>
                </a:rPr>
                <a:t>are identical </a:t>
              </a:r>
            </a:p>
            <a:p>
              <a:pPr eaLnBrk="0" hangingPunct="0"/>
              <a:r>
                <a:rPr lang="fr-FR" b="1">
                  <a:solidFill>
                    <a:srgbClr val="000000"/>
                  </a:solidFill>
                  <a:latin typeface="Comic Sans MS" pitchFamily="66" charset="0"/>
                </a:rPr>
                <a:t>and parallel</a:t>
              </a:r>
            </a:p>
          </p:txBody>
        </p: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50800" y="4124325"/>
            <a:ext cx="5584825" cy="2486025"/>
            <a:chOff x="32" y="2598"/>
            <a:chExt cx="3518" cy="1566"/>
          </a:xfrm>
        </p:grpSpPr>
        <p:grpSp>
          <p:nvGrpSpPr>
            <p:cNvPr id="20" name="Group 55"/>
            <p:cNvGrpSpPr>
              <a:grpSpLocks/>
            </p:cNvGrpSpPr>
            <p:nvPr/>
          </p:nvGrpSpPr>
          <p:grpSpPr bwMode="auto">
            <a:xfrm>
              <a:off x="32" y="2598"/>
              <a:ext cx="3518" cy="1566"/>
              <a:chOff x="32" y="2598"/>
              <a:chExt cx="3518" cy="1566"/>
            </a:xfrm>
          </p:grpSpPr>
          <p:grpSp>
            <p:nvGrpSpPr>
              <p:cNvPr id="21" name="Group 56"/>
              <p:cNvGrpSpPr>
                <a:grpSpLocks/>
              </p:cNvGrpSpPr>
              <p:nvPr/>
            </p:nvGrpSpPr>
            <p:grpSpPr bwMode="auto">
              <a:xfrm>
                <a:off x="944" y="3462"/>
                <a:ext cx="194" cy="444"/>
                <a:chOff x="944" y="3462"/>
                <a:chExt cx="194" cy="444"/>
              </a:xfrm>
            </p:grpSpPr>
            <p:sp>
              <p:nvSpPr>
                <p:cNvPr id="19557" name="Freeform 57"/>
                <p:cNvSpPr>
                  <a:spLocks/>
                </p:cNvSpPr>
                <p:nvPr/>
              </p:nvSpPr>
              <p:spPr bwMode="auto">
                <a:xfrm>
                  <a:off x="1041" y="3462"/>
                  <a:ext cx="97" cy="444"/>
                </a:xfrm>
                <a:custGeom>
                  <a:avLst/>
                  <a:gdLst>
                    <a:gd name="T0" fmla="*/ 0 w 97"/>
                    <a:gd name="T1" fmla="*/ 0 h 444"/>
                    <a:gd name="T2" fmla="*/ 48 w 97"/>
                    <a:gd name="T3" fmla="*/ 0 h 444"/>
                    <a:gd name="T4" fmla="*/ 48 w 97"/>
                    <a:gd name="T5" fmla="*/ 347 h 444"/>
                    <a:gd name="T6" fmla="*/ 97 w 97"/>
                    <a:gd name="T7" fmla="*/ 347 h 444"/>
                    <a:gd name="T8" fmla="*/ 0 w 97"/>
                    <a:gd name="T9" fmla="*/ 444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0"/>
                      </a:moveTo>
                      <a:lnTo>
                        <a:pt x="48" y="0"/>
                      </a:lnTo>
                      <a:lnTo>
                        <a:pt x="48" y="347"/>
                      </a:lnTo>
                      <a:lnTo>
                        <a:pt x="97" y="347"/>
                      </a:lnTo>
                      <a:lnTo>
                        <a:pt x="0" y="44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8" name="Freeform 58"/>
                <p:cNvSpPr>
                  <a:spLocks/>
                </p:cNvSpPr>
                <p:nvPr/>
              </p:nvSpPr>
              <p:spPr bwMode="auto">
                <a:xfrm>
                  <a:off x="944" y="3462"/>
                  <a:ext cx="97" cy="444"/>
                </a:xfrm>
                <a:custGeom>
                  <a:avLst/>
                  <a:gdLst>
                    <a:gd name="T0" fmla="*/ 97 w 97"/>
                    <a:gd name="T1" fmla="*/ 0 h 444"/>
                    <a:gd name="T2" fmla="*/ 48 w 97"/>
                    <a:gd name="T3" fmla="*/ 0 h 444"/>
                    <a:gd name="T4" fmla="*/ 48 w 97"/>
                    <a:gd name="T5" fmla="*/ 347 h 444"/>
                    <a:gd name="T6" fmla="*/ 0 w 97"/>
                    <a:gd name="T7" fmla="*/ 347 h 444"/>
                    <a:gd name="T8" fmla="*/ 97 w 97"/>
                    <a:gd name="T9" fmla="*/ 444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0"/>
                      </a:moveTo>
                      <a:lnTo>
                        <a:pt x="48" y="0"/>
                      </a:lnTo>
                      <a:lnTo>
                        <a:pt x="48" y="347"/>
                      </a:lnTo>
                      <a:lnTo>
                        <a:pt x="0" y="347"/>
                      </a:lnTo>
                      <a:lnTo>
                        <a:pt x="97" y="44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59"/>
              <p:cNvGrpSpPr>
                <a:grpSpLocks/>
              </p:cNvGrpSpPr>
              <p:nvPr/>
            </p:nvGrpSpPr>
            <p:grpSpPr bwMode="auto">
              <a:xfrm>
                <a:off x="1226" y="2744"/>
                <a:ext cx="194" cy="443"/>
                <a:chOff x="1226" y="2744"/>
                <a:chExt cx="194" cy="443"/>
              </a:xfrm>
            </p:grpSpPr>
            <p:sp>
              <p:nvSpPr>
                <p:cNvPr id="19555" name="Freeform 60"/>
                <p:cNvSpPr>
                  <a:spLocks/>
                </p:cNvSpPr>
                <p:nvPr/>
              </p:nvSpPr>
              <p:spPr bwMode="auto">
                <a:xfrm>
                  <a:off x="1226" y="2744"/>
                  <a:ext cx="97" cy="443"/>
                </a:xfrm>
                <a:custGeom>
                  <a:avLst/>
                  <a:gdLst>
                    <a:gd name="T0" fmla="*/ 97 w 97"/>
                    <a:gd name="T1" fmla="*/ 443 h 443"/>
                    <a:gd name="T2" fmla="*/ 49 w 97"/>
                    <a:gd name="T3" fmla="*/ 443 h 443"/>
                    <a:gd name="T4" fmla="*/ 49 w 97"/>
                    <a:gd name="T5" fmla="*/ 96 h 443"/>
                    <a:gd name="T6" fmla="*/ 0 w 97"/>
                    <a:gd name="T7" fmla="*/ 96 h 443"/>
                    <a:gd name="T8" fmla="*/ 97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97" y="443"/>
                      </a:moveTo>
                      <a:lnTo>
                        <a:pt x="49" y="443"/>
                      </a:lnTo>
                      <a:lnTo>
                        <a:pt x="49" y="96"/>
                      </a:lnTo>
                      <a:lnTo>
                        <a:pt x="0" y="96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6" name="Freeform 61"/>
                <p:cNvSpPr>
                  <a:spLocks/>
                </p:cNvSpPr>
                <p:nvPr/>
              </p:nvSpPr>
              <p:spPr bwMode="auto">
                <a:xfrm>
                  <a:off x="1323" y="2744"/>
                  <a:ext cx="97" cy="443"/>
                </a:xfrm>
                <a:custGeom>
                  <a:avLst/>
                  <a:gdLst>
                    <a:gd name="T0" fmla="*/ 0 w 97"/>
                    <a:gd name="T1" fmla="*/ 443 h 443"/>
                    <a:gd name="T2" fmla="*/ 49 w 97"/>
                    <a:gd name="T3" fmla="*/ 443 h 443"/>
                    <a:gd name="T4" fmla="*/ 49 w 97"/>
                    <a:gd name="T5" fmla="*/ 96 h 443"/>
                    <a:gd name="T6" fmla="*/ 97 w 97"/>
                    <a:gd name="T7" fmla="*/ 96 h 443"/>
                    <a:gd name="T8" fmla="*/ 0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0" y="443"/>
                      </a:moveTo>
                      <a:lnTo>
                        <a:pt x="49" y="443"/>
                      </a:lnTo>
                      <a:lnTo>
                        <a:pt x="49" y="96"/>
                      </a:lnTo>
                      <a:lnTo>
                        <a:pt x="97" y="9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62"/>
              <p:cNvGrpSpPr>
                <a:grpSpLocks/>
              </p:cNvGrpSpPr>
              <p:nvPr/>
            </p:nvGrpSpPr>
            <p:grpSpPr bwMode="auto">
              <a:xfrm>
                <a:off x="1509" y="2857"/>
                <a:ext cx="194" cy="443"/>
                <a:chOff x="1509" y="2857"/>
                <a:chExt cx="194" cy="443"/>
              </a:xfrm>
            </p:grpSpPr>
            <p:sp>
              <p:nvSpPr>
                <p:cNvPr id="19553" name="Freeform 63"/>
                <p:cNvSpPr>
                  <a:spLocks/>
                </p:cNvSpPr>
                <p:nvPr/>
              </p:nvSpPr>
              <p:spPr bwMode="auto">
                <a:xfrm>
                  <a:off x="1606" y="2857"/>
                  <a:ext cx="97" cy="443"/>
                </a:xfrm>
                <a:custGeom>
                  <a:avLst/>
                  <a:gdLst>
                    <a:gd name="T0" fmla="*/ 0 w 97"/>
                    <a:gd name="T1" fmla="*/ 0 h 443"/>
                    <a:gd name="T2" fmla="*/ 48 w 97"/>
                    <a:gd name="T3" fmla="*/ 0 h 443"/>
                    <a:gd name="T4" fmla="*/ 48 w 97"/>
                    <a:gd name="T5" fmla="*/ 347 h 443"/>
                    <a:gd name="T6" fmla="*/ 97 w 97"/>
                    <a:gd name="T7" fmla="*/ 347 h 443"/>
                    <a:gd name="T8" fmla="*/ 0 w 97"/>
                    <a:gd name="T9" fmla="*/ 443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0" y="0"/>
                      </a:moveTo>
                      <a:lnTo>
                        <a:pt x="48" y="0"/>
                      </a:lnTo>
                      <a:lnTo>
                        <a:pt x="48" y="347"/>
                      </a:lnTo>
                      <a:lnTo>
                        <a:pt x="97" y="347"/>
                      </a:lnTo>
                      <a:lnTo>
                        <a:pt x="0" y="44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4" name="Freeform 64"/>
                <p:cNvSpPr>
                  <a:spLocks/>
                </p:cNvSpPr>
                <p:nvPr/>
              </p:nvSpPr>
              <p:spPr bwMode="auto">
                <a:xfrm>
                  <a:off x="1509" y="2857"/>
                  <a:ext cx="97" cy="443"/>
                </a:xfrm>
                <a:custGeom>
                  <a:avLst/>
                  <a:gdLst>
                    <a:gd name="T0" fmla="*/ 97 w 97"/>
                    <a:gd name="T1" fmla="*/ 0 h 443"/>
                    <a:gd name="T2" fmla="*/ 48 w 97"/>
                    <a:gd name="T3" fmla="*/ 0 h 443"/>
                    <a:gd name="T4" fmla="*/ 48 w 97"/>
                    <a:gd name="T5" fmla="*/ 347 h 443"/>
                    <a:gd name="T6" fmla="*/ 0 w 97"/>
                    <a:gd name="T7" fmla="*/ 347 h 443"/>
                    <a:gd name="T8" fmla="*/ 97 w 97"/>
                    <a:gd name="T9" fmla="*/ 443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97" y="0"/>
                      </a:moveTo>
                      <a:lnTo>
                        <a:pt x="48" y="0"/>
                      </a:lnTo>
                      <a:lnTo>
                        <a:pt x="48" y="347"/>
                      </a:lnTo>
                      <a:lnTo>
                        <a:pt x="0" y="347"/>
                      </a:lnTo>
                      <a:lnTo>
                        <a:pt x="97" y="44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5"/>
              <p:cNvGrpSpPr>
                <a:grpSpLocks/>
              </p:cNvGrpSpPr>
              <p:nvPr/>
            </p:nvGrpSpPr>
            <p:grpSpPr bwMode="auto">
              <a:xfrm>
                <a:off x="121" y="2881"/>
                <a:ext cx="194" cy="444"/>
                <a:chOff x="121" y="2881"/>
                <a:chExt cx="194" cy="444"/>
              </a:xfrm>
            </p:grpSpPr>
            <p:sp>
              <p:nvSpPr>
                <p:cNvPr id="19551" name="Freeform 66"/>
                <p:cNvSpPr>
                  <a:spLocks/>
                </p:cNvSpPr>
                <p:nvPr/>
              </p:nvSpPr>
              <p:spPr bwMode="auto">
                <a:xfrm>
                  <a:off x="121" y="2881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2" name="Freeform 67"/>
                <p:cNvSpPr>
                  <a:spLocks/>
                </p:cNvSpPr>
                <p:nvPr/>
              </p:nvSpPr>
              <p:spPr bwMode="auto">
                <a:xfrm>
                  <a:off x="218" y="2881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68"/>
              <p:cNvGrpSpPr>
                <a:grpSpLocks/>
              </p:cNvGrpSpPr>
              <p:nvPr/>
            </p:nvGrpSpPr>
            <p:grpSpPr bwMode="auto">
              <a:xfrm>
                <a:off x="412" y="2792"/>
                <a:ext cx="193" cy="444"/>
                <a:chOff x="412" y="2792"/>
                <a:chExt cx="193" cy="444"/>
              </a:xfrm>
            </p:grpSpPr>
            <p:sp>
              <p:nvSpPr>
                <p:cNvPr id="19549" name="Freeform 69"/>
                <p:cNvSpPr>
                  <a:spLocks/>
                </p:cNvSpPr>
                <p:nvPr/>
              </p:nvSpPr>
              <p:spPr bwMode="auto">
                <a:xfrm>
                  <a:off x="508" y="2792"/>
                  <a:ext cx="97" cy="444"/>
                </a:xfrm>
                <a:custGeom>
                  <a:avLst/>
                  <a:gdLst>
                    <a:gd name="T0" fmla="*/ 0 w 97"/>
                    <a:gd name="T1" fmla="*/ 0 h 444"/>
                    <a:gd name="T2" fmla="*/ 49 w 97"/>
                    <a:gd name="T3" fmla="*/ 0 h 444"/>
                    <a:gd name="T4" fmla="*/ 49 w 97"/>
                    <a:gd name="T5" fmla="*/ 347 h 444"/>
                    <a:gd name="T6" fmla="*/ 97 w 97"/>
                    <a:gd name="T7" fmla="*/ 347 h 444"/>
                    <a:gd name="T8" fmla="*/ 0 w 97"/>
                    <a:gd name="T9" fmla="*/ 444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49" y="347"/>
                      </a:lnTo>
                      <a:lnTo>
                        <a:pt x="97" y="347"/>
                      </a:lnTo>
                      <a:lnTo>
                        <a:pt x="0" y="44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0" name="Freeform 70"/>
                <p:cNvSpPr>
                  <a:spLocks/>
                </p:cNvSpPr>
                <p:nvPr/>
              </p:nvSpPr>
              <p:spPr bwMode="auto">
                <a:xfrm>
                  <a:off x="412" y="2792"/>
                  <a:ext cx="96" cy="444"/>
                </a:xfrm>
                <a:custGeom>
                  <a:avLst/>
                  <a:gdLst>
                    <a:gd name="T0" fmla="*/ 96 w 96"/>
                    <a:gd name="T1" fmla="*/ 0 h 444"/>
                    <a:gd name="T2" fmla="*/ 48 w 96"/>
                    <a:gd name="T3" fmla="*/ 0 h 444"/>
                    <a:gd name="T4" fmla="*/ 48 w 96"/>
                    <a:gd name="T5" fmla="*/ 347 h 444"/>
                    <a:gd name="T6" fmla="*/ 0 w 96"/>
                    <a:gd name="T7" fmla="*/ 347 h 444"/>
                    <a:gd name="T8" fmla="*/ 96 w 96"/>
                    <a:gd name="T9" fmla="*/ 444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44"/>
                    <a:gd name="T17" fmla="*/ 96 w 96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44">
                      <a:moveTo>
                        <a:pt x="96" y="0"/>
                      </a:moveTo>
                      <a:lnTo>
                        <a:pt x="48" y="0"/>
                      </a:lnTo>
                      <a:lnTo>
                        <a:pt x="48" y="347"/>
                      </a:lnTo>
                      <a:lnTo>
                        <a:pt x="0" y="347"/>
                      </a:lnTo>
                      <a:lnTo>
                        <a:pt x="96" y="44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71"/>
              <p:cNvGrpSpPr>
                <a:grpSpLocks/>
              </p:cNvGrpSpPr>
              <p:nvPr/>
            </p:nvGrpSpPr>
            <p:grpSpPr bwMode="auto">
              <a:xfrm>
                <a:off x="678" y="2970"/>
                <a:ext cx="193" cy="443"/>
                <a:chOff x="678" y="2970"/>
                <a:chExt cx="193" cy="443"/>
              </a:xfrm>
            </p:grpSpPr>
            <p:sp>
              <p:nvSpPr>
                <p:cNvPr id="19547" name="Freeform 72"/>
                <p:cNvSpPr>
                  <a:spLocks/>
                </p:cNvSpPr>
                <p:nvPr/>
              </p:nvSpPr>
              <p:spPr bwMode="auto">
                <a:xfrm>
                  <a:off x="678" y="2970"/>
                  <a:ext cx="97" cy="443"/>
                </a:xfrm>
                <a:custGeom>
                  <a:avLst/>
                  <a:gdLst>
                    <a:gd name="T0" fmla="*/ 97 w 97"/>
                    <a:gd name="T1" fmla="*/ 443 h 443"/>
                    <a:gd name="T2" fmla="*/ 48 w 97"/>
                    <a:gd name="T3" fmla="*/ 443 h 443"/>
                    <a:gd name="T4" fmla="*/ 48 w 97"/>
                    <a:gd name="T5" fmla="*/ 96 h 443"/>
                    <a:gd name="T6" fmla="*/ 0 w 97"/>
                    <a:gd name="T7" fmla="*/ 96 h 443"/>
                    <a:gd name="T8" fmla="*/ 97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97" y="443"/>
                      </a:moveTo>
                      <a:lnTo>
                        <a:pt x="48" y="443"/>
                      </a:lnTo>
                      <a:lnTo>
                        <a:pt x="48" y="96"/>
                      </a:lnTo>
                      <a:lnTo>
                        <a:pt x="0" y="96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8" name="Freeform 73"/>
                <p:cNvSpPr>
                  <a:spLocks/>
                </p:cNvSpPr>
                <p:nvPr/>
              </p:nvSpPr>
              <p:spPr bwMode="auto">
                <a:xfrm>
                  <a:off x="775" y="2970"/>
                  <a:ext cx="96" cy="443"/>
                </a:xfrm>
                <a:custGeom>
                  <a:avLst/>
                  <a:gdLst>
                    <a:gd name="T0" fmla="*/ 0 w 96"/>
                    <a:gd name="T1" fmla="*/ 443 h 443"/>
                    <a:gd name="T2" fmla="*/ 48 w 96"/>
                    <a:gd name="T3" fmla="*/ 443 h 443"/>
                    <a:gd name="T4" fmla="*/ 48 w 96"/>
                    <a:gd name="T5" fmla="*/ 96 h 443"/>
                    <a:gd name="T6" fmla="*/ 96 w 96"/>
                    <a:gd name="T7" fmla="*/ 96 h 443"/>
                    <a:gd name="T8" fmla="*/ 0 w 96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43"/>
                    <a:gd name="T17" fmla="*/ 96 w 96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43">
                      <a:moveTo>
                        <a:pt x="0" y="443"/>
                      </a:moveTo>
                      <a:lnTo>
                        <a:pt x="48" y="443"/>
                      </a:lnTo>
                      <a:lnTo>
                        <a:pt x="48" y="96"/>
                      </a:lnTo>
                      <a:lnTo>
                        <a:pt x="96" y="9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74"/>
              <p:cNvGrpSpPr>
                <a:grpSpLocks/>
              </p:cNvGrpSpPr>
              <p:nvPr/>
            </p:nvGrpSpPr>
            <p:grpSpPr bwMode="auto">
              <a:xfrm>
                <a:off x="1412" y="3365"/>
                <a:ext cx="194" cy="444"/>
                <a:chOff x="1412" y="3365"/>
                <a:chExt cx="194" cy="444"/>
              </a:xfrm>
            </p:grpSpPr>
            <p:sp>
              <p:nvSpPr>
                <p:cNvPr id="19545" name="Freeform 75"/>
                <p:cNvSpPr>
                  <a:spLocks/>
                </p:cNvSpPr>
                <p:nvPr/>
              </p:nvSpPr>
              <p:spPr bwMode="auto">
                <a:xfrm>
                  <a:off x="1509" y="3365"/>
                  <a:ext cx="97" cy="444"/>
                </a:xfrm>
                <a:custGeom>
                  <a:avLst/>
                  <a:gdLst>
                    <a:gd name="T0" fmla="*/ 0 w 97"/>
                    <a:gd name="T1" fmla="*/ 0 h 444"/>
                    <a:gd name="T2" fmla="*/ 48 w 97"/>
                    <a:gd name="T3" fmla="*/ 0 h 444"/>
                    <a:gd name="T4" fmla="*/ 48 w 97"/>
                    <a:gd name="T5" fmla="*/ 347 h 444"/>
                    <a:gd name="T6" fmla="*/ 97 w 97"/>
                    <a:gd name="T7" fmla="*/ 347 h 444"/>
                    <a:gd name="T8" fmla="*/ 0 w 97"/>
                    <a:gd name="T9" fmla="*/ 444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0"/>
                      </a:moveTo>
                      <a:lnTo>
                        <a:pt x="48" y="0"/>
                      </a:lnTo>
                      <a:lnTo>
                        <a:pt x="48" y="347"/>
                      </a:lnTo>
                      <a:lnTo>
                        <a:pt x="97" y="347"/>
                      </a:lnTo>
                      <a:lnTo>
                        <a:pt x="0" y="44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6" name="Freeform 76"/>
                <p:cNvSpPr>
                  <a:spLocks/>
                </p:cNvSpPr>
                <p:nvPr/>
              </p:nvSpPr>
              <p:spPr bwMode="auto">
                <a:xfrm>
                  <a:off x="1412" y="3365"/>
                  <a:ext cx="97" cy="444"/>
                </a:xfrm>
                <a:custGeom>
                  <a:avLst/>
                  <a:gdLst>
                    <a:gd name="T0" fmla="*/ 97 w 97"/>
                    <a:gd name="T1" fmla="*/ 0 h 444"/>
                    <a:gd name="T2" fmla="*/ 48 w 97"/>
                    <a:gd name="T3" fmla="*/ 0 h 444"/>
                    <a:gd name="T4" fmla="*/ 48 w 97"/>
                    <a:gd name="T5" fmla="*/ 347 h 444"/>
                    <a:gd name="T6" fmla="*/ 0 w 97"/>
                    <a:gd name="T7" fmla="*/ 347 h 444"/>
                    <a:gd name="T8" fmla="*/ 97 w 97"/>
                    <a:gd name="T9" fmla="*/ 444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0"/>
                      </a:moveTo>
                      <a:lnTo>
                        <a:pt x="48" y="0"/>
                      </a:lnTo>
                      <a:lnTo>
                        <a:pt x="48" y="347"/>
                      </a:lnTo>
                      <a:lnTo>
                        <a:pt x="0" y="347"/>
                      </a:lnTo>
                      <a:lnTo>
                        <a:pt x="97" y="44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77"/>
              <p:cNvGrpSpPr>
                <a:grpSpLocks/>
              </p:cNvGrpSpPr>
              <p:nvPr/>
            </p:nvGrpSpPr>
            <p:grpSpPr bwMode="auto">
              <a:xfrm>
                <a:off x="960" y="2849"/>
                <a:ext cx="194" cy="443"/>
                <a:chOff x="960" y="2849"/>
                <a:chExt cx="194" cy="443"/>
              </a:xfrm>
            </p:grpSpPr>
            <p:sp>
              <p:nvSpPr>
                <p:cNvPr id="19543" name="Freeform 78"/>
                <p:cNvSpPr>
                  <a:spLocks/>
                </p:cNvSpPr>
                <p:nvPr/>
              </p:nvSpPr>
              <p:spPr bwMode="auto">
                <a:xfrm>
                  <a:off x="1057" y="2849"/>
                  <a:ext cx="97" cy="443"/>
                </a:xfrm>
                <a:custGeom>
                  <a:avLst/>
                  <a:gdLst>
                    <a:gd name="T0" fmla="*/ 0 w 97"/>
                    <a:gd name="T1" fmla="*/ 0 h 443"/>
                    <a:gd name="T2" fmla="*/ 48 w 97"/>
                    <a:gd name="T3" fmla="*/ 0 h 443"/>
                    <a:gd name="T4" fmla="*/ 48 w 97"/>
                    <a:gd name="T5" fmla="*/ 346 h 443"/>
                    <a:gd name="T6" fmla="*/ 97 w 97"/>
                    <a:gd name="T7" fmla="*/ 346 h 443"/>
                    <a:gd name="T8" fmla="*/ 0 w 97"/>
                    <a:gd name="T9" fmla="*/ 443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0" y="0"/>
                      </a:moveTo>
                      <a:lnTo>
                        <a:pt x="48" y="0"/>
                      </a:lnTo>
                      <a:lnTo>
                        <a:pt x="48" y="346"/>
                      </a:lnTo>
                      <a:lnTo>
                        <a:pt x="97" y="346"/>
                      </a:lnTo>
                      <a:lnTo>
                        <a:pt x="0" y="44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4" name="Freeform 79"/>
                <p:cNvSpPr>
                  <a:spLocks/>
                </p:cNvSpPr>
                <p:nvPr/>
              </p:nvSpPr>
              <p:spPr bwMode="auto">
                <a:xfrm>
                  <a:off x="960" y="2849"/>
                  <a:ext cx="97" cy="443"/>
                </a:xfrm>
                <a:custGeom>
                  <a:avLst/>
                  <a:gdLst>
                    <a:gd name="T0" fmla="*/ 97 w 97"/>
                    <a:gd name="T1" fmla="*/ 0 h 443"/>
                    <a:gd name="T2" fmla="*/ 49 w 97"/>
                    <a:gd name="T3" fmla="*/ 0 h 443"/>
                    <a:gd name="T4" fmla="*/ 49 w 97"/>
                    <a:gd name="T5" fmla="*/ 346 h 443"/>
                    <a:gd name="T6" fmla="*/ 0 w 97"/>
                    <a:gd name="T7" fmla="*/ 346 h 443"/>
                    <a:gd name="T8" fmla="*/ 97 w 97"/>
                    <a:gd name="T9" fmla="*/ 443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97" y="0"/>
                      </a:moveTo>
                      <a:lnTo>
                        <a:pt x="49" y="0"/>
                      </a:lnTo>
                      <a:lnTo>
                        <a:pt x="49" y="346"/>
                      </a:lnTo>
                      <a:lnTo>
                        <a:pt x="0" y="346"/>
                      </a:lnTo>
                      <a:lnTo>
                        <a:pt x="97" y="44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80"/>
              <p:cNvGrpSpPr>
                <a:grpSpLocks/>
              </p:cNvGrpSpPr>
              <p:nvPr/>
            </p:nvGrpSpPr>
            <p:grpSpPr bwMode="auto">
              <a:xfrm>
                <a:off x="452" y="3333"/>
                <a:ext cx="194" cy="443"/>
                <a:chOff x="452" y="3333"/>
                <a:chExt cx="194" cy="443"/>
              </a:xfrm>
            </p:grpSpPr>
            <p:sp>
              <p:nvSpPr>
                <p:cNvPr id="19541" name="Freeform 81"/>
                <p:cNvSpPr>
                  <a:spLocks/>
                </p:cNvSpPr>
                <p:nvPr/>
              </p:nvSpPr>
              <p:spPr bwMode="auto">
                <a:xfrm>
                  <a:off x="549" y="3333"/>
                  <a:ext cx="97" cy="443"/>
                </a:xfrm>
                <a:custGeom>
                  <a:avLst/>
                  <a:gdLst>
                    <a:gd name="T0" fmla="*/ 0 w 97"/>
                    <a:gd name="T1" fmla="*/ 0 h 443"/>
                    <a:gd name="T2" fmla="*/ 48 w 97"/>
                    <a:gd name="T3" fmla="*/ 0 h 443"/>
                    <a:gd name="T4" fmla="*/ 48 w 97"/>
                    <a:gd name="T5" fmla="*/ 347 h 443"/>
                    <a:gd name="T6" fmla="*/ 97 w 97"/>
                    <a:gd name="T7" fmla="*/ 347 h 443"/>
                    <a:gd name="T8" fmla="*/ 0 w 97"/>
                    <a:gd name="T9" fmla="*/ 443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0" y="0"/>
                      </a:moveTo>
                      <a:lnTo>
                        <a:pt x="48" y="0"/>
                      </a:lnTo>
                      <a:lnTo>
                        <a:pt x="48" y="347"/>
                      </a:lnTo>
                      <a:lnTo>
                        <a:pt x="97" y="347"/>
                      </a:lnTo>
                      <a:lnTo>
                        <a:pt x="0" y="44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2" name="Freeform 82"/>
                <p:cNvSpPr>
                  <a:spLocks/>
                </p:cNvSpPr>
                <p:nvPr/>
              </p:nvSpPr>
              <p:spPr bwMode="auto">
                <a:xfrm>
                  <a:off x="452" y="3333"/>
                  <a:ext cx="97" cy="443"/>
                </a:xfrm>
                <a:custGeom>
                  <a:avLst/>
                  <a:gdLst>
                    <a:gd name="T0" fmla="*/ 97 w 97"/>
                    <a:gd name="T1" fmla="*/ 0 h 443"/>
                    <a:gd name="T2" fmla="*/ 48 w 97"/>
                    <a:gd name="T3" fmla="*/ 0 h 443"/>
                    <a:gd name="T4" fmla="*/ 48 w 97"/>
                    <a:gd name="T5" fmla="*/ 347 h 443"/>
                    <a:gd name="T6" fmla="*/ 0 w 97"/>
                    <a:gd name="T7" fmla="*/ 347 h 443"/>
                    <a:gd name="T8" fmla="*/ 97 w 97"/>
                    <a:gd name="T9" fmla="*/ 443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97" y="0"/>
                      </a:moveTo>
                      <a:lnTo>
                        <a:pt x="48" y="0"/>
                      </a:lnTo>
                      <a:lnTo>
                        <a:pt x="48" y="347"/>
                      </a:lnTo>
                      <a:lnTo>
                        <a:pt x="0" y="347"/>
                      </a:lnTo>
                      <a:lnTo>
                        <a:pt x="97" y="44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83"/>
              <p:cNvGrpSpPr>
                <a:grpSpLocks/>
              </p:cNvGrpSpPr>
              <p:nvPr/>
            </p:nvGrpSpPr>
            <p:grpSpPr bwMode="auto">
              <a:xfrm>
                <a:off x="169" y="3438"/>
                <a:ext cx="194" cy="443"/>
                <a:chOff x="169" y="3438"/>
                <a:chExt cx="194" cy="443"/>
              </a:xfrm>
            </p:grpSpPr>
            <p:sp>
              <p:nvSpPr>
                <p:cNvPr id="19539" name="Freeform 84"/>
                <p:cNvSpPr>
                  <a:spLocks/>
                </p:cNvSpPr>
                <p:nvPr/>
              </p:nvSpPr>
              <p:spPr bwMode="auto">
                <a:xfrm>
                  <a:off x="169" y="3438"/>
                  <a:ext cx="97" cy="443"/>
                </a:xfrm>
                <a:custGeom>
                  <a:avLst/>
                  <a:gdLst>
                    <a:gd name="T0" fmla="*/ 97 w 97"/>
                    <a:gd name="T1" fmla="*/ 443 h 443"/>
                    <a:gd name="T2" fmla="*/ 49 w 97"/>
                    <a:gd name="T3" fmla="*/ 443 h 443"/>
                    <a:gd name="T4" fmla="*/ 49 w 97"/>
                    <a:gd name="T5" fmla="*/ 96 h 443"/>
                    <a:gd name="T6" fmla="*/ 0 w 97"/>
                    <a:gd name="T7" fmla="*/ 96 h 443"/>
                    <a:gd name="T8" fmla="*/ 97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97" y="443"/>
                      </a:moveTo>
                      <a:lnTo>
                        <a:pt x="49" y="443"/>
                      </a:lnTo>
                      <a:lnTo>
                        <a:pt x="49" y="96"/>
                      </a:lnTo>
                      <a:lnTo>
                        <a:pt x="0" y="96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0" name="Freeform 85"/>
                <p:cNvSpPr>
                  <a:spLocks/>
                </p:cNvSpPr>
                <p:nvPr/>
              </p:nvSpPr>
              <p:spPr bwMode="auto">
                <a:xfrm>
                  <a:off x="266" y="3438"/>
                  <a:ext cx="97" cy="443"/>
                </a:xfrm>
                <a:custGeom>
                  <a:avLst/>
                  <a:gdLst>
                    <a:gd name="T0" fmla="*/ 0 w 97"/>
                    <a:gd name="T1" fmla="*/ 443 h 443"/>
                    <a:gd name="T2" fmla="*/ 49 w 97"/>
                    <a:gd name="T3" fmla="*/ 443 h 443"/>
                    <a:gd name="T4" fmla="*/ 49 w 97"/>
                    <a:gd name="T5" fmla="*/ 96 h 443"/>
                    <a:gd name="T6" fmla="*/ 97 w 97"/>
                    <a:gd name="T7" fmla="*/ 96 h 443"/>
                    <a:gd name="T8" fmla="*/ 0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0" y="443"/>
                      </a:moveTo>
                      <a:lnTo>
                        <a:pt x="49" y="443"/>
                      </a:lnTo>
                      <a:lnTo>
                        <a:pt x="49" y="96"/>
                      </a:lnTo>
                      <a:lnTo>
                        <a:pt x="97" y="9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86"/>
              <p:cNvGrpSpPr>
                <a:grpSpLocks/>
              </p:cNvGrpSpPr>
              <p:nvPr/>
            </p:nvGrpSpPr>
            <p:grpSpPr bwMode="auto">
              <a:xfrm>
                <a:off x="686" y="3510"/>
                <a:ext cx="194" cy="444"/>
                <a:chOff x="686" y="3510"/>
                <a:chExt cx="194" cy="444"/>
              </a:xfrm>
            </p:grpSpPr>
            <p:sp>
              <p:nvSpPr>
                <p:cNvPr id="19537" name="Freeform 87"/>
                <p:cNvSpPr>
                  <a:spLocks/>
                </p:cNvSpPr>
                <p:nvPr/>
              </p:nvSpPr>
              <p:spPr bwMode="auto">
                <a:xfrm>
                  <a:off x="686" y="3510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8" name="Freeform 88"/>
                <p:cNvSpPr>
                  <a:spLocks/>
                </p:cNvSpPr>
                <p:nvPr/>
              </p:nvSpPr>
              <p:spPr bwMode="auto">
                <a:xfrm>
                  <a:off x="783" y="3510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2" name="Group 89"/>
              <p:cNvGrpSpPr>
                <a:grpSpLocks/>
              </p:cNvGrpSpPr>
              <p:nvPr/>
            </p:nvGrpSpPr>
            <p:grpSpPr bwMode="auto">
              <a:xfrm>
                <a:off x="1162" y="3510"/>
                <a:ext cx="194" cy="444"/>
                <a:chOff x="1162" y="3510"/>
                <a:chExt cx="194" cy="444"/>
              </a:xfrm>
            </p:grpSpPr>
            <p:sp>
              <p:nvSpPr>
                <p:cNvPr id="19535" name="Freeform 90"/>
                <p:cNvSpPr>
                  <a:spLocks/>
                </p:cNvSpPr>
                <p:nvPr/>
              </p:nvSpPr>
              <p:spPr bwMode="auto">
                <a:xfrm>
                  <a:off x="1162" y="3510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6" name="Freeform 91"/>
                <p:cNvSpPr>
                  <a:spLocks/>
                </p:cNvSpPr>
                <p:nvPr/>
              </p:nvSpPr>
              <p:spPr bwMode="auto">
                <a:xfrm>
                  <a:off x="1259" y="3510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4" name="Group 92"/>
              <p:cNvGrpSpPr>
                <a:grpSpLocks/>
              </p:cNvGrpSpPr>
              <p:nvPr/>
            </p:nvGrpSpPr>
            <p:grpSpPr bwMode="auto">
              <a:xfrm>
                <a:off x="2130" y="3575"/>
                <a:ext cx="194" cy="443"/>
                <a:chOff x="2130" y="3575"/>
                <a:chExt cx="194" cy="443"/>
              </a:xfrm>
            </p:grpSpPr>
            <p:sp>
              <p:nvSpPr>
                <p:cNvPr id="19533" name="Freeform 93"/>
                <p:cNvSpPr>
                  <a:spLocks/>
                </p:cNvSpPr>
                <p:nvPr/>
              </p:nvSpPr>
              <p:spPr bwMode="auto">
                <a:xfrm>
                  <a:off x="2130" y="3575"/>
                  <a:ext cx="97" cy="443"/>
                </a:xfrm>
                <a:custGeom>
                  <a:avLst/>
                  <a:gdLst>
                    <a:gd name="T0" fmla="*/ 97 w 97"/>
                    <a:gd name="T1" fmla="*/ 443 h 443"/>
                    <a:gd name="T2" fmla="*/ 49 w 97"/>
                    <a:gd name="T3" fmla="*/ 443 h 443"/>
                    <a:gd name="T4" fmla="*/ 49 w 97"/>
                    <a:gd name="T5" fmla="*/ 97 h 443"/>
                    <a:gd name="T6" fmla="*/ 0 w 97"/>
                    <a:gd name="T7" fmla="*/ 97 h 443"/>
                    <a:gd name="T8" fmla="*/ 97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97" y="443"/>
                      </a:moveTo>
                      <a:lnTo>
                        <a:pt x="49" y="443"/>
                      </a:lnTo>
                      <a:lnTo>
                        <a:pt x="49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4" name="Freeform 94"/>
                <p:cNvSpPr>
                  <a:spLocks/>
                </p:cNvSpPr>
                <p:nvPr/>
              </p:nvSpPr>
              <p:spPr bwMode="auto">
                <a:xfrm>
                  <a:off x="2227" y="3575"/>
                  <a:ext cx="97" cy="443"/>
                </a:xfrm>
                <a:custGeom>
                  <a:avLst/>
                  <a:gdLst>
                    <a:gd name="T0" fmla="*/ 0 w 97"/>
                    <a:gd name="T1" fmla="*/ 443 h 443"/>
                    <a:gd name="T2" fmla="*/ 48 w 97"/>
                    <a:gd name="T3" fmla="*/ 443 h 443"/>
                    <a:gd name="T4" fmla="*/ 48 w 97"/>
                    <a:gd name="T5" fmla="*/ 97 h 443"/>
                    <a:gd name="T6" fmla="*/ 97 w 97"/>
                    <a:gd name="T7" fmla="*/ 97 h 443"/>
                    <a:gd name="T8" fmla="*/ 0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0" y="443"/>
                      </a:moveTo>
                      <a:lnTo>
                        <a:pt x="48" y="443"/>
                      </a:lnTo>
                      <a:lnTo>
                        <a:pt x="48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5" name="Group 95"/>
              <p:cNvGrpSpPr>
                <a:grpSpLocks/>
              </p:cNvGrpSpPr>
              <p:nvPr/>
            </p:nvGrpSpPr>
            <p:grpSpPr bwMode="auto">
              <a:xfrm>
                <a:off x="2582" y="3591"/>
                <a:ext cx="194" cy="444"/>
                <a:chOff x="2582" y="3591"/>
                <a:chExt cx="194" cy="444"/>
              </a:xfrm>
            </p:grpSpPr>
            <p:sp>
              <p:nvSpPr>
                <p:cNvPr id="19531" name="Freeform 96"/>
                <p:cNvSpPr>
                  <a:spLocks/>
                </p:cNvSpPr>
                <p:nvPr/>
              </p:nvSpPr>
              <p:spPr bwMode="auto">
                <a:xfrm>
                  <a:off x="2679" y="3591"/>
                  <a:ext cx="97" cy="444"/>
                </a:xfrm>
                <a:custGeom>
                  <a:avLst/>
                  <a:gdLst>
                    <a:gd name="T0" fmla="*/ 0 w 97"/>
                    <a:gd name="T1" fmla="*/ 0 h 444"/>
                    <a:gd name="T2" fmla="*/ 48 w 97"/>
                    <a:gd name="T3" fmla="*/ 0 h 444"/>
                    <a:gd name="T4" fmla="*/ 48 w 97"/>
                    <a:gd name="T5" fmla="*/ 347 h 444"/>
                    <a:gd name="T6" fmla="*/ 97 w 97"/>
                    <a:gd name="T7" fmla="*/ 347 h 444"/>
                    <a:gd name="T8" fmla="*/ 0 w 97"/>
                    <a:gd name="T9" fmla="*/ 444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0"/>
                      </a:moveTo>
                      <a:lnTo>
                        <a:pt x="48" y="0"/>
                      </a:lnTo>
                      <a:lnTo>
                        <a:pt x="48" y="347"/>
                      </a:lnTo>
                      <a:lnTo>
                        <a:pt x="97" y="347"/>
                      </a:lnTo>
                      <a:lnTo>
                        <a:pt x="0" y="44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2" name="Freeform 97"/>
                <p:cNvSpPr>
                  <a:spLocks/>
                </p:cNvSpPr>
                <p:nvPr/>
              </p:nvSpPr>
              <p:spPr bwMode="auto">
                <a:xfrm>
                  <a:off x="2582" y="3591"/>
                  <a:ext cx="97" cy="444"/>
                </a:xfrm>
                <a:custGeom>
                  <a:avLst/>
                  <a:gdLst>
                    <a:gd name="T0" fmla="*/ 97 w 97"/>
                    <a:gd name="T1" fmla="*/ 0 h 444"/>
                    <a:gd name="T2" fmla="*/ 48 w 97"/>
                    <a:gd name="T3" fmla="*/ 0 h 444"/>
                    <a:gd name="T4" fmla="*/ 48 w 97"/>
                    <a:gd name="T5" fmla="*/ 347 h 444"/>
                    <a:gd name="T6" fmla="*/ 0 w 97"/>
                    <a:gd name="T7" fmla="*/ 347 h 444"/>
                    <a:gd name="T8" fmla="*/ 97 w 97"/>
                    <a:gd name="T9" fmla="*/ 444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0"/>
                      </a:moveTo>
                      <a:lnTo>
                        <a:pt x="48" y="0"/>
                      </a:lnTo>
                      <a:lnTo>
                        <a:pt x="48" y="347"/>
                      </a:lnTo>
                      <a:lnTo>
                        <a:pt x="0" y="347"/>
                      </a:lnTo>
                      <a:lnTo>
                        <a:pt x="97" y="44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28" name="Rectangle 98"/>
              <p:cNvSpPr>
                <a:spLocks noChangeArrowheads="1"/>
              </p:cNvSpPr>
              <p:nvPr/>
            </p:nvSpPr>
            <p:spPr bwMode="auto">
              <a:xfrm>
                <a:off x="32" y="2598"/>
                <a:ext cx="3518" cy="156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9" name="Rectangle 99"/>
              <p:cNvSpPr>
                <a:spLocks noChangeArrowheads="1"/>
              </p:cNvSpPr>
              <p:nvPr/>
            </p:nvSpPr>
            <p:spPr bwMode="auto">
              <a:xfrm>
                <a:off x="2440" y="3692"/>
                <a:ext cx="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00"/>
                    </a:solidFill>
                    <a:latin typeface="Comic Sans MS" pitchFamily="66" charset="0"/>
                    <a:ea typeface="ＭＳ Ｐゴシック" pitchFamily="100" charset="-128"/>
                  </a:rPr>
                  <a:t>+</a:t>
                </a:r>
                <a:endParaRPr lang="fr-FR" sz="2400">
                  <a:ea typeface="ＭＳ Ｐゴシック" pitchFamily="100" charset="-128"/>
                </a:endParaRPr>
              </a:p>
            </p:txBody>
          </p:sp>
          <p:sp>
            <p:nvSpPr>
              <p:cNvPr id="19530" name="Rectangle 100"/>
              <p:cNvSpPr>
                <a:spLocks noChangeArrowheads="1"/>
              </p:cNvSpPr>
              <p:nvPr/>
            </p:nvSpPr>
            <p:spPr bwMode="auto">
              <a:xfrm>
                <a:off x="2949" y="3684"/>
                <a:ext cx="58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00"/>
                    </a:solidFill>
                    <a:latin typeface="Comic Sans MS" pitchFamily="66" charset="0"/>
                    <a:ea typeface="ＭＳ Ｐゴシック" pitchFamily="100" charset="-128"/>
                  </a:rPr>
                  <a:t>=     0 </a:t>
                </a:r>
                <a:endParaRPr lang="fr-FR" sz="2400">
                  <a:ea typeface="ＭＳ Ｐゴシック" pitchFamily="100" charset="-128"/>
                </a:endParaRPr>
              </a:p>
            </p:txBody>
          </p:sp>
        </p:grpSp>
        <p:sp>
          <p:nvSpPr>
            <p:cNvPr id="19513" name="Text Box 101"/>
            <p:cNvSpPr txBox="1">
              <a:spLocks noChangeArrowheads="1"/>
            </p:cNvSpPr>
            <p:nvPr/>
          </p:nvSpPr>
          <p:spPr bwMode="auto">
            <a:xfrm>
              <a:off x="1728" y="2640"/>
              <a:ext cx="1612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b="1">
                  <a:solidFill>
                    <a:srgbClr val="FF0000"/>
                  </a:solidFill>
                  <a:latin typeface="Comic Sans MS" pitchFamily="66" charset="0"/>
                </a:rPr>
                <a:t>Antiferromagnetism</a:t>
              </a:r>
              <a:r>
                <a:rPr lang="fr-FR" b="1">
                  <a:solidFill>
                    <a:srgbClr val="000000"/>
                  </a:solidFill>
                  <a:latin typeface="Comic Sans MS" pitchFamily="66" charset="0"/>
                </a:rPr>
                <a:t> :</a:t>
              </a:r>
            </a:p>
            <a:p>
              <a:pPr eaLnBrk="0" hangingPunct="0"/>
              <a:r>
                <a:rPr lang="fr-FR" b="1">
                  <a:solidFill>
                    <a:srgbClr val="000000"/>
                  </a:solidFill>
                  <a:latin typeface="Comic Sans MS" pitchFamily="66" charset="0"/>
                </a:rPr>
                <a:t>Magnetic moments </a:t>
              </a:r>
            </a:p>
            <a:p>
              <a:pPr eaLnBrk="0" hangingPunct="0"/>
              <a:r>
                <a:rPr lang="fr-FR" b="1">
                  <a:solidFill>
                    <a:srgbClr val="000000"/>
                  </a:solidFill>
                  <a:latin typeface="Comic Sans MS" pitchFamily="66" charset="0"/>
                </a:rPr>
                <a:t>are identical</a:t>
              </a:r>
            </a:p>
            <a:p>
              <a:pPr eaLnBrk="0" hangingPunct="0"/>
              <a:r>
                <a:rPr lang="fr-FR" b="1">
                  <a:solidFill>
                    <a:srgbClr val="000000"/>
                  </a:solidFill>
                  <a:latin typeface="Comic Sans MS" pitchFamily="66" charset="0"/>
                </a:rPr>
                <a:t>and anti parallel</a:t>
              </a:r>
            </a:p>
          </p:txBody>
        </p:sp>
      </p:grpSp>
      <p:grpSp>
        <p:nvGrpSpPr>
          <p:cNvPr id="19516" name="Group 102"/>
          <p:cNvGrpSpPr>
            <a:grpSpLocks/>
          </p:cNvGrpSpPr>
          <p:nvPr/>
        </p:nvGrpSpPr>
        <p:grpSpPr bwMode="auto">
          <a:xfrm>
            <a:off x="5892800" y="1511300"/>
            <a:ext cx="2971800" cy="5086350"/>
            <a:chOff x="3712" y="952"/>
            <a:chExt cx="1872" cy="3204"/>
          </a:xfrm>
        </p:grpSpPr>
        <p:grpSp>
          <p:nvGrpSpPr>
            <p:cNvPr id="19517" name="Group 103"/>
            <p:cNvGrpSpPr>
              <a:grpSpLocks/>
            </p:cNvGrpSpPr>
            <p:nvPr/>
          </p:nvGrpSpPr>
          <p:grpSpPr bwMode="auto">
            <a:xfrm>
              <a:off x="3712" y="952"/>
              <a:ext cx="1872" cy="3204"/>
              <a:chOff x="3712" y="952"/>
              <a:chExt cx="1872" cy="3204"/>
            </a:xfrm>
          </p:grpSpPr>
          <p:grpSp>
            <p:nvGrpSpPr>
              <p:cNvPr id="19518" name="Group 104"/>
              <p:cNvGrpSpPr>
                <a:grpSpLocks/>
              </p:cNvGrpSpPr>
              <p:nvPr/>
            </p:nvGrpSpPr>
            <p:grpSpPr bwMode="auto">
              <a:xfrm>
                <a:off x="3970" y="3494"/>
                <a:ext cx="194" cy="444"/>
                <a:chOff x="3970" y="3494"/>
                <a:chExt cx="194" cy="444"/>
              </a:xfrm>
            </p:grpSpPr>
            <p:sp>
              <p:nvSpPr>
                <p:cNvPr id="19510" name="Freeform 105"/>
                <p:cNvSpPr>
                  <a:spLocks/>
                </p:cNvSpPr>
                <p:nvPr/>
              </p:nvSpPr>
              <p:spPr bwMode="auto">
                <a:xfrm>
                  <a:off x="3970" y="3494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1" name="Freeform 106"/>
                <p:cNvSpPr>
                  <a:spLocks/>
                </p:cNvSpPr>
                <p:nvPr/>
              </p:nvSpPr>
              <p:spPr bwMode="auto">
                <a:xfrm>
                  <a:off x="4067" y="3494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9" name="Group 107"/>
              <p:cNvGrpSpPr>
                <a:grpSpLocks/>
              </p:cNvGrpSpPr>
              <p:nvPr/>
            </p:nvGrpSpPr>
            <p:grpSpPr bwMode="auto">
              <a:xfrm>
                <a:off x="4502" y="3607"/>
                <a:ext cx="97" cy="282"/>
                <a:chOff x="4502" y="3607"/>
                <a:chExt cx="97" cy="282"/>
              </a:xfrm>
            </p:grpSpPr>
            <p:sp>
              <p:nvSpPr>
                <p:cNvPr id="19508" name="Freeform 108"/>
                <p:cNvSpPr>
                  <a:spLocks/>
                </p:cNvSpPr>
                <p:nvPr/>
              </p:nvSpPr>
              <p:spPr bwMode="auto">
                <a:xfrm>
                  <a:off x="4551" y="3607"/>
                  <a:ext cx="48" cy="282"/>
                </a:xfrm>
                <a:custGeom>
                  <a:avLst/>
                  <a:gdLst>
                    <a:gd name="T0" fmla="*/ 0 w 48"/>
                    <a:gd name="T1" fmla="*/ 0 h 282"/>
                    <a:gd name="T2" fmla="*/ 24 w 48"/>
                    <a:gd name="T3" fmla="*/ 0 h 282"/>
                    <a:gd name="T4" fmla="*/ 24 w 48"/>
                    <a:gd name="T5" fmla="*/ 234 h 282"/>
                    <a:gd name="T6" fmla="*/ 48 w 48"/>
                    <a:gd name="T7" fmla="*/ 234 h 282"/>
                    <a:gd name="T8" fmla="*/ 0 w 48"/>
                    <a:gd name="T9" fmla="*/ 282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282"/>
                    <a:gd name="T17" fmla="*/ 48 w 48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282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234"/>
                      </a:lnTo>
                      <a:lnTo>
                        <a:pt x="48" y="234"/>
                      </a:lnTo>
                      <a:lnTo>
                        <a:pt x="0" y="28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9" name="Freeform 109"/>
                <p:cNvSpPr>
                  <a:spLocks/>
                </p:cNvSpPr>
                <p:nvPr/>
              </p:nvSpPr>
              <p:spPr bwMode="auto">
                <a:xfrm>
                  <a:off x="4502" y="3607"/>
                  <a:ext cx="49" cy="282"/>
                </a:xfrm>
                <a:custGeom>
                  <a:avLst/>
                  <a:gdLst>
                    <a:gd name="T0" fmla="*/ 49 w 49"/>
                    <a:gd name="T1" fmla="*/ 0 h 282"/>
                    <a:gd name="T2" fmla="*/ 25 w 49"/>
                    <a:gd name="T3" fmla="*/ 0 h 282"/>
                    <a:gd name="T4" fmla="*/ 25 w 49"/>
                    <a:gd name="T5" fmla="*/ 234 h 282"/>
                    <a:gd name="T6" fmla="*/ 0 w 49"/>
                    <a:gd name="T7" fmla="*/ 234 h 282"/>
                    <a:gd name="T8" fmla="*/ 49 w 49"/>
                    <a:gd name="T9" fmla="*/ 282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"/>
                    <a:gd name="T16" fmla="*/ 0 h 282"/>
                    <a:gd name="T17" fmla="*/ 49 w 49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" h="282">
                      <a:moveTo>
                        <a:pt x="49" y="0"/>
                      </a:moveTo>
                      <a:lnTo>
                        <a:pt x="25" y="0"/>
                      </a:lnTo>
                      <a:lnTo>
                        <a:pt x="25" y="234"/>
                      </a:lnTo>
                      <a:lnTo>
                        <a:pt x="0" y="234"/>
                      </a:lnTo>
                      <a:lnTo>
                        <a:pt x="49" y="28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0" name="Group 110"/>
              <p:cNvGrpSpPr>
                <a:grpSpLocks/>
              </p:cNvGrpSpPr>
              <p:nvPr/>
            </p:nvGrpSpPr>
            <p:grpSpPr bwMode="auto">
              <a:xfrm>
                <a:off x="5059" y="3567"/>
                <a:ext cx="194" cy="258"/>
                <a:chOff x="5059" y="3567"/>
                <a:chExt cx="194" cy="258"/>
              </a:xfrm>
            </p:grpSpPr>
            <p:sp>
              <p:nvSpPr>
                <p:cNvPr id="19506" name="Freeform 111"/>
                <p:cNvSpPr>
                  <a:spLocks/>
                </p:cNvSpPr>
                <p:nvPr/>
              </p:nvSpPr>
              <p:spPr bwMode="auto">
                <a:xfrm>
                  <a:off x="5059" y="3567"/>
                  <a:ext cx="97" cy="258"/>
                </a:xfrm>
                <a:custGeom>
                  <a:avLst/>
                  <a:gdLst>
                    <a:gd name="T0" fmla="*/ 97 w 97"/>
                    <a:gd name="T1" fmla="*/ 258 h 258"/>
                    <a:gd name="T2" fmla="*/ 49 w 97"/>
                    <a:gd name="T3" fmla="*/ 258 h 258"/>
                    <a:gd name="T4" fmla="*/ 49 w 97"/>
                    <a:gd name="T5" fmla="*/ 96 h 258"/>
                    <a:gd name="T6" fmla="*/ 0 w 97"/>
                    <a:gd name="T7" fmla="*/ 96 h 258"/>
                    <a:gd name="T8" fmla="*/ 97 w 97"/>
                    <a:gd name="T9" fmla="*/ 0 h 2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258"/>
                    <a:gd name="T17" fmla="*/ 97 w 97"/>
                    <a:gd name="T18" fmla="*/ 258 h 2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258">
                      <a:moveTo>
                        <a:pt x="97" y="258"/>
                      </a:moveTo>
                      <a:lnTo>
                        <a:pt x="49" y="258"/>
                      </a:lnTo>
                      <a:lnTo>
                        <a:pt x="49" y="96"/>
                      </a:lnTo>
                      <a:lnTo>
                        <a:pt x="0" y="96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7" name="Freeform 112"/>
                <p:cNvSpPr>
                  <a:spLocks/>
                </p:cNvSpPr>
                <p:nvPr/>
              </p:nvSpPr>
              <p:spPr bwMode="auto">
                <a:xfrm>
                  <a:off x="5156" y="3567"/>
                  <a:ext cx="97" cy="258"/>
                </a:xfrm>
                <a:custGeom>
                  <a:avLst/>
                  <a:gdLst>
                    <a:gd name="T0" fmla="*/ 0 w 97"/>
                    <a:gd name="T1" fmla="*/ 258 h 258"/>
                    <a:gd name="T2" fmla="*/ 48 w 97"/>
                    <a:gd name="T3" fmla="*/ 258 h 258"/>
                    <a:gd name="T4" fmla="*/ 48 w 97"/>
                    <a:gd name="T5" fmla="*/ 96 h 258"/>
                    <a:gd name="T6" fmla="*/ 97 w 97"/>
                    <a:gd name="T7" fmla="*/ 96 h 258"/>
                    <a:gd name="T8" fmla="*/ 0 w 97"/>
                    <a:gd name="T9" fmla="*/ 0 h 2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258"/>
                    <a:gd name="T17" fmla="*/ 97 w 97"/>
                    <a:gd name="T18" fmla="*/ 258 h 2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258">
                      <a:moveTo>
                        <a:pt x="0" y="258"/>
                      </a:moveTo>
                      <a:lnTo>
                        <a:pt x="48" y="258"/>
                      </a:lnTo>
                      <a:lnTo>
                        <a:pt x="48" y="96"/>
                      </a:lnTo>
                      <a:lnTo>
                        <a:pt x="97" y="9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1" name="Group 113"/>
              <p:cNvGrpSpPr>
                <a:grpSpLocks/>
              </p:cNvGrpSpPr>
              <p:nvPr/>
            </p:nvGrpSpPr>
            <p:grpSpPr bwMode="auto">
              <a:xfrm>
                <a:off x="4898" y="1081"/>
                <a:ext cx="194" cy="444"/>
                <a:chOff x="4898" y="1081"/>
                <a:chExt cx="194" cy="444"/>
              </a:xfrm>
            </p:grpSpPr>
            <p:sp>
              <p:nvSpPr>
                <p:cNvPr id="19504" name="Freeform 114"/>
                <p:cNvSpPr>
                  <a:spLocks/>
                </p:cNvSpPr>
                <p:nvPr/>
              </p:nvSpPr>
              <p:spPr bwMode="auto">
                <a:xfrm>
                  <a:off x="4898" y="1081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5" name="Freeform 115"/>
                <p:cNvSpPr>
                  <a:spLocks/>
                </p:cNvSpPr>
                <p:nvPr/>
              </p:nvSpPr>
              <p:spPr bwMode="auto">
                <a:xfrm>
                  <a:off x="4995" y="1081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2" name="Group 116"/>
              <p:cNvGrpSpPr>
                <a:grpSpLocks/>
              </p:cNvGrpSpPr>
              <p:nvPr/>
            </p:nvGrpSpPr>
            <p:grpSpPr bwMode="auto">
              <a:xfrm>
                <a:off x="3800" y="1219"/>
                <a:ext cx="194" cy="443"/>
                <a:chOff x="3800" y="1219"/>
                <a:chExt cx="194" cy="443"/>
              </a:xfrm>
            </p:grpSpPr>
            <p:sp>
              <p:nvSpPr>
                <p:cNvPr id="19502" name="Freeform 117"/>
                <p:cNvSpPr>
                  <a:spLocks/>
                </p:cNvSpPr>
                <p:nvPr/>
              </p:nvSpPr>
              <p:spPr bwMode="auto">
                <a:xfrm>
                  <a:off x="3800" y="1219"/>
                  <a:ext cx="97" cy="443"/>
                </a:xfrm>
                <a:custGeom>
                  <a:avLst/>
                  <a:gdLst>
                    <a:gd name="T0" fmla="*/ 97 w 97"/>
                    <a:gd name="T1" fmla="*/ 443 h 443"/>
                    <a:gd name="T2" fmla="*/ 49 w 97"/>
                    <a:gd name="T3" fmla="*/ 443 h 443"/>
                    <a:gd name="T4" fmla="*/ 49 w 97"/>
                    <a:gd name="T5" fmla="*/ 96 h 443"/>
                    <a:gd name="T6" fmla="*/ 0 w 97"/>
                    <a:gd name="T7" fmla="*/ 96 h 443"/>
                    <a:gd name="T8" fmla="*/ 97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97" y="443"/>
                      </a:moveTo>
                      <a:lnTo>
                        <a:pt x="49" y="443"/>
                      </a:lnTo>
                      <a:lnTo>
                        <a:pt x="49" y="96"/>
                      </a:lnTo>
                      <a:lnTo>
                        <a:pt x="0" y="96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3" name="Freeform 118"/>
                <p:cNvSpPr>
                  <a:spLocks/>
                </p:cNvSpPr>
                <p:nvPr/>
              </p:nvSpPr>
              <p:spPr bwMode="auto">
                <a:xfrm>
                  <a:off x="3897" y="1219"/>
                  <a:ext cx="97" cy="443"/>
                </a:xfrm>
                <a:custGeom>
                  <a:avLst/>
                  <a:gdLst>
                    <a:gd name="T0" fmla="*/ 0 w 97"/>
                    <a:gd name="T1" fmla="*/ 443 h 443"/>
                    <a:gd name="T2" fmla="*/ 49 w 97"/>
                    <a:gd name="T3" fmla="*/ 443 h 443"/>
                    <a:gd name="T4" fmla="*/ 49 w 97"/>
                    <a:gd name="T5" fmla="*/ 96 h 443"/>
                    <a:gd name="T6" fmla="*/ 97 w 97"/>
                    <a:gd name="T7" fmla="*/ 96 h 443"/>
                    <a:gd name="T8" fmla="*/ 0 w 97"/>
                    <a:gd name="T9" fmla="*/ 0 h 4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3"/>
                    <a:gd name="T17" fmla="*/ 97 w 97"/>
                    <a:gd name="T18" fmla="*/ 443 h 4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3">
                      <a:moveTo>
                        <a:pt x="0" y="443"/>
                      </a:moveTo>
                      <a:lnTo>
                        <a:pt x="49" y="443"/>
                      </a:lnTo>
                      <a:lnTo>
                        <a:pt x="49" y="96"/>
                      </a:lnTo>
                      <a:lnTo>
                        <a:pt x="97" y="9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3" name="Group 119"/>
              <p:cNvGrpSpPr>
                <a:grpSpLocks/>
              </p:cNvGrpSpPr>
              <p:nvPr/>
            </p:nvGrpSpPr>
            <p:grpSpPr bwMode="auto">
              <a:xfrm>
                <a:off x="4357" y="1307"/>
                <a:ext cx="194" cy="444"/>
                <a:chOff x="4357" y="1307"/>
                <a:chExt cx="194" cy="444"/>
              </a:xfrm>
            </p:grpSpPr>
            <p:sp>
              <p:nvSpPr>
                <p:cNvPr id="19500" name="Freeform 120"/>
                <p:cNvSpPr>
                  <a:spLocks/>
                </p:cNvSpPr>
                <p:nvPr/>
              </p:nvSpPr>
              <p:spPr bwMode="auto">
                <a:xfrm>
                  <a:off x="4357" y="1307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9 w 97"/>
                    <a:gd name="T3" fmla="*/ 444 h 444"/>
                    <a:gd name="T4" fmla="*/ 49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9" y="444"/>
                      </a:lnTo>
                      <a:lnTo>
                        <a:pt x="49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1" name="Freeform 121"/>
                <p:cNvSpPr>
                  <a:spLocks/>
                </p:cNvSpPr>
                <p:nvPr/>
              </p:nvSpPr>
              <p:spPr bwMode="auto">
                <a:xfrm>
                  <a:off x="4454" y="1307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4" name="Group 122"/>
              <p:cNvGrpSpPr>
                <a:grpSpLocks/>
              </p:cNvGrpSpPr>
              <p:nvPr/>
            </p:nvGrpSpPr>
            <p:grpSpPr bwMode="auto">
              <a:xfrm>
                <a:off x="3849" y="1775"/>
                <a:ext cx="194" cy="444"/>
                <a:chOff x="3849" y="1775"/>
                <a:chExt cx="194" cy="444"/>
              </a:xfrm>
            </p:grpSpPr>
            <p:sp>
              <p:nvSpPr>
                <p:cNvPr id="19498" name="Freeform 123"/>
                <p:cNvSpPr>
                  <a:spLocks/>
                </p:cNvSpPr>
                <p:nvPr/>
              </p:nvSpPr>
              <p:spPr bwMode="auto">
                <a:xfrm>
                  <a:off x="3849" y="1775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9" name="Freeform 124"/>
                <p:cNvSpPr>
                  <a:spLocks/>
                </p:cNvSpPr>
                <p:nvPr/>
              </p:nvSpPr>
              <p:spPr bwMode="auto">
                <a:xfrm>
                  <a:off x="3946" y="1775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8 w 97"/>
                    <a:gd name="T3" fmla="*/ 444 h 444"/>
                    <a:gd name="T4" fmla="*/ 48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8" y="444"/>
                      </a:lnTo>
                      <a:lnTo>
                        <a:pt x="48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5" name="Group 125"/>
              <p:cNvGrpSpPr>
                <a:grpSpLocks/>
              </p:cNvGrpSpPr>
              <p:nvPr/>
            </p:nvGrpSpPr>
            <p:grpSpPr bwMode="auto">
              <a:xfrm>
                <a:off x="4365" y="1848"/>
                <a:ext cx="194" cy="444"/>
                <a:chOff x="4365" y="1848"/>
                <a:chExt cx="194" cy="444"/>
              </a:xfrm>
            </p:grpSpPr>
            <p:sp>
              <p:nvSpPr>
                <p:cNvPr id="19496" name="Freeform 126"/>
                <p:cNvSpPr>
                  <a:spLocks/>
                </p:cNvSpPr>
                <p:nvPr/>
              </p:nvSpPr>
              <p:spPr bwMode="auto">
                <a:xfrm>
                  <a:off x="4365" y="1848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9 w 97"/>
                    <a:gd name="T3" fmla="*/ 444 h 444"/>
                    <a:gd name="T4" fmla="*/ 49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9" y="444"/>
                      </a:lnTo>
                      <a:lnTo>
                        <a:pt x="49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7" name="Freeform 127"/>
                <p:cNvSpPr>
                  <a:spLocks/>
                </p:cNvSpPr>
                <p:nvPr/>
              </p:nvSpPr>
              <p:spPr bwMode="auto">
                <a:xfrm>
                  <a:off x="4462" y="1848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9 w 97"/>
                    <a:gd name="T3" fmla="*/ 444 h 444"/>
                    <a:gd name="T4" fmla="*/ 49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9" y="444"/>
                      </a:lnTo>
                      <a:lnTo>
                        <a:pt x="49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6" name="Group 128"/>
              <p:cNvGrpSpPr>
                <a:grpSpLocks/>
              </p:cNvGrpSpPr>
              <p:nvPr/>
            </p:nvGrpSpPr>
            <p:grpSpPr bwMode="auto">
              <a:xfrm>
                <a:off x="4833" y="1848"/>
                <a:ext cx="194" cy="444"/>
                <a:chOff x="4833" y="1848"/>
                <a:chExt cx="194" cy="444"/>
              </a:xfrm>
            </p:grpSpPr>
            <p:sp>
              <p:nvSpPr>
                <p:cNvPr id="19494" name="Freeform 129"/>
                <p:cNvSpPr>
                  <a:spLocks/>
                </p:cNvSpPr>
                <p:nvPr/>
              </p:nvSpPr>
              <p:spPr bwMode="auto">
                <a:xfrm>
                  <a:off x="4833" y="1848"/>
                  <a:ext cx="97" cy="444"/>
                </a:xfrm>
                <a:custGeom>
                  <a:avLst/>
                  <a:gdLst>
                    <a:gd name="T0" fmla="*/ 97 w 97"/>
                    <a:gd name="T1" fmla="*/ 444 h 444"/>
                    <a:gd name="T2" fmla="*/ 49 w 97"/>
                    <a:gd name="T3" fmla="*/ 444 h 444"/>
                    <a:gd name="T4" fmla="*/ 49 w 97"/>
                    <a:gd name="T5" fmla="*/ 97 h 444"/>
                    <a:gd name="T6" fmla="*/ 0 w 97"/>
                    <a:gd name="T7" fmla="*/ 97 h 444"/>
                    <a:gd name="T8" fmla="*/ 97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97" y="444"/>
                      </a:moveTo>
                      <a:lnTo>
                        <a:pt x="49" y="444"/>
                      </a:lnTo>
                      <a:lnTo>
                        <a:pt x="49" y="97"/>
                      </a:lnTo>
                      <a:lnTo>
                        <a:pt x="0" y="97"/>
                      </a:lnTo>
                      <a:lnTo>
                        <a:pt x="97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5" name="Freeform 130"/>
                <p:cNvSpPr>
                  <a:spLocks/>
                </p:cNvSpPr>
                <p:nvPr/>
              </p:nvSpPr>
              <p:spPr bwMode="auto">
                <a:xfrm>
                  <a:off x="4930" y="1848"/>
                  <a:ext cx="97" cy="444"/>
                </a:xfrm>
                <a:custGeom>
                  <a:avLst/>
                  <a:gdLst>
                    <a:gd name="T0" fmla="*/ 0 w 97"/>
                    <a:gd name="T1" fmla="*/ 444 h 444"/>
                    <a:gd name="T2" fmla="*/ 49 w 97"/>
                    <a:gd name="T3" fmla="*/ 444 h 444"/>
                    <a:gd name="T4" fmla="*/ 49 w 97"/>
                    <a:gd name="T5" fmla="*/ 97 h 444"/>
                    <a:gd name="T6" fmla="*/ 97 w 97"/>
                    <a:gd name="T7" fmla="*/ 97 h 444"/>
                    <a:gd name="T8" fmla="*/ 0 w 97"/>
                    <a:gd name="T9" fmla="*/ 0 h 4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7"/>
                    <a:gd name="T16" fmla="*/ 0 h 444"/>
                    <a:gd name="T17" fmla="*/ 97 w 97"/>
                    <a:gd name="T18" fmla="*/ 444 h 4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7" h="444">
                      <a:moveTo>
                        <a:pt x="0" y="444"/>
                      </a:moveTo>
                      <a:lnTo>
                        <a:pt x="49" y="444"/>
                      </a:lnTo>
                      <a:lnTo>
                        <a:pt x="49" y="97"/>
                      </a:lnTo>
                      <a:lnTo>
                        <a:pt x="97" y="9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7" name="Group 131"/>
              <p:cNvGrpSpPr>
                <a:grpSpLocks/>
              </p:cNvGrpSpPr>
              <p:nvPr/>
            </p:nvGrpSpPr>
            <p:grpSpPr bwMode="auto">
              <a:xfrm>
                <a:off x="4131" y="1243"/>
                <a:ext cx="97" cy="282"/>
                <a:chOff x="4131" y="1243"/>
                <a:chExt cx="97" cy="282"/>
              </a:xfrm>
            </p:grpSpPr>
            <p:sp>
              <p:nvSpPr>
                <p:cNvPr id="19492" name="Freeform 132"/>
                <p:cNvSpPr>
                  <a:spLocks/>
                </p:cNvSpPr>
                <p:nvPr/>
              </p:nvSpPr>
              <p:spPr bwMode="auto">
                <a:xfrm>
                  <a:off x="4180" y="1243"/>
                  <a:ext cx="48" cy="282"/>
                </a:xfrm>
                <a:custGeom>
                  <a:avLst/>
                  <a:gdLst>
                    <a:gd name="T0" fmla="*/ 0 w 48"/>
                    <a:gd name="T1" fmla="*/ 0 h 282"/>
                    <a:gd name="T2" fmla="*/ 24 w 48"/>
                    <a:gd name="T3" fmla="*/ 0 h 282"/>
                    <a:gd name="T4" fmla="*/ 24 w 48"/>
                    <a:gd name="T5" fmla="*/ 234 h 282"/>
                    <a:gd name="T6" fmla="*/ 48 w 48"/>
                    <a:gd name="T7" fmla="*/ 234 h 282"/>
                    <a:gd name="T8" fmla="*/ 0 w 48"/>
                    <a:gd name="T9" fmla="*/ 282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282"/>
                    <a:gd name="T17" fmla="*/ 48 w 48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282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234"/>
                      </a:lnTo>
                      <a:lnTo>
                        <a:pt x="48" y="234"/>
                      </a:lnTo>
                      <a:lnTo>
                        <a:pt x="0" y="28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3" name="Freeform 133"/>
                <p:cNvSpPr>
                  <a:spLocks/>
                </p:cNvSpPr>
                <p:nvPr/>
              </p:nvSpPr>
              <p:spPr bwMode="auto">
                <a:xfrm>
                  <a:off x="4131" y="1243"/>
                  <a:ext cx="49" cy="282"/>
                </a:xfrm>
                <a:custGeom>
                  <a:avLst/>
                  <a:gdLst>
                    <a:gd name="T0" fmla="*/ 49 w 49"/>
                    <a:gd name="T1" fmla="*/ 0 h 282"/>
                    <a:gd name="T2" fmla="*/ 25 w 49"/>
                    <a:gd name="T3" fmla="*/ 0 h 282"/>
                    <a:gd name="T4" fmla="*/ 25 w 49"/>
                    <a:gd name="T5" fmla="*/ 234 h 282"/>
                    <a:gd name="T6" fmla="*/ 0 w 49"/>
                    <a:gd name="T7" fmla="*/ 234 h 282"/>
                    <a:gd name="T8" fmla="*/ 49 w 49"/>
                    <a:gd name="T9" fmla="*/ 282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"/>
                    <a:gd name="T16" fmla="*/ 0 h 282"/>
                    <a:gd name="T17" fmla="*/ 49 w 49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" h="282">
                      <a:moveTo>
                        <a:pt x="49" y="0"/>
                      </a:moveTo>
                      <a:lnTo>
                        <a:pt x="25" y="0"/>
                      </a:lnTo>
                      <a:lnTo>
                        <a:pt x="25" y="234"/>
                      </a:lnTo>
                      <a:lnTo>
                        <a:pt x="0" y="234"/>
                      </a:lnTo>
                      <a:lnTo>
                        <a:pt x="49" y="28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59" name="Group 134"/>
              <p:cNvGrpSpPr>
                <a:grpSpLocks/>
              </p:cNvGrpSpPr>
              <p:nvPr/>
            </p:nvGrpSpPr>
            <p:grpSpPr bwMode="auto">
              <a:xfrm>
                <a:off x="4147" y="1791"/>
                <a:ext cx="97" cy="283"/>
                <a:chOff x="4147" y="1791"/>
                <a:chExt cx="97" cy="283"/>
              </a:xfrm>
            </p:grpSpPr>
            <p:sp>
              <p:nvSpPr>
                <p:cNvPr id="19490" name="Freeform 135"/>
                <p:cNvSpPr>
                  <a:spLocks/>
                </p:cNvSpPr>
                <p:nvPr/>
              </p:nvSpPr>
              <p:spPr bwMode="auto">
                <a:xfrm>
                  <a:off x="4196" y="1791"/>
                  <a:ext cx="48" cy="283"/>
                </a:xfrm>
                <a:custGeom>
                  <a:avLst/>
                  <a:gdLst>
                    <a:gd name="T0" fmla="*/ 0 w 48"/>
                    <a:gd name="T1" fmla="*/ 0 h 283"/>
                    <a:gd name="T2" fmla="*/ 24 w 48"/>
                    <a:gd name="T3" fmla="*/ 0 h 283"/>
                    <a:gd name="T4" fmla="*/ 24 w 48"/>
                    <a:gd name="T5" fmla="*/ 234 h 283"/>
                    <a:gd name="T6" fmla="*/ 48 w 48"/>
                    <a:gd name="T7" fmla="*/ 234 h 283"/>
                    <a:gd name="T8" fmla="*/ 0 w 48"/>
                    <a:gd name="T9" fmla="*/ 283 h 2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283"/>
                    <a:gd name="T17" fmla="*/ 48 w 48"/>
                    <a:gd name="T18" fmla="*/ 283 h 2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283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234"/>
                      </a:lnTo>
                      <a:lnTo>
                        <a:pt x="48" y="234"/>
                      </a:lnTo>
                      <a:lnTo>
                        <a:pt x="0" y="28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1" name="Freeform 136"/>
                <p:cNvSpPr>
                  <a:spLocks/>
                </p:cNvSpPr>
                <p:nvPr/>
              </p:nvSpPr>
              <p:spPr bwMode="auto">
                <a:xfrm>
                  <a:off x="4147" y="1791"/>
                  <a:ext cx="49" cy="283"/>
                </a:xfrm>
                <a:custGeom>
                  <a:avLst/>
                  <a:gdLst>
                    <a:gd name="T0" fmla="*/ 49 w 49"/>
                    <a:gd name="T1" fmla="*/ 0 h 283"/>
                    <a:gd name="T2" fmla="*/ 25 w 49"/>
                    <a:gd name="T3" fmla="*/ 0 h 283"/>
                    <a:gd name="T4" fmla="*/ 25 w 49"/>
                    <a:gd name="T5" fmla="*/ 234 h 283"/>
                    <a:gd name="T6" fmla="*/ 0 w 49"/>
                    <a:gd name="T7" fmla="*/ 234 h 283"/>
                    <a:gd name="T8" fmla="*/ 49 w 49"/>
                    <a:gd name="T9" fmla="*/ 283 h 2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"/>
                    <a:gd name="T16" fmla="*/ 0 h 283"/>
                    <a:gd name="T17" fmla="*/ 49 w 49"/>
                    <a:gd name="T18" fmla="*/ 283 h 2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" h="283">
                      <a:moveTo>
                        <a:pt x="49" y="0"/>
                      </a:moveTo>
                      <a:lnTo>
                        <a:pt x="25" y="0"/>
                      </a:lnTo>
                      <a:lnTo>
                        <a:pt x="25" y="234"/>
                      </a:lnTo>
                      <a:lnTo>
                        <a:pt x="0" y="234"/>
                      </a:lnTo>
                      <a:lnTo>
                        <a:pt x="49" y="283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1" name="Group 137"/>
              <p:cNvGrpSpPr>
                <a:grpSpLocks/>
              </p:cNvGrpSpPr>
              <p:nvPr/>
            </p:nvGrpSpPr>
            <p:grpSpPr bwMode="auto">
              <a:xfrm>
                <a:off x="4672" y="1332"/>
                <a:ext cx="97" cy="282"/>
                <a:chOff x="4672" y="1332"/>
                <a:chExt cx="97" cy="282"/>
              </a:xfrm>
            </p:grpSpPr>
            <p:sp>
              <p:nvSpPr>
                <p:cNvPr id="19488" name="Freeform 138"/>
                <p:cNvSpPr>
                  <a:spLocks/>
                </p:cNvSpPr>
                <p:nvPr/>
              </p:nvSpPr>
              <p:spPr bwMode="auto">
                <a:xfrm>
                  <a:off x="4720" y="1332"/>
                  <a:ext cx="49" cy="282"/>
                </a:xfrm>
                <a:custGeom>
                  <a:avLst/>
                  <a:gdLst>
                    <a:gd name="T0" fmla="*/ 0 w 49"/>
                    <a:gd name="T1" fmla="*/ 0 h 282"/>
                    <a:gd name="T2" fmla="*/ 25 w 49"/>
                    <a:gd name="T3" fmla="*/ 0 h 282"/>
                    <a:gd name="T4" fmla="*/ 25 w 49"/>
                    <a:gd name="T5" fmla="*/ 234 h 282"/>
                    <a:gd name="T6" fmla="*/ 49 w 49"/>
                    <a:gd name="T7" fmla="*/ 234 h 282"/>
                    <a:gd name="T8" fmla="*/ 0 w 49"/>
                    <a:gd name="T9" fmla="*/ 282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"/>
                    <a:gd name="T16" fmla="*/ 0 h 282"/>
                    <a:gd name="T17" fmla="*/ 49 w 49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" h="282">
                      <a:moveTo>
                        <a:pt x="0" y="0"/>
                      </a:moveTo>
                      <a:lnTo>
                        <a:pt x="25" y="0"/>
                      </a:lnTo>
                      <a:lnTo>
                        <a:pt x="25" y="234"/>
                      </a:lnTo>
                      <a:lnTo>
                        <a:pt x="49" y="234"/>
                      </a:lnTo>
                      <a:lnTo>
                        <a:pt x="0" y="28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9" name="Freeform 139"/>
                <p:cNvSpPr>
                  <a:spLocks/>
                </p:cNvSpPr>
                <p:nvPr/>
              </p:nvSpPr>
              <p:spPr bwMode="auto">
                <a:xfrm>
                  <a:off x="4672" y="1332"/>
                  <a:ext cx="48" cy="282"/>
                </a:xfrm>
                <a:custGeom>
                  <a:avLst/>
                  <a:gdLst>
                    <a:gd name="T0" fmla="*/ 48 w 48"/>
                    <a:gd name="T1" fmla="*/ 0 h 282"/>
                    <a:gd name="T2" fmla="*/ 24 w 48"/>
                    <a:gd name="T3" fmla="*/ 0 h 282"/>
                    <a:gd name="T4" fmla="*/ 24 w 48"/>
                    <a:gd name="T5" fmla="*/ 234 h 282"/>
                    <a:gd name="T6" fmla="*/ 0 w 48"/>
                    <a:gd name="T7" fmla="*/ 234 h 282"/>
                    <a:gd name="T8" fmla="*/ 48 w 48"/>
                    <a:gd name="T9" fmla="*/ 282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282"/>
                    <a:gd name="T17" fmla="*/ 48 w 48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282">
                      <a:moveTo>
                        <a:pt x="48" y="0"/>
                      </a:moveTo>
                      <a:lnTo>
                        <a:pt x="24" y="0"/>
                      </a:lnTo>
                      <a:lnTo>
                        <a:pt x="24" y="234"/>
                      </a:lnTo>
                      <a:lnTo>
                        <a:pt x="0" y="234"/>
                      </a:lnTo>
                      <a:lnTo>
                        <a:pt x="48" y="28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2" name="Group 140"/>
              <p:cNvGrpSpPr>
                <a:grpSpLocks/>
              </p:cNvGrpSpPr>
              <p:nvPr/>
            </p:nvGrpSpPr>
            <p:grpSpPr bwMode="auto">
              <a:xfrm>
                <a:off x="5261" y="1243"/>
                <a:ext cx="97" cy="282"/>
                <a:chOff x="5261" y="1243"/>
                <a:chExt cx="97" cy="282"/>
              </a:xfrm>
            </p:grpSpPr>
            <p:sp>
              <p:nvSpPr>
                <p:cNvPr id="19486" name="Freeform 141"/>
                <p:cNvSpPr>
                  <a:spLocks/>
                </p:cNvSpPr>
                <p:nvPr/>
              </p:nvSpPr>
              <p:spPr bwMode="auto">
                <a:xfrm>
                  <a:off x="5309" y="1243"/>
                  <a:ext cx="49" cy="282"/>
                </a:xfrm>
                <a:custGeom>
                  <a:avLst/>
                  <a:gdLst>
                    <a:gd name="T0" fmla="*/ 0 w 49"/>
                    <a:gd name="T1" fmla="*/ 0 h 282"/>
                    <a:gd name="T2" fmla="*/ 25 w 49"/>
                    <a:gd name="T3" fmla="*/ 0 h 282"/>
                    <a:gd name="T4" fmla="*/ 25 w 49"/>
                    <a:gd name="T5" fmla="*/ 234 h 282"/>
                    <a:gd name="T6" fmla="*/ 49 w 49"/>
                    <a:gd name="T7" fmla="*/ 234 h 282"/>
                    <a:gd name="T8" fmla="*/ 0 w 49"/>
                    <a:gd name="T9" fmla="*/ 282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"/>
                    <a:gd name="T16" fmla="*/ 0 h 282"/>
                    <a:gd name="T17" fmla="*/ 49 w 49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" h="282">
                      <a:moveTo>
                        <a:pt x="0" y="0"/>
                      </a:moveTo>
                      <a:lnTo>
                        <a:pt x="25" y="0"/>
                      </a:lnTo>
                      <a:lnTo>
                        <a:pt x="25" y="234"/>
                      </a:lnTo>
                      <a:lnTo>
                        <a:pt x="49" y="234"/>
                      </a:lnTo>
                      <a:lnTo>
                        <a:pt x="0" y="28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7" name="Freeform 142"/>
                <p:cNvSpPr>
                  <a:spLocks/>
                </p:cNvSpPr>
                <p:nvPr/>
              </p:nvSpPr>
              <p:spPr bwMode="auto">
                <a:xfrm>
                  <a:off x="5261" y="1243"/>
                  <a:ext cx="48" cy="282"/>
                </a:xfrm>
                <a:custGeom>
                  <a:avLst/>
                  <a:gdLst>
                    <a:gd name="T0" fmla="*/ 48 w 48"/>
                    <a:gd name="T1" fmla="*/ 0 h 282"/>
                    <a:gd name="T2" fmla="*/ 24 w 48"/>
                    <a:gd name="T3" fmla="*/ 0 h 282"/>
                    <a:gd name="T4" fmla="*/ 24 w 48"/>
                    <a:gd name="T5" fmla="*/ 234 h 282"/>
                    <a:gd name="T6" fmla="*/ 0 w 48"/>
                    <a:gd name="T7" fmla="*/ 234 h 282"/>
                    <a:gd name="T8" fmla="*/ 48 w 48"/>
                    <a:gd name="T9" fmla="*/ 282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282"/>
                    <a:gd name="T17" fmla="*/ 48 w 48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282">
                      <a:moveTo>
                        <a:pt x="48" y="0"/>
                      </a:moveTo>
                      <a:lnTo>
                        <a:pt x="24" y="0"/>
                      </a:lnTo>
                      <a:lnTo>
                        <a:pt x="24" y="234"/>
                      </a:lnTo>
                      <a:lnTo>
                        <a:pt x="0" y="234"/>
                      </a:lnTo>
                      <a:lnTo>
                        <a:pt x="48" y="28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3" name="Group 143"/>
              <p:cNvGrpSpPr>
                <a:grpSpLocks/>
              </p:cNvGrpSpPr>
              <p:nvPr/>
            </p:nvGrpSpPr>
            <p:grpSpPr bwMode="auto">
              <a:xfrm>
                <a:off x="4656" y="1848"/>
                <a:ext cx="97" cy="282"/>
                <a:chOff x="4656" y="1848"/>
                <a:chExt cx="97" cy="282"/>
              </a:xfrm>
            </p:grpSpPr>
            <p:sp>
              <p:nvSpPr>
                <p:cNvPr id="19484" name="Freeform 144"/>
                <p:cNvSpPr>
                  <a:spLocks/>
                </p:cNvSpPr>
                <p:nvPr/>
              </p:nvSpPr>
              <p:spPr bwMode="auto">
                <a:xfrm>
                  <a:off x="4704" y="1848"/>
                  <a:ext cx="49" cy="282"/>
                </a:xfrm>
                <a:custGeom>
                  <a:avLst/>
                  <a:gdLst>
                    <a:gd name="T0" fmla="*/ 0 w 49"/>
                    <a:gd name="T1" fmla="*/ 0 h 282"/>
                    <a:gd name="T2" fmla="*/ 24 w 49"/>
                    <a:gd name="T3" fmla="*/ 0 h 282"/>
                    <a:gd name="T4" fmla="*/ 24 w 49"/>
                    <a:gd name="T5" fmla="*/ 234 h 282"/>
                    <a:gd name="T6" fmla="*/ 49 w 49"/>
                    <a:gd name="T7" fmla="*/ 234 h 282"/>
                    <a:gd name="T8" fmla="*/ 0 w 49"/>
                    <a:gd name="T9" fmla="*/ 282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"/>
                    <a:gd name="T16" fmla="*/ 0 h 282"/>
                    <a:gd name="T17" fmla="*/ 49 w 49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" h="282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234"/>
                      </a:lnTo>
                      <a:lnTo>
                        <a:pt x="49" y="234"/>
                      </a:lnTo>
                      <a:lnTo>
                        <a:pt x="0" y="28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5" name="Freeform 145"/>
                <p:cNvSpPr>
                  <a:spLocks/>
                </p:cNvSpPr>
                <p:nvPr/>
              </p:nvSpPr>
              <p:spPr bwMode="auto">
                <a:xfrm>
                  <a:off x="4656" y="1848"/>
                  <a:ext cx="48" cy="282"/>
                </a:xfrm>
                <a:custGeom>
                  <a:avLst/>
                  <a:gdLst>
                    <a:gd name="T0" fmla="*/ 48 w 48"/>
                    <a:gd name="T1" fmla="*/ 0 h 282"/>
                    <a:gd name="T2" fmla="*/ 24 w 48"/>
                    <a:gd name="T3" fmla="*/ 0 h 282"/>
                    <a:gd name="T4" fmla="*/ 24 w 48"/>
                    <a:gd name="T5" fmla="*/ 234 h 282"/>
                    <a:gd name="T6" fmla="*/ 0 w 48"/>
                    <a:gd name="T7" fmla="*/ 234 h 282"/>
                    <a:gd name="T8" fmla="*/ 48 w 48"/>
                    <a:gd name="T9" fmla="*/ 282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282"/>
                    <a:gd name="T17" fmla="*/ 48 w 48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282">
                      <a:moveTo>
                        <a:pt x="48" y="0"/>
                      </a:moveTo>
                      <a:lnTo>
                        <a:pt x="24" y="0"/>
                      </a:lnTo>
                      <a:lnTo>
                        <a:pt x="24" y="234"/>
                      </a:lnTo>
                      <a:lnTo>
                        <a:pt x="0" y="234"/>
                      </a:lnTo>
                      <a:lnTo>
                        <a:pt x="48" y="28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64" name="Group 146"/>
              <p:cNvGrpSpPr>
                <a:grpSpLocks/>
              </p:cNvGrpSpPr>
              <p:nvPr/>
            </p:nvGrpSpPr>
            <p:grpSpPr bwMode="auto">
              <a:xfrm>
                <a:off x="5180" y="1832"/>
                <a:ext cx="97" cy="282"/>
                <a:chOff x="5180" y="1832"/>
                <a:chExt cx="97" cy="282"/>
              </a:xfrm>
            </p:grpSpPr>
            <p:sp>
              <p:nvSpPr>
                <p:cNvPr id="19482" name="Freeform 147"/>
                <p:cNvSpPr>
                  <a:spLocks/>
                </p:cNvSpPr>
                <p:nvPr/>
              </p:nvSpPr>
              <p:spPr bwMode="auto">
                <a:xfrm>
                  <a:off x="5229" y="1832"/>
                  <a:ext cx="48" cy="282"/>
                </a:xfrm>
                <a:custGeom>
                  <a:avLst/>
                  <a:gdLst>
                    <a:gd name="T0" fmla="*/ 0 w 48"/>
                    <a:gd name="T1" fmla="*/ 0 h 282"/>
                    <a:gd name="T2" fmla="*/ 24 w 48"/>
                    <a:gd name="T3" fmla="*/ 0 h 282"/>
                    <a:gd name="T4" fmla="*/ 24 w 48"/>
                    <a:gd name="T5" fmla="*/ 234 h 282"/>
                    <a:gd name="T6" fmla="*/ 48 w 48"/>
                    <a:gd name="T7" fmla="*/ 234 h 282"/>
                    <a:gd name="T8" fmla="*/ 0 w 48"/>
                    <a:gd name="T9" fmla="*/ 282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282"/>
                    <a:gd name="T17" fmla="*/ 48 w 48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282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234"/>
                      </a:lnTo>
                      <a:lnTo>
                        <a:pt x="48" y="234"/>
                      </a:lnTo>
                      <a:lnTo>
                        <a:pt x="0" y="28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3" name="Freeform 148"/>
                <p:cNvSpPr>
                  <a:spLocks/>
                </p:cNvSpPr>
                <p:nvPr/>
              </p:nvSpPr>
              <p:spPr bwMode="auto">
                <a:xfrm>
                  <a:off x="5180" y="1832"/>
                  <a:ext cx="49" cy="282"/>
                </a:xfrm>
                <a:custGeom>
                  <a:avLst/>
                  <a:gdLst>
                    <a:gd name="T0" fmla="*/ 49 w 49"/>
                    <a:gd name="T1" fmla="*/ 0 h 282"/>
                    <a:gd name="T2" fmla="*/ 24 w 49"/>
                    <a:gd name="T3" fmla="*/ 0 h 282"/>
                    <a:gd name="T4" fmla="*/ 24 w 49"/>
                    <a:gd name="T5" fmla="*/ 234 h 282"/>
                    <a:gd name="T6" fmla="*/ 0 w 49"/>
                    <a:gd name="T7" fmla="*/ 234 h 282"/>
                    <a:gd name="T8" fmla="*/ 49 w 49"/>
                    <a:gd name="T9" fmla="*/ 282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"/>
                    <a:gd name="T16" fmla="*/ 0 h 282"/>
                    <a:gd name="T17" fmla="*/ 49 w 49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" h="282">
                      <a:moveTo>
                        <a:pt x="49" y="0"/>
                      </a:moveTo>
                      <a:lnTo>
                        <a:pt x="24" y="0"/>
                      </a:lnTo>
                      <a:lnTo>
                        <a:pt x="24" y="234"/>
                      </a:lnTo>
                      <a:lnTo>
                        <a:pt x="0" y="234"/>
                      </a:lnTo>
                      <a:lnTo>
                        <a:pt x="49" y="28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479" name="Rectangle 149"/>
              <p:cNvSpPr>
                <a:spLocks noChangeArrowheads="1"/>
              </p:cNvSpPr>
              <p:nvPr/>
            </p:nvSpPr>
            <p:spPr bwMode="auto">
              <a:xfrm>
                <a:off x="3712" y="952"/>
                <a:ext cx="1872" cy="320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0" name="Rectangle 150"/>
              <p:cNvSpPr>
                <a:spLocks noChangeArrowheads="1"/>
              </p:cNvSpPr>
              <p:nvPr/>
            </p:nvSpPr>
            <p:spPr bwMode="auto">
              <a:xfrm>
                <a:off x="4280" y="3611"/>
                <a:ext cx="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00"/>
                    </a:solidFill>
                    <a:latin typeface="Comic Sans MS" pitchFamily="66" charset="0"/>
                    <a:ea typeface="ＭＳ Ｐゴシック" pitchFamily="100" charset="-128"/>
                  </a:rPr>
                  <a:t>+</a:t>
                </a:r>
                <a:endParaRPr lang="fr-FR" sz="2400">
                  <a:ea typeface="ＭＳ Ｐゴシック" pitchFamily="100" charset="-128"/>
                </a:endParaRPr>
              </a:p>
            </p:txBody>
          </p:sp>
          <p:sp>
            <p:nvSpPr>
              <p:cNvPr id="19481" name="Rectangle 151"/>
              <p:cNvSpPr>
                <a:spLocks noChangeArrowheads="1"/>
              </p:cNvSpPr>
              <p:nvPr/>
            </p:nvSpPr>
            <p:spPr bwMode="auto">
              <a:xfrm>
                <a:off x="4788" y="3603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900" b="1">
                    <a:solidFill>
                      <a:srgbClr val="000000"/>
                    </a:solidFill>
                    <a:latin typeface="Comic Sans MS" pitchFamily="66" charset="0"/>
                    <a:ea typeface="ＭＳ Ｐゴシック" pitchFamily="100" charset="-128"/>
                  </a:rPr>
                  <a:t>= </a:t>
                </a:r>
                <a:endParaRPr lang="fr-FR" sz="2400">
                  <a:ea typeface="ＭＳ Ｐゴシック" pitchFamily="100" charset="-128"/>
                </a:endParaRPr>
              </a:p>
            </p:txBody>
          </p:sp>
        </p:grpSp>
        <p:sp>
          <p:nvSpPr>
            <p:cNvPr id="19463" name="Text Box 152"/>
            <p:cNvSpPr txBox="1">
              <a:spLocks noChangeArrowheads="1"/>
            </p:cNvSpPr>
            <p:nvPr/>
          </p:nvSpPr>
          <p:spPr bwMode="auto">
            <a:xfrm>
              <a:off x="3792" y="2448"/>
              <a:ext cx="1787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b="1">
                  <a:solidFill>
                    <a:srgbClr val="FF0000"/>
                  </a:solidFill>
                  <a:latin typeface="Comic Sans MS" pitchFamily="66" charset="0"/>
                </a:rPr>
                <a:t>Ferrimagnetism </a:t>
              </a:r>
              <a:r>
                <a:rPr lang="fr-FR" b="1">
                  <a:solidFill>
                    <a:srgbClr val="000000"/>
                  </a:solidFill>
                  <a:latin typeface="Comic Sans MS" pitchFamily="66" charset="0"/>
                </a:rPr>
                <a:t>(Néel) :</a:t>
              </a:r>
            </a:p>
            <a:p>
              <a:pPr eaLnBrk="0" hangingPunct="0"/>
              <a:r>
                <a:rPr lang="fr-FR" b="1">
                  <a:solidFill>
                    <a:srgbClr val="000000"/>
                  </a:solidFill>
                  <a:latin typeface="Comic Sans MS" pitchFamily="66" charset="0"/>
                </a:rPr>
                <a:t>Magnetic moments </a:t>
              </a:r>
            </a:p>
            <a:p>
              <a:pPr eaLnBrk="0" hangingPunct="0"/>
              <a:r>
                <a:rPr lang="fr-FR" b="1">
                  <a:solidFill>
                    <a:srgbClr val="000000"/>
                  </a:solidFill>
                  <a:latin typeface="Comic Sans MS" pitchFamily="66" charset="0"/>
                </a:rPr>
                <a:t>are different</a:t>
              </a:r>
            </a:p>
            <a:p>
              <a:pPr eaLnBrk="0" hangingPunct="0"/>
              <a:r>
                <a:rPr lang="fr-FR" b="1">
                  <a:solidFill>
                    <a:srgbClr val="000000"/>
                  </a:solidFill>
                  <a:latin typeface="Comic Sans MS" pitchFamily="66" charset="0"/>
                </a:rPr>
                <a:t>and anti parallel</a:t>
              </a:r>
            </a:p>
          </p:txBody>
        </p:sp>
      </p:grpSp>
      <p:sp>
        <p:nvSpPr>
          <p:cNvPr id="153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28600" y="152400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5C0"/>
                </a:solidFill>
                <a:latin typeface="Garamond" pitchFamily="18" charset="0"/>
              </a:rPr>
              <a:t>Types of Magnetism</a:t>
            </a:r>
            <a:endParaRPr lang="en-US" sz="3200" baseline="30000" dirty="0">
              <a:solidFill>
                <a:srgbClr val="0005C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5C0"/>
                </a:solidFill>
                <a:latin typeface="Garamond" pitchFamily="18" charset="0"/>
              </a:rPr>
              <a:t>Diamagnetic</a:t>
            </a:r>
            <a:r>
              <a:rPr lang="en-US" sz="3200" dirty="0" smtClean="0">
                <a:solidFill>
                  <a:srgbClr val="0005C0"/>
                </a:solidFill>
                <a:latin typeface="Garamond" pitchFamily="18" charset="0"/>
              </a:rPr>
              <a:t> </a:t>
            </a:r>
            <a:endParaRPr lang="en-US" sz="3200" dirty="0">
              <a:solidFill>
                <a:srgbClr val="0005C0"/>
              </a:solidFill>
              <a:latin typeface="Garamond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1" y="1066800"/>
            <a:ext cx="84582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Feebly repelled by the magnetic fields. Non-metallic elements inert gases and species with paired electrons are diamagnetic</a:t>
            </a:r>
          </a:p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TiO</a:t>
            </a:r>
            <a:r>
              <a:rPr lang="en-US" sz="2400" baseline="-25000" dirty="0" smtClean="0">
                <a:solidFill>
                  <a:srgbClr val="0000FF"/>
                </a:solidFill>
                <a:latin typeface="Book Antiqua" pitchFamily="18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, V</a:t>
            </a:r>
            <a:r>
              <a:rPr lang="en-US" sz="2400" baseline="-25000" dirty="0" smtClean="0">
                <a:solidFill>
                  <a:srgbClr val="0000FF"/>
                </a:solidFill>
                <a:latin typeface="Book Antiqua" pitchFamily="18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O</a:t>
            </a:r>
            <a:r>
              <a:rPr lang="en-US" sz="2400" baseline="-25000" dirty="0" smtClean="0">
                <a:solidFill>
                  <a:srgbClr val="0000FF"/>
                </a:solidFill>
                <a:latin typeface="Book Antiqua" pitchFamily="18" charset="0"/>
              </a:rPr>
              <a:t>5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 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581400"/>
            <a:ext cx="2419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828800" y="4267200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Book Antiqua" pitchFamily="18" charset="0"/>
              </a:rPr>
              <a:t>p</a:t>
            </a:r>
            <a:r>
              <a:rPr lang="en-US" sz="2400" b="1" baseline="30000" dirty="0" smtClean="0">
                <a:solidFill>
                  <a:srgbClr val="0000FF"/>
                </a:solidFill>
                <a:latin typeface="Book Antiqua" pitchFamily="18" charset="0"/>
              </a:rPr>
              <a:t>6</a:t>
            </a:r>
            <a:endParaRPr lang="en-US" sz="2400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5C0"/>
                </a:solidFill>
                <a:latin typeface="Garamond" pitchFamily="18" charset="0"/>
              </a:rPr>
              <a:t>Paramagnetic</a:t>
            </a:r>
            <a:r>
              <a:rPr lang="en-US" sz="3200" dirty="0" smtClean="0">
                <a:solidFill>
                  <a:srgbClr val="0005C0"/>
                </a:solidFill>
                <a:latin typeface="Garamond" pitchFamily="18" charset="0"/>
              </a:rPr>
              <a:t> </a:t>
            </a:r>
            <a:endParaRPr lang="en-US" sz="3200" dirty="0">
              <a:solidFill>
                <a:srgbClr val="0005C0"/>
              </a:solidFill>
              <a:latin typeface="Garamond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1" y="1066800"/>
            <a:ext cx="84582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Attracted by the magnetic field due to the presence of permanent magnetic dipoles (presence of unpaired electrons). </a:t>
            </a:r>
          </a:p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In magnetic field, these tend to orient themselves parallel to the direction of the field and thus, produce magnetism in the substances.</a:t>
            </a:r>
          </a:p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Should present at least one unpaired electron. </a:t>
            </a:r>
          </a:p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Cu</a:t>
            </a:r>
            <a:r>
              <a:rPr lang="en-US" sz="2400" baseline="30000" dirty="0" smtClean="0">
                <a:solidFill>
                  <a:srgbClr val="0000FF"/>
                </a:solidFill>
                <a:latin typeface="Book Antiqua" pitchFamily="18" charset="0"/>
              </a:rPr>
              <a:t>2+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, Fe</a:t>
            </a:r>
            <a:r>
              <a:rPr lang="en-US" sz="2400" baseline="30000" dirty="0" smtClean="0">
                <a:solidFill>
                  <a:srgbClr val="0000FF"/>
                </a:solidFill>
                <a:latin typeface="Book Antiqua" pitchFamily="18" charset="0"/>
              </a:rPr>
              <a:t>3+ 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(</a:t>
            </a:r>
            <a:r>
              <a:rPr lang="en-US" sz="2400" i="1" dirty="0" smtClean="0">
                <a:solidFill>
                  <a:srgbClr val="0000FF"/>
                </a:solidFill>
                <a:latin typeface="Book Antiqua" pitchFamily="18" charset="0"/>
              </a:rPr>
              <a:t>d</a:t>
            </a:r>
            <a:r>
              <a:rPr lang="en-US" sz="2400" i="1" baseline="30000" dirty="0" smtClean="0">
                <a:solidFill>
                  <a:srgbClr val="0000FF"/>
                </a:solidFill>
                <a:latin typeface="Book Antiqua" pitchFamily="18" charset="0"/>
              </a:rPr>
              <a:t>5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), </a:t>
            </a:r>
            <a:r>
              <a:rPr lang="en-US" sz="2400" dirty="0" err="1" smtClean="0">
                <a:solidFill>
                  <a:srgbClr val="0000FF"/>
                </a:solidFill>
                <a:latin typeface="Book Antiqua" pitchFamily="18" charset="0"/>
              </a:rPr>
              <a:t>TiO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 (</a:t>
            </a:r>
            <a:r>
              <a:rPr lang="en-US" sz="2400" i="1" dirty="0" smtClean="0">
                <a:solidFill>
                  <a:srgbClr val="0000FF"/>
                </a:solidFill>
                <a:latin typeface="Book Antiqua" pitchFamily="18" charset="0"/>
              </a:rPr>
              <a:t>d</a:t>
            </a:r>
            <a:r>
              <a:rPr lang="en-US" sz="2400" i="1" baseline="30000" dirty="0" smtClean="0">
                <a:solidFill>
                  <a:srgbClr val="0000FF"/>
                </a:solidFill>
                <a:latin typeface="Book Antiqua" pitchFamily="18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), </a:t>
            </a:r>
            <a:r>
              <a:rPr lang="en-US" sz="2400" dirty="0" err="1" smtClean="0">
                <a:solidFill>
                  <a:srgbClr val="0000FF"/>
                </a:solidFill>
                <a:latin typeface="Book Antiqua" pitchFamily="18" charset="0"/>
              </a:rPr>
              <a:t>CuO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 (</a:t>
            </a:r>
            <a:r>
              <a:rPr lang="en-US" sz="2400" i="1" dirty="0" smtClean="0">
                <a:solidFill>
                  <a:srgbClr val="0000FF"/>
                </a:solidFill>
                <a:latin typeface="Book Antiqua" pitchFamily="18" charset="0"/>
              </a:rPr>
              <a:t>d</a:t>
            </a:r>
            <a:r>
              <a:rPr lang="en-US" sz="2400" i="1" baseline="30000" dirty="0" smtClean="0">
                <a:solidFill>
                  <a:srgbClr val="0000FF"/>
                </a:solidFill>
                <a:latin typeface="Book Antiqua" pitchFamily="18" charset="0"/>
              </a:rPr>
              <a:t>9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)</a:t>
            </a:r>
            <a:endParaRPr lang="en-US" sz="2400" dirty="0">
              <a:solidFill>
                <a:srgbClr val="0000F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591138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52400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5C0"/>
                </a:solidFill>
                <a:latin typeface="Garamond" pitchFamily="18" charset="0"/>
              </a:rPr>
              <a:t>Ferromagnetic</a:t>
            </a:r>
            <a:r>
              <a:rPr lang="en-US" sz="3200" dirty="0" smtClean="0">
                <a:solidFill>
                  <a:srgbClr val="0005C0"/>
                </a:solidFill>
                <a:latin typeface="Garamond" pitchFamily="18" charset="0"/>
              </a:rPr>
              <a:t> </a:t>
            </a:r>
            <a:endParaRPr lang="en-US" sz="3200" dirty="0">
              <a:solidFill>
                <a:srgbClr val="0005C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49530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785794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Google Shape;1271;p196"/>
          <p:cNvSpPr/>
          <p:nvPr/>
        </p:nvSpPr>
        <p:spPr>
          <a:xfrm>
            <a:off x="428596" y="181253"/>
            <a:ext cx="85011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 smtClean="0">
                <a:solidFill>
                  <a:srgbClr val="C00000"/>
                </a:solidFill>
                <a:latin typeface="Centaur" pitchFamily="18" charset="0"/>
                <a:ea typeface="Calibri"/>
                <a:cs typeface="Calibri"/>
                <a:sym typeface="Calibri"/>
              </a:rPr>
              <a:t>Applications in Electronic Gadgets</a:t>
            </a:r>
            <a:endParaRPr lang="en-IN" sz="2800" b="1" dirty="0">
              <a:solidFill>
                <a:srgbClr val="C00000"/>
              </a:solidFill>
              <a:latin typeface="Centaur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00504"/>
            <a:ext cx="44577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809218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5C0"/>
                </a:solidFill>
                <a:latin typeface="Garamond" pitchFamily="18" charset="0"/>
              </a:rPr>
              <a:t>Antiferromagnetic</a:t>
            </a:r>
            <a:r>
              <a:rPr lang="en-US" sz="3200" dirty="0" smtClean="0">
                <a:solidFill>
                  <a:srgbClr val="0005C0"/>
                </a:solidFill>
                <a:latin typeface="Garamond" pitchFamily="18" charset="0"/>
              </a:rPr>
              <a:t> </a:t>
            </a:r>
            <a:endParaRPr lang="en-US" sz="3200" dirty="0">
              <a:solidFill>
                <a:srgbClr val="0005C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76200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5C0"/>
                </a:solidFill>
                <a:latin typeface="Garamond" pitchFamily="18" charset="0"/>
              </a:rPr>
              <a:t>Magnetic Susceptibility (</a:t>
            </a:r>
            <a:r>
              <a:rPr lang="el-GR" sz="3200" b="1" dirty="0" smtClean="0">
                <a:solidFill>
                  <a:srgbClr val="0005C0"/>
                </a:solidFill>
                <a:latin typeface="Garamond" pitchFamily="18" charset="0"/>
              </a:rPr>
              <a:t>χ</a:t>
            </a:r>
            <a:r>
              <a:rPr lang="en-US" sz="3200" b="1" baseline="-25000" dirty="0" smtClean="0">
                <a:solidFill>
                  <a:srgbClr val="0005C0"/>
                </a:solidFill>
                <a:latin typeface="Garamond" pitchFamily="18" charset="0"/>
              </a:rPr>
              <a:t>m</a:t>
            </a:r>
            <a:r>
              <a:rPr lang="en-US" sz="3200" b="1" dirty="0" smtClean="0">
                <a:solidFill>
                  <a:srgbClr val="0005C0"/>
                </a:solidFill>
                <a:latin typeface="Garamond" pitchFamily="18" charset="0"/>
              </a:rPr>
              <a:t>)</a:t>
            </a:r>
            <a:endParaRPr lang="en-US" sz="3200" baseline="30000" dirty="0">
              <a:solidFill>
                <a:srgbClr val="0005C0"/>
              </a:solidFill>
              <a:latin typeface="Garamond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97089"/>
            <a:ext cx="8762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It is the property of the substance which shows how easily a substance can be magnetized.</a:t>
            </a:r>
          </a:p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It also related to the force experienced by a substance in a magnetic filed.</a:t>
            </a:r>
          </a:p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The magnetic moment is calculated from the magnetic susceptibility, since the magnetic moment is not measured directly.</a:t>
            </a:r>
          </a:p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The magnetic susceptibility is defied as the ratio of intensity of magnetization (I) in a substance to the applied magnetic  field (H) of the substance. </a:t>
            </a:r>
          </a:p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                    </a:t>
            </a:r>
            <a:r>
              <a:rPr lang="el-GR" sz="2400" dirty="0" smtClean="0">
                <a:solidFill>
                  <a:srgbClr val="0000FF"/>
                </a:solidFill>
                <a:latin typeface="Book Antiqua" pitchFamily="18" charset="0"/>
              </a:rPr>
              <a:t>Χ</a:t>
            </a:r>
            <a:r>
              <a:rPr lang="en-US" sz="2400" baseline="-25000" dirty="0" smtClean="0">
                <a:solidFill>
                  <a:srgbClr val="0000FF"/>
                </a:solidFill>
                <a:latin typeface="Book Antiqua" pitchFamily="18" charset="0"/>
              </a:rPr>
              <a:t>m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 = I/H</a:t>
            </a:r>
          </a:p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Susceptibility has no unit. But it may be +</a:t>
            </a:r>
            <a:r>
              <a:rPr lang="en-US" sz="2400" dirty="0" err="1" smtClean="0">
                <a:solidFill>
                  <a:srgbClr val="0000FF"/>
                </a:solidFill>
                <a:latin typeface="Book Antiqua" pitchFamily="18" charset="0"/>
              </a:rPr>
              <a:t>ve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 or -</a:t>
            </a:r>
            <a:r>
              <a:rPr lang="en-US" sz="2400" dirty="0" err="1" smtClean="0">
                <a:solidFill>
                  <a:srgbClr val="0000FF"/>
                </a:solidFill>
                <a:latin typeface="Book Antiqua" pitchFamily="18" charset="0"/>
              </a:rPr>
              <a:t>ve</a:t>
            </a:r>
            <a:endParaRPr lang="en-US" sz="2400" dirty="0" smtClean="0">
              <a:solidFill>
                <a:srgbClr val="0000FF"/>
              </a:solidFill>
              <a:latin typeface="Book Antiqua" pitchFamily="18" charset="0"/>
            </a:endParaRPr>
          </a:p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When –</a:t>
            </a:r>
            <a:r>
              <a:rPr lang="en-US" sz="2400" dirty="0" err="1" smtClean="0">
                <a:solidFill>
                  <a:srgbClr val="0000FF"/>
                </a:solidFill>
                <a:latin typeface="Book Antiqua" pitchFamily="18" charset="0"/>
              </a:rPr>
              <a:t>ve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, substance is diamagnetic</a:t>
            </a:r>
          </a:p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 When small +</a:t>
            </a:r>
            <a:r>
              <a:rPr lang="en-US" sz="2400" dirty="0" err="1" smtClean="0">
                <a:solidFill>
                  <a:srgbClr val="0000FF"/>
                </a:solidFill>
                <a:latin typeface="Book Antiqua" pitchFamily="18" charset="0"/>
              </a:rPr>
              <a:t>ve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, substance is paramagnetic.</a:t>
            </a:r>
          </a:p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When large range of +</a:t>
            </a:r>
            <a:r>
              <a:rPr lang="en-US" sz="2400" dirty="0" err="1" smtClean="0">
                <a:solidFill>
                  <a:srgbClr val="0000FF"/>
                </a:solidFill>
                <a:latin typeface="Book Antiqua" pitchFamily="18" charset="0"/>
              </a:rPr>
              <a:t>ve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, substance is ferromagnetic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76200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5C0"/>
                </a:solidFill>
                <a:latin typeface="Garamond" pitchFamily="18" charset="0"/>
              </a:rPr>
              <a:t>Magnetic Susceptibility (</a:t>
            </a:r>
            <a:r>
              <a:rPr lang="el-GR" sz="3200" b="1" dirty="0" smtClean="0">
                <a:solidFill>
                  <a:srgbClr val="0005C0"/>
                </a:solidFill>
                <a:latin typeface="Garamond" pitchFamily="18" charset="0"/>
              </a:rPr>
              <a:t>χ</a:t>
            </a:r>
            <a:r>
              <a:rPr lang="en-US" sz="3200" b="1" baseline="-25000" dirty="0" smtClean="0">
                <a:solidFill>
                  <a:srgbClr val="0005C0"/>
                </a:solidFill>
                <a:latin typeface="Garamond" pitchFamily="18" charset="0"/>
              </a:rPr>
              <a:t>m</a:t>
            </a:r>
            <a:r>
              <a:rPr lang="en-US" sz="3200" b="1" dirty="0" smtClean="0">
                <a:solidFill>
                  <a:srgbClr val="0005C0"/>
                </a:solidFill>
                <a:latin typeface="Garamond" pitchFamily="18" charset="0"/>
              </a:rPr>
              <a:t>)</a:t>
            </a:r>
            <a:endParaRPr lang="en-US" sz="3200" baseline="30000" dirty="0">
              <a:solidFill>
                <a:srgbClr val="0005C0"/>
              </a:solidFill>
              <a:latin typeface="Garamond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1" y="1066800"/>
            <a:ext cx="8458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Generally, it is more convenient to use mass unit, therefore, the mass or gram susceptibility is defined as </a:t>
            </a:r>
          </a:p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χ</a:t>
            </a:r>
            <a:r>
              <a:rPr lang="en-US" sz="2400" baseline="-25000" dirty="0" smtClean="0">
                <a:solidFill>
                  <a:srgbClr val="0000FF"/>
                </a:solidFill>
                <a:latin typeface="Book Antiqua" pitchFamily="18" charset="0"/>
              </a:rPr>
              <a:t>g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 = </a:t>
            </a:r>
            <a:r>
              <a:rPr lang="el-GR" sz="2400" dirty="0" smtClean="0">
                <a:solidFill>
                  <a:srgbClr val="0000FF"/>
                </a:solidFill>
                <a:latin typeface="Book Antiqua" pitchFamily="18" charset="0"/>
              </a:rPr>
              <a:t>χ</a:t>
            </a:r>
            <a:r>
              <a:rPr lang="en-US" sz="2400" baseline="-25000" dirty="0" smtClean="0">
                <a:solidFill>
                  <a:srgbClr val="0000FF"/>
                </a:solidFill>
                <a:latin typeface="Book Antiqua" pitchFamily="18" charset="0"/>
              </a:rPr>
              <a:t>m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/</a:t>
            </a:r>
            <a:r>
              <a:rPr lang="en-US" sz="2400" i="1" dirty="0" smtClean="0">
                <a:solidFill>
                  <a:srgbClr val="0000FF"/>
                </a:solidFill>
                <a:latin typeface="Book Antiqua" pitchFamily="18" charset="0"/>
              </a:rPr>
              <a:t>d</a:t>
            </a:r>
          </a:p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Where </a:t>
            </a:r>
            <a:r>
              <a:rPr lang="en-US" sz="2400" i="1" dirty="0" smtClean="0">
                <a:solidFill>
                  <a:srgbClr val="0000FF"/>
                </a:solidFill>
                <a:latin typeface="Book Antiqua" pitchFamily="18" charset="0"/>
              </a:rPr>
              <a:t>d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 is the density of the substance.</a:t>
            </a:r>
          </a:p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The molar susceptibility is the mass susceptibility multiplied by the formula weight</a:t>
            </a:r>
          </a:p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l-GR" sz="2400" dirty="0" smtClean="0">
                <a:solidFill>
                  <a:srgbClr val="0000FF"/>
                </a:solidFill>
                <a:latin typeface="Book Antiqua" pitchFamily="18" charset="0"/>
              </a:rPr>
              <a:t>Χ</a:t>
            </a:r>
            <a:r>
              <a:rPr lang="en-US" sz="2400" baseline="-25000" dirty="0" smtClean="0">
                <a:solidFill>
                  <a:srgbClr val="0000FF"/>
                </a:solidFill>
                <a:latin typeface="Book Antiqua" pitchFamily="18" charset="0"/>
              </a:rPr>
              <a:t>m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  = </a:t>
            </a:r>
            <a:r>
              <a:rPr lang="el-GR" sz="2400" dirty="0" smtClean="0">
                <a:solidFill>
                  <a:srgbClr val="0000FF"/>
                </a:solidFill>
                <a:latin typeface="Book Antiqua" pitchFamily="18" charset="0"/>
              </a:rPr>
              <a:t>χ</a:t>
            </a:r>
            <a:r>
              <a:rPr lang="en-US" sz="2400" baseline="-25000" dirty="0" smtClean="0">
                <a:solidFill>
                  <a:srgbClr val="0000FF"/>
                </a:solidFill>
                <a:latin typeface="Book Antiqua" pitchFamily="18" charset="0"/>
              </a:rPr>
              <a:t>g </a:t>
            </a:r>
            <a:r>
              <a:rPr lang="en-US" sz="2400" dirty="0" smtClean="0">
                <a:solidFill>
                  <a:srgbClr val="0000FF"/>
                </a:solidFill>
                <a:latin typeface="Book Antiqua" pitchFamily="18" charset="0"/>
              </a:rPr>
              <a:t>x F.W. (F.W. in g/mol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785794"/>
            <a:ext cx="87868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What is Super-</a:t>
            </a:r>
            <a:r>
              <a:rPr lang="en-IN" sz="2400" b="1" i="1" dirty="0" err="1" smtClean="0">
                <a:solidFill>
                  <a:srgbClr val="C00000"/>
                </a:solidFill>
                <a:latin typeface="Book Antiqua" pitchFamily="18" charset="0"/>
              </a:rPr>
              <a:t>paramagnetism</a:t>
            </a: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 ?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b="1" dirty="0" smtClean="0">
                <a:solidFill>
                  <a:srgbClr val="2603BD"/>
                </a:solidFill>
                <a:latin typeface="Book Antiqua" pitchFamily="18" charset="0"/>
              </a:rPr>
              <a:t>Super-</a:t>
            </a:r>
            <a:r>
              <a:rPr lang="en-IN" sz="2200" b="1" dirty="0" err="1" smtClean="0">
                <a:solidFill>
                  <a:srgbClr val="2603BD"/>
                </a:solidFill>
                <a:latin typeface="Book Antiqua" pitchFamily="18" charset="0"/>
              </a:rPr>
              <a:t>paramagnetism</a:t>
            </a: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 is a form of magnetism which appears in small ferromagnetic or </a:t>
            </a:r>
            <a:r>
              <a:rPr lang="en-IN" sz="2200" dirty="0" err="1" smtClean="0">
                <a:solidFill>
                  <a:srgbClr val="2603BD"/>
                </a:solidFill>
                <a:latin typeface="Book Antiqua" pitchFamily="18" charset="0"/>
              </a:rPr>
              <a:t>ferrimagnetic</a:t>
            </a: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 </a:t>
            </a:r>
            <a:r>
              <a:rPr lang="en-IN" sz="2200" dirty="0" err="1" smtClean="0">
                <a:solidFill>
                  <a:srgbClr val="2603BD"/>
                </a:solidFill>
                <a:latin typeface="Book Antiqua" pitchFamily="18" charset="0"/>
              </a:rPr>
              <a:t>nanoparticles</a:t>
            </a: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In case small </a:t>
            </a:r>
            <a:r>
              <a:rPr lang="en-IN" sz="2200" dirty="0" err="1" smtClean="0">
                <a:solidFill>
                  <a:srgbClr val="2603BD"/>
                </a:solidFill>
                <a:latin typeface="Book Antiqua" pitchFamily="18" charset="0"/>
              </a:rPr>
              <a:t>nanoparticles</a:t>
            </a: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, magnetization can randomly flip direction under the influence of temperature.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The typical time between two flips is called the </a:t>
            </a:r>
            <a:r>
              <a:rPr lang="en-IN" sz="2200" dirty="0" err="1" smtClean="0">
                <a:solidFill>
                  <a:srgbClr val="2603BD"/>
                </a:solidFill>
                <a:latin typeface="Book Antiqua" pitchFamily="18" charset="0"/>
              </a:rPr>
              <a:t>Néel</a:t>
            </a: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 relaxation time.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In the absence of an external magnetic field, when the time required to measure the magnetization of the nanoparticles is much longer than the </a:t>
            </a:r>
            <a:r>
              <a:rPr lang="en-IN" sz="2200" dirty="0" err="1" smtClean="0">
                <a:solidFill>
                  <a:srgbClr val="2603BD"/>
                </a:solidFill>
                <a:latin typeface="Book Antiqua" pitchFamily="18" charset="0"/>
              </a:rPr>
              <a:t>Néel</a:t>
            </a: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 relaxation time, their magnetization appears to be in average zero.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Then</a:t>
            </a: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, they are said to be in the super-paramagnetic state.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In this state, an external magnetic field is able to magnetize the </a:t>
            </a:r>
            <a:r>
              <a:rPr lang="en-IN" sz="2200" dirty="0" err="1" smtClean="0">
                <a:solidFill>
                  <a:srgbClr val="2603BD"/>
                </a:solidFill>
                <a:latin typeface="Book Antiqua" pitchFamily="18" charset="0"/>
              </a:rPr>
              <a:t>nanoparticles</a:t>
            </a: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, similarly to a paramagnet.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2603BD"/>
                </a:solidFill>
                <a:latin typeface="Book Antiqua" pitchFamily="18" charset="0"/>
              </a:rPr>
              <a:t>However, their magnetic susceptibility is much larger than that of paramagnets.</a:t>
            </a:r>
            <a:endParaRPr lang="en-IN" sz="2200" dirty="0">
              <a:solidFill>
                <a:srgbClr val="2603BD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348" y="48260"/>
            <a:ext cx="8072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Book Antiqua" pitchFamily="18" charset="0"/>
              </a:rPr>
              <a:t>Super-</a:t>
            </a:r>
            <a:r>
              <a:rPr lang="en-IN" sz="2800" b="1" dirty="0" err="1" smtClean="0">
                <a:latin typeface="Book Antiqua" pitchFamily="18" charset="0"/>
              </a:rPr>
              <a:t>paramagnetism</a:t>
            </a:r>
            <a:endParaRPr lang="en-IN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00108"/>
            <a:ext cx="5638800" cy="314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76200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00CC"/>
                </a:solidFill>
                <a:latin typeface="Garamond" pitchFamily="18" charset="0"/>
              </a:rPr>
              <a:t>Magnetic Properties of Nanoparticles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844" y="4572008"/>
            <a:ext cx="871543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The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nanometer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-sized particles are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superparamagnetic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, as their property resulting from their tiny size domain i.e., only a few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nanometers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When returned to a zero magnetic field they quickly revert to a non-magnetized state.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928670"/>
            <a:ext cx="885831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Magnetic properties of </a:t>
            </a:r>
            <a:r>
              <a:rPr lang="en-IN" sz="2400" b="1" i="1" dirty="0" err="1" smtClean="0">
                <a:solidFill>
                  <a:srgbClr val="C00000"/>
                </a:solidFill>
                <a:latin typeface="Book Antiqua" pitchFamily="18" charset="0"/>
              </a:rPr>
              <a:t>nanoparticles</a:t>
            </a:r>
            <a:endParaRPr lang="en-IN" sz="2400" b="1" i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Magnetic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nanoparticles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 are used for drug delivery, therapeutic treatment, contrast agents for MRI imaging, 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bioseparation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, and in-vitro diagnostics.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These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nanometer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-sized particles are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superparamagnetic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, a property resulting from their tiny size—only a few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nanometers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.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Superparamagnetic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nanoparticles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 are not magnetic when located in a zero magnetic field, but they quickly become magnetized when an external magnetic field is applied.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When returned to a zero magnetic field they quickly revert to a non-magnetized state.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Superparamagnatism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 is one of the most important properties of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nanoparticles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 used for </a:t>
            </a:r>
            <a:r>
              <a:rPr lang="en-IN" sz="2400" dirty="0" err="1" smtClean="0">
                <a:solidFill>
                  <a:srgbClr val="0000CC"/>
                </a:solidFill>
                <a:latin typeface="Book Antiqua" pitchFamily="18" charset="0"/>
              </a:rPr>
              <a:t>biomagnetic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 separation.</a:t>
            </a:r>
            <a:endParaRPr lang="en-IN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76200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00CC"/>
                </a:solidFill>
                <a:latin typeface="Garamond" pitchFamily="18" charset="0"/>
              </a:rPr>
              <a:t>Magnetic Properties of Nanoparticles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76200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00CC"/>
                </a:solidFill>
                <a:latin typeface="Garamond" pitchFamily="18" charset="0"/>
              </a:rPr>
              <a:t>Storage or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06" y="1000108"/>
            <a:ext cx="89644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algn="just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What is Storage or Memory?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Computer data storage, often called storage or memory, is a technology consisting of computer components and recording media used to retain digital data. 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It is a core function and fundamental component of computers.</a:t>
            </a:r>
          </a:p>
          <a:p>
            <a:pPr marL="288000" indent="-288000" algn="just">
              <a:spcBef>
                <a:spcPts val="600"/>
              </a:spcBef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Why storage is required?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The main memory is temporary memory, the storage is required to store data and programs permanently.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The capacity is limited, the storage is required to store a large amount of data and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2400" y="785794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76200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00CC"/>
                </a:solidFill>
                <a:latin typeface="Garamond" pitchFamily="18" charset="0"/>
              </a:rPr>
              <a:t>Storage or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857232"/>
            <a:ext cx="89644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algn="just">
              <a:spcAft>
                <a:spcPts val="600"/>
              </a:spcAft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Basic unit of data storage.</a:t>
            </a:r>
          </a:p>
          <a:p>
            <a:pPr marL="457200" indent="-4572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Bit: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computer works with binary digits. These digits are in the form of 0’s and 1’s. A binary digit is called bit. One bit takes one storage location in memory. It is the smallest unit for data storage.</a:t>
            </a:r>
          </a:p>
          <a:p>
            <a:pPr marL="457200" indent="-4572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Byte: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 collection of eight bits is called byte. It is used to store single character. The capacity of the memory or the storage is expressed in terms of bytes.</a:t>
            </a:r>
          </a:p>
          <a:p>
            <a:pPr marL="457200" indent="-4572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Kilobyte: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 kilobyte consists of 1024 bytes. It is denoted by KB.</a:t>
            </a:r>
          </a:p>
          <a:p>
            <a:pPr marL="457200" indent="-4572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b="1" i="1" dirty="0" smtClean="0">
                <a:solidFill>
                  <a:srgbClr val="C00000"/>
                </a:solidFill>
                <a:latin typeface="Book Antiqua" pitchFamily="18" charset="0"/>
              </a:rPr>
              <a:t>Megabyte: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 megabyte consists of 1024 kilobytes. It is denoted by MB.</a:t>
            </a:r>
          </a:p>
          <a:p>
            <a:pPr marL="457200" indent="-4572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Gigabytes: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 Gigabyte consists of 1024 MB. It is denoted as GB.</a:t>
            </a:r>
          </a:p>
          <a:p>
            <a:pPr marL="457200" indent="-457200" algn="just">
              <a:spcAft>
                <a:spcPts val="600"/>
              </a:spcAft>
              <a:buFont typeface="+mj-lt"/>
              <a:buAutoNum type="arabicParenR"/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Terabyte: 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 terabyte consists of 1024 GB. Its is denoted as TB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29581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indent="-288000" algn="ctr">
              <a:spcAft>
                <a:spcPts val="600"/>
              </a:spcAft>
            </a:pPr>
            <a:r>
              <a:rPr lang="en-IN" sz="3200" dirty="0" smtClean="0">
                <a:solidFill>
                  <a:srgbClr val="C00000"/>
                </a:solidFill>
                <a:latin typeface="Book Antiqua" pitchFamily="18" charset="0"/>
              </a:rPr>
              <a:t>Optical Disc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785794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406" y="891961"/>
            <a:ext cx="89297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algn="just">
              <a:spcAft>
                <a:spcPts val="600"/>
              </a:spcAft>
            </a:pPr>
            <a:r>
              <a:rPr lang="en-IN" sz="2200" i="1" dirty="0" smtClean="0">
                <a:solidFill>
                  <a:srgbClr val="C00000"/>
                </a:solidFill>
                <a:latin typeface="Book Antiqua" pitchFamily="18" charset="0"/>
              </a:rPr>
              <a:t>Optical Disc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Optical disc is a form of removable storage. 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includes CDs, DVDs and blue ray discs, Optical drives use a leaser to read and write data on optical disc. 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leaser stands for </a:t>
            </a:r>
            <a:r>
              <a:rPr lang="en-IN" sz="2200" i="1" dirty="0" smtClean="0">
                <a:solidFill>
                  <a:srgbClr val="C00000"/>
                </a:solidFill>
                <a:latin typeface="Book Antiqua" pitchFamily="18" charset="0"/>
              </a:rPr>
              <a:t>Light Amplification through Stimulated Emission of Radiation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. 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Laser beam writes on the surface by creating small Pit (hole) in the disc. Optical disc commonly store data in a single track.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4003310"/>
            <a:ext cx="4972076" cy="26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2844" y="4071942"/>
            <a:ext cx="35004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Optical disc storage capacity is from 700 MB to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 several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GB. The main categories of optical disc are CD and DVD.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29581"/>
            <a:ext cx="876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indent="-288000" algn="ctr">
              <a:spcAft>
                <a:spcPts val="600"/>
              </a:spcAft>
            </a:pPr>
            <a:r>
              <a:rPr lang="en-IN" sz="3200" dirty="0" smtClean="0">
                <a:solidFill>
                  <a:srgbClr val="C00000"/>
                </a:solidFill>
                <a:latin typeface="Book Antiqua" pitchFamily="18" charset="0"/>
              </a:rPr>
              <a:t>USB Flash Drive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785794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44" y="912998"/>
            <a:ext cx="885831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USB flash drive is a flash memory storage drive also are called thumb drives, </a:t>
            </a:r>
            <a:r>
              <a:rPr lang="en-IN" sz="2400" b="1" dirty="0" smtClean="0">
                <a:solidFill>
                  <a:srgbClr val="0000CC"/>
                </a:solidFill>
                <a:latin typeface="Book Antiqua" pitchFamily="18" charset="0"/>
              </a:rPr>
              <a:t>jump drives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, </a:t>
            </a:r>
            <a:r>
              <a:rPr lang="en-IN" sz="2400" b="1" dirty="0" smtClean="0">
                <a:solidFill>
                  <a:srgbClr val="0000CC"/>
                </a:solidFill>
                <a:latin typeface="Book Antiqua" pitchFamily="18" charset="0"/>
              </a:rPr>
              <a:t>pen drives, tokens, or simply USB drives</a:t>
            </a: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.</a:t>
            </a:r>
          </a:p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A small, portable flash memory card that plugs into a computer USB port and functions as a portable hard drive.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3750" b="10964"/>
          <a:stretch>
            <a:fillRect/>
          </a:stretch>
        </p:blipFill>
        <p:spPr bwMode="auto">
          <a:xfrm>
            <a:off x="5072066" y="3071810"/>
            <a:ext cx="37636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14314" y="300037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8000" indent="-288000" algn="just"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USB flash drives are touted as being easy-to-use as they are small enough to be carried in a pocket and can plug into any computer with a USB drive. 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14282" y="5429264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400" dirty="0" smtClean="0">
                <a:solidFill>
                  <a:srgbClr val="0000CC"/>
                </a:solidFill>
                <a:latin typeface="Book Antiqua" pitchFamily="18" charset="0"/>
              </a:rPr>
              <a:t>USB flash drives have less storage capacity than an external hard drive, but they are smaller and more durable because they do not contain any internal moving parts.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latin typeface="Book Antiqua" pitchFamily="18" charset="0"/>
              </a:rPr>
              <a:t>Types of Semiconductors</a:t>
            </a:r>
            <a:endParaRPr lang="en-US" sz="3200" b="1" dirty="0">
              <a:solidFill>
                <a:srgbClr val="00B050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997089"/>
            <a:ext cx="754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algn="just">
              <a:spcAft>
                <a:spcPts val="60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Book Antiqua" pitchFamily="18" charset="0"/>
              </a:rPr>
              <a:t>Semiconductors can be classified as:</a:t>
            </a:r>
          </a:p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Intrinsic semiconductor</a:t>
            </a:r>
          </a:p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Extrinsic semiconductor</a:t>
            </a:r>
          </a:p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Extrinsic semiconductor</a:t>
            </a:r>
          </a:p>
          <a:p>
            <a:pPr marL="365760" indent="-365760" algn="just">
              <a:spcAft>
                <a:spcPts val="600"/>
              </a:spcAft>
            </a:pPr>
            <a:r>
              <a:rPr lang="en-US" sz="2400" dirty="0" smtClean="0">
                <a:solidFill>
                  <a:srgbClr val="C00000"/>
                </a:solidFill>
                <a:latin typeface="Book Antiqua" pitchFamily="18" charset="0"/>
              </a:rPr>
              <a:t>Extrinsic semiconductor are further classified as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;</a:t>
            </a:r>
          </a:p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n-type semiconductors</a:t>
            </a:r>
          </a:p>
          <a:p>
            <a:pPr marL="365760" indent="-365760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p-type semiconductors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latin typeface="Book Antiqua" pitchFamily="18" charset="0"/>
              </a:rPr>
              <a:t>Intrinsic Semiconductors</a:t>
            </a:r>
            <a:endParaRPr lang="en-US" sz="3200" b="1" dirty="0">
              <a:solidFill>
                <a:srgbClr val="00B050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1155680"/>
            <a:ext cx="411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An intrinsic semiconductor is a pure semiconductor.</a:t>
            </a:r>
          </a:p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The number of excited electrons and the number of holes are equal; n=p.</a:t>
            </a:r>
          </a:p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Example; Pure silicon (Si) and pure germanium (</a:t>
            </a:r>
            <a:r>
              <a:rPr lang="en-US" sz="2400" dirty="0" err="1" smtClean="0">
                <a:solidFill>
                  <a:srgbClr val="0000CC"/>
                </a:solidFill>
                <a:latin typeface="Book Antiqua" pitchFamily="18" charset="0"/>
              </a:rPr>
              <a:t>Ge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).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/>
          <a:srcRect l="4969" b="5128"/>
          <a:stretch>
            <a:fillRect/>
          </a:stretch>
        </p:blipFill>
        <p:spPr bwMode="auto">
          <a:xfrm>
            <a:off x="304800" y="1143000"/>
            <a:ext cx="434834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latin typeface="Book Antiqua" pitchFamily="18" charset="0"/>
              </a:rPr>
              <a:t>N-type Semiconductors</a:t>
            </a:r>
            <a:endParaRPr lang="en-US" sz="3200" b="1" dirty="0">
              <a:solidFill>
                <a:srgbClr val="00B050"/>
              </a:solidFill>
              <a:latin typeface="Book Antiqu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90600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When a pentavalent impurity (Group-V) such as Phosphorous (P) or Arsenic (As) is added into pure silicon materials it formed n-type semiconductor. </a:t>
            </a:r>
          </a:p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P or As has 5 valence electrons. Four of them are utilized to form covalent bond with silicon as shown in Scheme.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09" t="2273"/>
          <a:stretch>
            <a:fillRect/>
          </a:stretch>
        </p:blipFill>
        <p:spPr bwMode="auto">
          <a:xfrm>
            <a:off x="533400" y="2971800"/>
            <a:ext cx="8305800" cy="3276600"/>
          </a:xfrm>
          <a:prstGeom prst="rect">
            <a:avLst/>
          </a:prstGeom>
          <a:noFill/>
          <a:ln w="34925">
            <a:solidFill>
              <a:srgbClr val="0000CC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1430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Fifth electron is superfluous, becomes free electron (n for negative) and enters into the conduction band.</a:t>
            </a:r>
          </a:p>
          <a:p>
            <a:pPr marL="365760" indent="-36576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These free electrons eventually carry electrical current. Pentavalent impurity is known as donor.</a:t>
            </a:r>
            <a:endParaRPr lang="en-US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latin typeface="Book Antiqua" pitchFamily="18" charset="0"/>
              </a:rPr>
              <a:t>N-type Semiconductors</a:t>
            </a:r>
            <a:endParaRPr lang="en-US" sz="3200" b="1" dirty="0">
              <a:solidFill>
                <a:srgbClr val="00B05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1414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entaur" pitchFamily="18" charset="0"/>
              </a:rPr>
              <a:t>KEVLAR</a:t>
            </a:r>
            <a:endParaRPr lang="en-US" sz="2800" b="1" dirty="0">
              <a:solidFill>
                <a:srgbClr val="C00000"/>
              </a:solidFill>
              <a:latin typeface="Centaur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838200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Book Antiqua" pitchFamily="18" charset="0"/>
              </a:rPr>
              <a:t>Synthesis</a:t>
            </a:r>
          </a:p>
          <a:p>
            <a:pPr algn="just"/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Kevlar is a polyamide formed from 1,4-diaminobenzene and </a:t>
            </a:r>
            <a:r>
              <a:rPr lang="en-US" sz="2400" dirty="0" err="1" smtClean="0">
                <a:solidFill>
                  <a:srgbClr val="0000CC"/>
                </a:solidFill>
                <a:latin typeface="Book Antiqua" pitchFamily="18" charset="0"/>
              </a:rPr>
              <a:t>terephthalic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 acid</a:t>
            </a:r>
            <a:endParaRPr lang="en-US" sz="24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643182"/>
            <a:ext cx="6449787" cy="35004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00108"/>
            <a:ext cx="83582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 smtClean="0">
                <a:solidFill>
                  <a:srgbClr val="C00000"/>
                </a:solidFill>
                <a:latin typeface="Book Antiqua" pitchFamily="18" charset="0"/>
              </a:rPr>
              <a:t>Properties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Strength of Kevlar is mainly due to hydrogen bonding between N-H and C=O groups of two polymeric chains. 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Kevlar fiber has a tensile strength of about 3,620 </a:t>
            </a:r>
            <a:r>
              <a:rPr lang="en-US" sz="2400" dirty="0" err="1" smtClean="0">
                <a:solidFill>
                  <a:srgbClr val="0000CC"/>
                </a:solidFill>
                <a:latin typeface="Book Antiqua" pitchFamily="18" charset="0"/>
              </a:rPr>
              <a:t>M</a:t>
            </a:r>
            <a:r>
              <a:rPr lang="en-US" sz="2400" dirty="0" err="1" smtClean="0">
                <a:solidFill>
                  <a:srgbClr val="0000CC"/>
                </a:solidFill>
                <a:latin typeface="Book Antiqua" pitchFamily="18" charset="0"/>
                <a:hlinkClick r:id="rId2"/>
              </a:rPr>
              <a:t>p</a:t>
            </a:r>
            <a:r>
              <a:rPr lang="en-US" sz="2400" dirty="0" err="1" smtClean="0">
                <a:solidFill>
                  <a:srgbClr val="0000CC"/>
                </a:solidFill>
                <a:latin typeface="Book Antiqua" pitchFamily="18" charset="0"/>
              </a:rPr>
              <a:t>a</a:t>
            </a: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 and relative density of 1.44 g/cc.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CC"/>
                </a:solidFill>
                <a:latin typeface="Book Antiqua" pitchFamily="18" charset="0"/>
              </a:rPr>
              <a:t>Kevlar maintains its strength and resilience down to cryogenic temperatures −196 °C</a:t>
            </a:r>
            <a:r>
              <a:rPr lang="en-US" sz="2400" dirty="0" smtClean="0"/>
              <a:t> </a:t>
            </a:r>
          </a:p>
          <a:p>
            <a:pPr algn="just"/>
            <a:endParaRPr lang="en-US" sz="2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pic>
        <p:nvPicPr>
          <p:cNvPr id="3" name="Picture 4" descr="https://upload.wikimedia.org/wikipedia/commons/thumb/9/95/Kevlar_chemical_structure_H-bonds.svg/400px-Kevlar_chemical_structure_H-bonds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214818"/>
            <a:ext cx="4500594" cy="217153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57158" y="71414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entaur" pitchFamily="18" charset="0"/>
              </a:rPr>
              <a:t>KEVLAR</a:t>
            </a:r>
            <a:endParaRPr lang="en-US" sz="2800" b="1" dirty="0">
              <a:solidFill>
                <a:srgbClr val="C00000"/>
              </a:solidFill>
              <a:latin typeface="Centaur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714356"/>
            <a:ext cx="8863012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2028</Words>
  <Application>Microsoft Office PowerPoint</Application>
  <PresentationFormat>On-screen Show (4:3)</PresentationFormat>
  <Paragraphs>243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Swapan Kumar Das</dc:creator>
  <cp:lastModifiedBy>Swapan Kumar Das</cp:lastModifiedBy>
  <cp:revision>85</cp:revision>
  <dcterms:created xsi:type="dcterms:W3CDTF">2022-06-08T04:46:20Z</dcterms:created>
  <dcterms:modified xsi:type="dcterms:W3CDTF">2023-06-05T14:35:54Z</dcterms:modified>
</cp:coreProperties>
</file>