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77" r:id="rId6"/>
    <p:sldId id="290" r:id="rId7"/>
    <p:sldId id="262" r:id="rId8"/>
    <p:sldId id="263" r:id="rId9"/>
    <p:sldId id="264" r:id="rId10"/>
    <p:sldId id="258"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3215" autoAdjust="0"/>
  </p:normalViewPr>
  <p:slideViewPr>
    <p:cSldViewPr snapToGrid="0">
      <p:cViewPr varScale="1">
        <p:scale>
          <a:sx n="77" d="100"/>
          <a:sy n="77" d="100"/>
        </p:scale>
        <p:origin x="422" y="5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5/18/2023</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1"/>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dirty="0"/>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normAutofit fontScale="90000"/>
          </a:bodyPr>
          <a:lstStyle/>
          <a:p>
            <a:r>
              <a:rPr lang="en-US" dirty="0"/>
              <a:t>Charge Coupled Devices (CCD)</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80759" y="4084982"/>
            <a:ext cx="5486400" cy="1172817"/>
          </a:xfrm>
        </p:spPr>
        <p:txBody>
          <a:bodyPr/>
          <a:lstStyle/>
          <a:p>
            <a:r>
              <a:rPr lang="en-US" dirty="0"/>
              <a:t>By: </a:t>
            </a:r>
            <a:r>
              <a:rPr lang="en-US" dirty="0" err="1"/>
              <a:t>Sameeha</a:t>
            </a:r>
            <a:r>
              <a:rPr lang="en-US" dirty="0"/>
              <a:t> and Shahma</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p:txBody>
          <a:bodyPr>
            <a:normAutofit/>
          </a:bodyPr>
          <a:lstStyle/>
          <a:p>
            <a:r>
              <a:rPr lang="en-ZA" dirty="0"/>
              <a:t>What is a CCD?</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p:txBody>
          <a:bodyPr>
            <a:normAutofit/>
          </a:bodyPr>
          <a:lstStyle/>
          <a:p>
            <a:r>
              <a:rPr lang="en-US" dirty="0"/>
              <a:t>A charge-coupled device (CCD) is a light sensitive integrated circuit that captures images by converting photons to electrons.</a:t>
            </a:r>
          </a:p>
          <a:p>
            <a:endParaRPr lang="en-US" dirty="0"/>
          </a:p>
          <a:p>
            <a:r>
              <a:rPr lang="en-US" dirty="0"/>
              <a:t>A CCD sensor breaks the image element into pixels. Each pixel is converted into an </a:t>
            </a:r>
            <a:r>
              <a:rPr lang="en-GB" b="0" i="0" dirty="0">
                <a:effectLst/>
                <a:latin typeface="+mj-lt"/>
              </a:rPr>
              <a:t>electrical charge whose intensity is related to the intensity of light captured by that pixel.</a:t>
            </a:r>
            <a:endParaRPr lang="en-US" dirty="0">
              <a:latin typeface="+mj-lt"/>
            </a:endParaRP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BC42-DB70-1F6A-1375-C709251D3C5E}"/>
              </a:ext>
            </a:extLst>
          </p:cNvPr>
          <p:cNvSpPr>
            <a:spLocks noGrp="1"/>
          </p:cNvSpPr>
          <p:nvPr>
            <p:ph type="title"/>
          </p:nvPr>
        </p:nvSpPr>
        <p:spPr>
          <a:xfrm>
            <a:off x="1338943" y="5109850"/>
            <a:ext cx="5693228" cy="1245229"/>
          </a:xfrm>
        </p:spPr>
        <p:txBody>
          <a:bodyPr>
            <a:normAutofit fontScale="90000"/>
          </a:bodyPr>
          <a:lstStyle/>
          <a:p>
            <a:r>
              <a:rPr lang="en-GB" dirty="0">
                <a:solidFill>
                  <a:schemeClr val="accent1">
                    <a:lumMod val="75000"/>
                  </a:schemeClr>
                </a:solidFill>
              </a:rPr>
              <a:t>Charge Coupled Device</a:t>
            </a:r>
          </a:p>
        </p:txBody>
      </p:sp>
      <p:sp>
        <p:nvSpPr>
          <p:cNvPr id="3" name="Text Placeholder 2">
            <a:extLst>
              <a:ext uri="{FF2B5EF4-FFF2-40B4-BE49-F238E27FC236}">
                <a16:creationId xmlns:a16="http://schemas.microsoft.com/office/drawing/2014/main" id="{335BBEC2-E88A-FF84-D71D-5E24635A7BF3}"/>
              </a:ext>
            </a:extLst>
          </p:cNvPr>
          <p:cNvSpPr>
            <a:spLocks noGrp="1"/>
          </p:cNvSpPr>
          <p:nvPr>
            <p:ph type="body" sz="quarter" idx="13"/>
          </p:nvPr>
        </p:nvSpPr>
        <p:spPr>
          <a:xfrm>
            <a:off x="1338942" y="655872"/>
            <a:ext cx="5305117" cy="3578671"/>
          </a:xfrm>
        </p:spPr>
        <p:txBody>
          <a:bodyPr/>
          <a:lstStyle/>
          <a:p>
            <a:endParaRPr lang="en-GB" dirty="0"/>
          </a:p>
        </p:txBody>
      </p:sp>
      <p:sp>
        <p:nvSpPr>
          <p:cNvPr id="6" name="Slide Number Placeholder 5">
            <a:extLst>
              <a:ext uri="{FF2B5EF4-FFF2-40B4-BE49-F238E27FC236}">
                <a16:creationId xmlns:a16="http://schemas.microsoft.com/office/drawing/2014/main" id="{CEA42BED-7987-8CFF-6CE8-3642707DC51D}"/>
              </a:ext>
            </a:extLst>
          </p:cNvPr>
          <p:cNvSpPr>
            <a:spLocks noGrp="1"/>
          </p:cNvSpPr>
          <p:nvPr>
            <p:ph type="sldNum" sz="quarter" idx="12"/>
          </p:nvPr>
        </p:nvSpPr>
        <p:spPr/>
        <p:txBody>
          <a:bodyPr/>
          <a:lstStyle/>
          <a:p>
            <a:fld id="{B5CEABB6-07DC-46E8-9B57-56EC44A396E5}" type="slidenum">
              <a:rPr lang="en-US" smtClean="0"/>
              <a:pPr/>
              <a:t>3</a:t>
            </a:fld>
            <a:endParaRPr lang="en-US" dirty="0"/>
          </a:p>
        </p:txBody>
      </p:sp>
      <p:pic>
        <p:nvPicPr>
          <p:cNvPr id="8" name="Picture 7">
            <a:extLst>
              <a:ext uri="{FF2B5EF4-FFF2-40B4-BE49-F238E27FC236}">
                <a16:creationId xmlns:a16="http://schemas.microsoft.com/office/drawing/2014/main" id="{E2CBF594-61F0-4EB7-F229-61B168BB7A00}"/>
              </a:ext>
            </a:extLst>
          </p:cNvPr>
          <p:cNvPicPr>
            <a:picLocks noChangeAspect="1"/>
          </p:cNvPicPr>
          <p:nvPr/>
        </p:nvPicPr>
        <p:blipFill>
          <a:blip r:embed="rId2"/>
          <a:srcRect/>
          <a:stretch/>
        </p:blipFill>
        <p:spPr>
          <a:xfrm>
            <a:off x="1338944" y="655872"/>
            <a:ext cx="5305116" cy="35786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319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E339B0E-CD75-418B-A2F4-EBDA9C1E06B5}"/>
              </a:ext>
            </a:extLst>
          </p:cNvPr>
          <p:cNvSpPr>
            <a:spLocks noGrp="1"/>
          </p:cNvSpPr>
          <p:nvPr>
            <p:ph type="sldNum" sz="quarter" idx="12"/>
          </p:nvPr>
        </p:nvSpPr>
        <p:spPr>
          <a:xfrm>
            <a:off x="11123295" y="6617608"/>
            <a:ext cx="457200" cy="365125"/>
          </a:xfrm>
        </p:spPr>
        <p:txBody>
          <a:bodyPr/>
          <a:lstStyle/>
          <a:p>
            <a:fld id="{B5CEABB6-07DC-46E8-9B57-56EC44A396E5}" type="slidenum">
              <a:rPr lang="en-US" smtClean="0"/>
              <a:pPr/>
              <a:t>4</a:t>
            </a:fld>
            <a:endParaRPr lang="en-US" dirty="0"/>
          </a:p>
        </p:txBody>
      </p:sp>
      <p:sp>
        <p:nvSpPr>
          <p:cNvPr id="7" name="Title 1">
            <a:extLst>
              <a:ext uri="{FF2B5EF4-FFF2-40B4-BE49-F238E27FC236}">
                <a16:creationId xmlns:a16="http://schemas.microsoft.com/office/drawing/2014/main" id="{39321585-3F83-4B27-4C8C-27AF3DD40D20}"/>
              </a:ext>
            </a:extLst>
          </p:cNvPr>
          <p:cNvSpPr>
            <a:spLocks noGrp="1"/>
          </p:cNvSpPr>
          <p:nvPr>
            <p:ph type="body" sz="quarter" idx="4294967295"/>
          </p:nvPr>
        </p:nvSpPr>
        <p:spPr>
          <a:xfrm>
            <a:off x="6683829" y="1284513"/>
            <a:ext cx="5366657" cy="3940629"/>
          </a:xfrm>
          <a:noFill/>
        </p:spPr>
        <p:txBody>
          <a:bodyPr>
            <a:normAutofit/>
          </a:bodyPr>
          <a:lstStyle/>
          <a:p>
            <a:pPr marL="0" indent="0">
              <a:buNone/>
            </a:pPr>
            <a:endParaRPr lang="en-GB" b="0" i="0" dirty="0">
              <a:solidFill>
                <a:schemeClr val="accent1">
                  <a:lumMod val="75000"/>
                </a:schemeClr>
              </a:solidFill>
              <a:effectLst/>
            </a:endParaRPr>
          </a:p>
          <a:p>
            <a:pPr marL="0" indent="0">
              <a:buNone/>
            </a:pPr>
            <a:r>
              <a:rPr lang="en-GB" sz="2000" b="0" i="0" dirty="0">
                <a:solidFill>
                  <a:schemeClr val="accent1">
                    <a:lumMod val="75000"/>
                  </a:schemeClr>
                </a:solidFill>
                <a:effectLst/>
              </a:rPr>
              <a:t>For many years, CCDs were the sensors of choice in a wide range of devices, but they're steadily being replaced by image sensors based on complementary metal-oxide-semiconductor.</a:t>
            </a:r>
            <a:endParaRPr lang="en-GB" sz="2000" dirty="0">
              <a:solidFill>
                <a:schemeClr val="accent1">
                  <a:lumMod val="75000"/>
                </a:schemeClr>
              </a:solidFill>
            </a:endParaRPr>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CFAB-A735-4A31-A51D-42FE1F5E94E0}"/>
              </a:ext>
            </a:extLst>
          </p:cNvPr>
          <p:cNvSpPr>
            <a:spLocks noGrp="1"/>
          </p:cNvSpPr>
          <p:nvPr>
            <p:ph type="title"/>
          </p:nvPr>
        </p:nvSpPr>
        <p:spPr>
          <a:xfrm>
            <a:off x="4937760" y="898524"/>
            <a:ext cx="6339840" cy="832305"/>
          </a:xfrm>
        </p:spPr>
        <p:txBody>
          <a:bodyPr/>
          <a:lstStyle/>
          <a:p>
            <a:r>
              <a:rPr lang="en-US" dirty="0"/>
              <a:t>History of CCD</a:t>
            </a:r>
          </a:p>
        </p:txBody>
      </p:sp>
      <p:sp>
        <p:nvSpPr>
          <p:cNvPr id="6" name="Slide Number Placeholder 5">
            <a:extLst>
              <a:ext uri="{FF2B5EF4-FFF2-40B4-BE49-F238E27FC236}">
                <a16:creationId xmlns:a16="http://schemas.microsoft.com/office/drawing/2014/main" id="{221F794A-4793-4DB0-91FD-E5B132FC1634}"/>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33" name="TextBox 32">
            <a:extLst>
              <a:ext uri="{FF2B5EF4-FFF2-40B4-BE49-F238E27FC236}">
                <a16:creationId xmlns:a16="http://schemas.microsoft.com/office/drawing/2014/main" id="{33A8F40C-7EC6-9A7F-418D-1CEBB8841903}"/>
              </a:ext>
            </a:extLst>
          </p:cNvPr>
          <p:cNvSpPr txBox="1"/>
          <p:nvPr/>
        </p:nvSpPr>
        <p:spPr>
          <a:xfrm>
            <a:off x="5072743" y="2111829"/>
            <a:ext cx="6339840" cy="4370427"/>
          </a:xfrm>
          <a:prstGeom prst="rect">
            <a:avLst/>
          </a:prstGeom>
          <a:noFill/>
        </p:spPr>
        <p:txBody>
          <a:bodyPr wrap="square" rtlCol="0">
            <a:spAutoFit/>
          </a:bodyPr>
          <a:lstStyle/>
          <a:p>
            <a:pPr algn="l"/>
            <a:r>
              <a:rPr lang="en-GB" sz="2000" b="0" i="0" dirty="0">
                <a:effectLst/>
              </a:rPr>
              <a:t>The CCD was invented in 1969 at Bell Labs, now part of Nokia, by George Smith and Willard Boyle. However, the researcher's efforts were focused primarily on computer memory and it wasn't until the 1970s that Michael F. Tompsett, also with Bell Labs, refined the CCD's design to better accommodate imaging.</a:t>
            </a:r>
          </a:p>
          <a:p>
            <a:pPr algn="l"/>
            <a:endParaRPr lang="en-GB" sz="2000" b="0" i="0" dirty="0">
              <a:effectLst/>
            </a:endParaRPr>
          </a:p>
          <a:p>
            <a:pPr algn="l"/>
            <a:r>
              <a:rPr lang="en-GB" sz="2000" b="0" i="0" dirty="0">
                <a:effectLst/>
              </a:rPr>
              <a:t>After that, the CCD continued to be improved by Tompsett and other researchers, leading to enhancements in light sensitivity and overall image quality. The CCD soon becoming the primary technology used for digital imagery. </a:t>
            </a:r>
            <a:endParaRPr lang="en-GB" sz="2000" b="0" i="0" dirty="0">
              <a:solidFill>
                <a:srgbClr val="666666"/>
              </a:solidFill>
              <a:effectLst/>
            </a:endParaRPr>
          </a:p>
          <a:p>
            <a:endParaRPr lang="en-GB" dirty="0"/>
          </a:p>
        </p:txBody>
      </p:sp>
    </p:spTree>
    <p:extLst>
      <p:ext uri="{BB962C8B-B14F-4D97-AF65-F5344CB8AC3E}">
        <p14:creationId xmlns:p14="http://schemas.microsoft.com/office/powerpoint/2010/main" val="62791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solidFill>
                  <a:schemeClr val="accent1"/>
                </a:solidFill>
              </a:rPr>
              <a:t>What does a ccd do?</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590799"/>
            <a:ext cx="6800850" cy="3608457"/>
          </a:xfrm>
          <a:solidFill>
            <a:schemeClr val="accent6">
              <a:lumMod val="60000"/>
              <a:lumOff val="40000"/>
            </a:schemeClr>
          </a:solidFill>
        </p:spPr>
        <p:txBody>
          <a:bodyPr vert="horz" lIns="91440" tIns="45720" rIns="91440" bIns="45720" rtlCol="0" anchor="t">
            <a:normAutofit/>
          </a:bodyPr>
          <a:lstStyle/>
          <a:p>
            <a:r>
              <a:rPr lang="en-GB" b="0" i="0" dirty="0">
                <a:solidFill>
                  <a:schemeClr val="tx1"/>
                </a:solidFill>
                <a:effectLst/>
              </a:rPr>
              <a:t>Small, light-sensitive areas are etched into a silicon surface to create an array of pixels that collect the photons and generate electrons. </a:t>
            </a:r>
          </a:p>
          <a:p>
            <a:r>
              <a:rPr lang="en-GB" b="0" i="0" dirty="0">
                <a:solidFill>
                  <a:schemeClr val="tx1"/>
                </a:solidFill>
                <a:effectLst/>
              </a:rPr>
              <a:t>The number of electrons in each pixel is directly proportional to the intensity of light captured by the pixel. </a:t>
            </a:r>
          </a:p>
          <a:p>
            <a:r>
              <a:rPr lang="en-GB" b="0" i="0" dirty="0">
                <a:solidFill>
                  <a:schemeClr val="tx1"/>
                </a:solidFill>
                <a:effectLst/>
              </a:rPr>
              <a:t>After all the electrons have been generated, they undergo a shifting process that moves them toward an output node, where they're amplified and converted to voltage.</a:t>
            </a:r>
            <a:endParaRPr lang="en-ZA" noProof="1">
              <a:solidFill>
                <a:schemeClr val="tx1"/>
              </a:solidFill>
            </a:endParaRP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4937760" y="1110342"/>
            <a:ext cx="6800850" cy="1114061"/>
          </a:xfrm>
        </p:spPr>
        <p:txBody>
          <a:bodyPr/>
          <a:lstStyle/>
          <a:p>
            <a:r>
              <a:rPr lang="en-US" dirty="0"/>
              <a:t>Applications</a:t>
            </a:r>
          </a:p>
        </p:txBody>
      </p:sp>
      <p:sp>
        <p:nvSpPr>
          <p:cNvPr id="10" name="Text Placeholder 9">
            <a:extLst>
              <a:ext uri="{FF2B5EF4-FFF2-40B4-BE49-F238E27FC236}">
                <a16:creationId xmlns:a16="http://schemas.microsoft.com/office/drawing/2014/main" id="{B106D145-C62C-7A0A-D444-BBE3A24D546C}"/>
              </a:ext>
            </a:extLst>
          </p:cNvPr>
          <p:cNvSpPr>
            <a:spLocks noGrp="1"/>
          </p:cNvSpPr>
          <p:nvPr>
            <p:ph type="body" sz="quarter" idx="18"/>
          </p:nvPr>
        </p:nvSpPr>
        <p:spPr>
          <a:xfrm>
            <a:off x="4933747" y="2351314"/>
            <a:ext cx="6336792" cy="3830030"/>
          </a:xfrm>
        </p:spPr>
        <p:txBody>
          <a:bodyPr>
            <a:normAutofit fontScale="25000" lnSpcReduction="20000"/>
          </a:bodyPr>
          <a:lstStyle/>
          <a:p>
            <a:pPr algn="l"/>
            <a:r>
              <a:rPr lang="en-GB" sz="6400" b="0" i="0" dirty="0">
                <a:effectLst/>
              </a:rPr>
              <a:t>In the past, CCDs could deliver much better quality images than other types of sensors, including those based on CMOS technology. As a result, they were used in a wide range of devices, including scanner, barcode readers, microscopes, medical equipment and astronomical telescopes. </a:t>
            </a:r>
          </a:p>
          <a:p>
            <a:pPr algn="l"/>
            <a:r>
              <a:rPr lang="en-GB" sz="6400" b="0" i="0" dirty="0">
                <a:effectLst/>
              </a:rPr>
              <a:t>The devices also found use in machine vision for robots, optical character recognition (OCR), processing satellite photographs and radar imagery, especially in meteorology. </a:t>
            </a:r>
          </a:p>
          <a:p>
            <a:pPr algn="l"/>
            <a:r>
              <a:rPr lang="en-GB" sz="6400" b="0" i="0" dirty="0">
                <a:effectLst/>
              </a:rPr>
              <a:t>In addition, CCDs were used in digital cameras to deliver better resolution than older technologies. </a:t>
            </a:r>
            <a:br>
              <a:rPr lang="en-GB" dirty="0"/>
            </a:br>
            <a:endParaRPr lang="en-GB" dirty="0"/>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07A08B-DCB0-4B9D-A025-EFEE54EC30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9A930-1B99-4E6A-8FC0-F4EC96DB90CA}">
  <ds:schemaRefs>
    <ds:schemaRef ds:uri="http://schemas.microsoft.com/sharepoint/v3"/>
    <ds:schemaRef ds:uri="http://purl.org/dc/dcmitype/"/>
    <ds:schemaRef ds:uri="230e9df3-be65-4c73-a93b-d1236ebd677e"/>
    <ds:schemaRef ds:uri="71af3243-3dd4-4a8d-8c0d-dd76da1f02a5"/>
    <ds:schemaRef ds:uri="http://purl.org/dc/elements/1.1/"/>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16c05727-aa75-4e4a-9b5f-8a80a116589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B8D7BA3-8A6F-4F51-B1EE-3B01AA004F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TM33968143</Template>
  <TotalTime>0</TotalTime>
  <Words>388</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Avenir Next LT Pro</vt:lpstr>
      <vt:lpstr>Calibri</vt:lpstr>
      <vt:lpstr>Office Theme</vt:lpstr>
      <vt:lpstr>Charge Coupled Devices (CCD)</vt:lpstr>
      <vt:lpstr>What is a CCD?</vt:lpstr>
      <vt:lpstr>Charge Coupled Device</vt:lpstr>
      <vt:lpstr>PowerPoint Presentation</vt:lpstr>
      <vt:lpstr>History of CCD</vt:lpstr>
      <vt:lpstr>What does a ccd do?</vt:lpstr>
      <vt:lpstr>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2021-05-30T21:15:46Z</dcterms:created>
  <dcterms:modified xsi:type="dcterms:W3CDTF">2023-05-18T14:26:17Z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