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2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58" r:id="rId29"/>
    <p:sldId id="259" r:id="rId30"/>
    <p:sldId id="263" r:id="rId31"/>
    <p:sldId id="260" r:id="rId32"/>
    <p:sldId id="262" r:id="rId33"/>
    <p:sldId id="261" r:id="rId34"/>
    <p:sldId id="264" r:id="rId35"/>
    <p:sldId id="265" r:id="rId36"/>
    <p:sldId id="266" r:id="rId37"/>
    <p:sldId id="26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3-11-08T05:58:07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15011 15981,'-18'0,"1"0,-19 0,1 0,18 17,-1-17,0 0,1 0,-1 0,0 0,1 0,-1 0,18 18,-18-18,18 18,-17 17,17-17,-18 17,18-17,-17-18,-1 35,18-17,0-1,0 1,-18-18,18 17,0 1,0 0,0-1,0 1,18 0,-18-1,0 1,18-18,-18 18,17-18,-17 17,18 1,-18-1,0 1,17-18,1 0,0 0,-1 18,1-18,0 0,-1 17,1-17,0 0,-1 0,1 0,-1 0,1 0,0 0,17 0,-17 0,-1 0,1 0,0 0,-1 0,1 0,0 0,-18-17,17 17,1 0,-18-18,17 0,-17 1,18 17,-18-18,0 1,18 17,-1-18,-17 0,18 18,-18-17,18-1,-18 0,0 1,0-1,0 0,0 1,0-1,0 1,17-1,-17 0,0 1,0-1,0 0,0 1,18 17,-18-18,0 0,0 1,0-1,0 0,-18 1,18-1,0 1,0-1,0 0,0 1,0-1,0 0,0 1,-35 17,0 0,-1-18,19 18,-18 0,17 0,0 0,18 18,-17-18,-1 17,0 1,1 0,-1-1,0-17,18 18,-17-18,-1 18,0-1,1 1,-1-1,1-17,17 18</inkml:trace>
  <inkml:trace contextRef="#ctx0" brushRef="#br0" timeOffset="849.8304">16863 15628,'18'18,"-18"52,0-17,0 18,0-18,0 0,0-1,0-16,0 17,-18-18,18 0,0 1,0-19,0 1,0-1,0-34</inkml:trace>
  <inkml:trace contextRef="#ctx0" brushRef="#br0" timeOffset="27859.9943">19509 16263,'-18'0,"18"18,-35-1,17 1,1-18,-1 18,0-18,1 17,-1 1,1 0,-1-18,0 17,1 18,-36-17,53 0,-18-1,18 1,-18 0,18-1,0 1,18 0,-18-1,0 1,18-18,-1 0,1 17,0 1,35-18,-18 0,0 0,-17 0,-1 0,19 0,-19-18,1-17,0 18,-18-1,17 0,-17 1,0-1,0 0,0 1,0-1,0 0,0 1,0-1,0 1,0-1,-17 0,-1 18,0 0,18-17,-17-1</inkml:trace>
  <inkml:trace contextRef="#ctx0" brushRef="#br0" timeOffset="28521.7593">19950 16210,'0'18,"0"-1,0 19,0-1,-18-17,18 35,0-18,0 18,0-18,0 0,-17 1,17-19,0 1,105-124</inkml:trace>
  <inkml:trace contextRef="#ctx0" brushRef="#br0" timeOffset="28984.9429">20567 15804,'18'36,"-18"17,0-18,0 0,0 0,0 1,0 17,0 17,0-17,0 0,0 0,0-18,0 1,0-19,0 1,0-1</inkml:trace>
  <inkml:trace contextRef="#ctx0" brushRef="#br0" timeOffset="30013.6775">21167 15875,'-35'0,"17"18,0-1,18 1,-17 0,-1-1,1 1,17-1,-18 19,0-1,18-17,-17 17,17-17,0-1,0 1,-18-18,18 18,0-1,0 1,0-1,18-17,-1 0,1 0,0 0,-1 0,1 0,-1 0,19 0,-19 0,1 0,17-17,-35-1,0 1,18-19,-18 19,18-1,-18 0,17-17,-17 17,0 1,0-1,0 0,0 1,0-1,0 1,0-1,-17 18,17-18,0 1,-36 17,19 0,-19 0,1 0,0 0,0 0,17 17,18 1,-18-18,1 18,-1-1,18 1</inkml:trace>
  <inkml:trace contextRef="#ctx0" brushRef="#br0" timeOffset="31266.0271">19950 16087,'0'17,"0"19,0-1,0-17,0-1,0 1,0-1,0 1,0 0,0-1,0 1,0 0,0-1,0 1,0 0,0 17,0-18,0 1,0 0,0-1,18-17,-18 18</inkml:trace>
  <inkml:trace contextRef="#ctx0" brushRef="#br0" timeOffset="38970.6144">19527 16157,'-18'0,"0"0,-17 0,-18-35,18 17,17 18,1 0,-1 0,0 0,-17 0,17 0,1 0,-1 0,0 0,1 0,17 18,-35-18,-1 18,-34-1,70 1,-36-18,1 18,0-18,17 0,18 17,-17-17,-19 0,19 18,-1-1,0 1,1-18,-1 0,-17 0,35 18,-18-18,18 17,-17-17,-1 0,0 18,1 0,-1-18,0 17,1-17,-1 0,0 0,1 0,17 18,-35-18,35 18,0-1,-18-17,0 18,1-18,-1 17,0-17,1 18,-1 0,0-1,1 1,-1 0,18-1,-17-17,17 18,-18 0,18 87,-18-69,18 34,0-34,0-19,-17-17,-1 0</inkml:trace>
  <inkml:trace contextRef="#ctx0" brushRef="#br0" timeOffset="39905.5263">18080 16651,'18'0,"17"53,-17-18,17 54,-17-54,-1 0,1 0,-18-17,18 0,-1-1,-17 1,18-18,0 0,-1-35,18-1,1 19,-19-19,-17 19,18-1,0 1,-18-19,17 19,1-1,-18 0</inkml:trace>
  <inkml:trace contextRef="#ctx0" brushRef="#br0" timeOffset="41416.6638">19879 16034,'0'0,"-17"0,-19 0,1-18,-18 18,0 0,0-35,18 35,0 0,17 0,1 0,-1 0,-35 0,35-18,1 18,-19-17,-52 17,-53-36,0 36,0-17,-53-1,18-17,70 35,18-18,52 18,-17 0,36 0,-1 0,-17 0,17 0,-17 18,0-18,-18 17,-36 1,54 0,-18-1,18 1,0-18,-1 18,1-1,0 1,0-1,17-17,0 18,1 0,-19-1,19 1,-1 0,0-1,18 1,-17 17,-1 36,18-54,-17 19,-1 17,-17 0,35-18,-18 0,18 0,0 18,0-17,0-1,0 0,0 0,0-17,18 17,-18-17,0 0,17-1,-17 1,18-18,-18 18</inkml:trace>
  <inkml:trace contextRef="#ctx0" brushRef="#br0" timeOffset="42002.0134">17057 16704,'18'0,"-1"0,1 35,17 1,-17-1,17 35,-17-70,-18 36,35-1,0 18,-17-53,0 0,-1 0,1 0,0 0,-1 0,54-18,17-17,-17-18,-1 35,-35 1,-17-1,0 1,-1 17,-17-18,18 18,-18-18,0 1</inkml:trace>
  <inkml:trace contextRef="#ctx0" brushRef="#br0" timeOffset="43386.7344">20832 15699,'-18'0,"1"0,-1 0,-17 0,-1 0,-17 0,18 0,0 0,0 0,-18 0,0 0,-53 0,35 0,36 0,0 0,-18 0,-18 0,-17-36,-88 36,-36-17,36-19,-18 36,-18-17,0-18,36 17,-18-17,53 35,0-18,35 18,35 0,18 0,18 0,0 0,0 0,-1 0,1 0,17 0,1 18,-1-18,1 17,-1 1,0-18,-17 18,0-1,-1 18,1 1,17-1,1-35,-18 35,-1-17,-17 35,18-36,0 19,0-1,17 0,-53 18,36 0,-18-18,36 1,-1-1,-35 0,53-17,-18 17,1 0,-19 1,19-19,-1 36,0-17,1-1,-1 0,18 0,-17-17,-1 17,0-17,1 0,17-1,0 1,-18 17,18-17,-18-1,18 19,0-1,0 0,0 1,0-19,0 1,0-1,-17 1,-19-18,1 0,18 0,-1 18,0-18</inkml:trace>
  <inkml:trace contextRef="#ctx0" brushRef="#br0" timeOffset="43866.5844">16510 16916,'0'-18,"18"18,0 18,35 52,-18-17,0-18,-17 1,-1-19,1 1,-18 0,18-18,-1 0,1 0,52 0,-34-18,17 0,35-52,0-1,18-17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06897" units="1/cm"/>
        </inkml:channelProperties>
      </inkml:inkSource>
      <inkml:timestamp xml:id="ts0" timeString="2023-11-08T05:59:23.8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 8661,'0'17,"0"19,0-19,0 1,-18 17,18-17,-17-18,17 17,-18 1,18 0,-17 17,17 0,-18 1,18-1,0 0,0 0,0-17,0 0,35-1,-17-17,17 0,0 0,1 0,-1-17,-17-1,-1 0,1 1,-1-19,1 36,-18-17,0-1,0 1,0-1,0 0,0 1,-18-1,1 0,-18 1,17-1,0 0,1 1,-1 17,0 0,18-18</inkml:trace>
  <inkml:trace contextRef="#ctx0" brushRef="#br0" timeOffset="690.7536">1605 8661,'0'17,"0"54,0-36,0 0,0 1,0-19,0 19,0-19,0 1,18 0,-18-1</inkml:trace>
  <inkml:trace contextRef="#ctx0" brushRef="#br0" timeOffset="1208.2323">2011 8502,'0'53,"0"0,0 17,-17-34,-19 17,36-18,-17 0,17 18,0-35,0-1,0 1,0 0</inkml:trace>
  <inkml:trace contextRef="#ctx0" brushRef="#br0" timeOffset="2433.0941">2276 8502,'0'53,"0"-35,0-1,0 1,0-1,0 1,0 0,0-1,0 1,0 0,0-1,0 1,17-18,-17 18,18-18,0 17,-1-17,1 0,0 0,-1 0,1 0,0 0,-1-17,18-1,-17 0,-18 1,18-19,-1 19,1-1,0 0,-18 1,0-1,0 1,0-1,0 0,-18 18,18-17,-18 17,1-18,-1 18,0 0,1 0,-1 0,1 0,-1 0,0 0,1 0,-1 0</inkml:trace>
  <inkml:trace contextRef="#ctx0" brushRef="#br0" timeOffset="3056.8024">2734 8326,'0'35,"36"0,-36 0,0-17,0 17,0 1,0-19,0 1,0 17,0-17,35-18</inkml:trace>
  <inkml:trace contextRef="#ctx0" brushRef="#br0" timeOffset="3801.1465">3211 8255,'0'-18,"-18"18,0 0,1 0,-19 0,19 18,-1 17,1-17,17 0,-18-1,18 18,0-17,-18 0,18-1,0 1,18-18,17 0,0 0,-17 0,0 0,-1-18,-17 1,18-1,-18 0,0 1,0-1,0 1,0-1,-18 0,1 18,-1-17</inkml:trace>
  <inkml:trace contextRef="#ctx0" brushRef="#br0" timeOffset="4392.0925">3458 7990,'0'18,"17"70,-17-52,18-1,-18 18,0-36,0 36,17-35,-17 0,0-1,0 18,0-17,18 17,-18-17,0 0,18-1,17-34,0-19</inkml:trace>
  <inkml:trace contextRef="#ctx0" brushRef="#br0" timeOffset="10888.2848">3581 8096,'18'0,"-1"0,1 0,0 0,-1 0,1 0,0 0,-1-17,1-1,-1 18,-17-18,18 18,-18-17,18 17,-18-18,0 0,17 1,-17-1,18 18,-18-35,18 35,-18-18,0 1,17-1,-17 0,0 1,0-1,0 0,0 1,0-1,0 0,0 1,0-1,0 1,0-1,-17 18,17-18,0 1,-18 17,18-18,-18 0,1 1,-1-1,0 0,18 1,-17 17,17-18,-18 1,-17 17,35-18,-18 0,1 18,-1 0,18-17,-18 17,1 0,17-18,-18 18,-17-18,17 18,-17-17,0 17,17 0,0-18,1 18,-1 0,0 0,1 0,-19 0,1-18,0 18,-36 0,-17-17,18 17,-19-18,36 18,1-17,-37 17,72-18,-1 18,-17 0,17 0,1 0,-19-18,1 18,0 0,-1 0,1 0,-18-17,18 17,-18 0,35 0,1 0,-1 0,-17-18,17 18,-35 0,18 0,0 0,-1 0,-34 0,-18 0,17 0,-17 0,17 0,-17 0,-18-18,36 18,-1 0,36 0,17 0,1 0,-1 0,0 0,-17 18,0-18,-18 18,18-1,-1 1,-17 0,-17-1,52 1,1-18,-1 17,0-17,1 0,-19 18,36 0,-17-18,-18 0,17 17,-17 1,17 0,0-1,1 1,-1 0,0-1,1-17,-1 18,1-1,-1 19,-17-19,17 19,-17-19,17 19,0-19,1 18,17-17,0 0,-18-18,18 17,-18 1,18 0,-17 17,17-17,-18 17,1 0,17 0,-18 1,0-1,18 0,0 1,0-19,-17 18,17-17,0 17,0-17,0 0,0-1,0 1,0 0,0-1,0 1,17 17,-17-17,18-1,0 19,-1-19,-17 1,0 0,18 17,-18-17,17-1,-17 1,18-1,0 1,-18 0,0-1,17-17,-17 18,18 0,0-1,-1-17,1 0,-18 18,18 0,-1-18,1 0,-18 17,18-17,-18 18,17-18,1 0,-18 17,35 1,0 0,1-1,52 1,-53 0,18-1,-35-17,-1 0,-17 18,18-18,0 0,-1 18,1-18,-1 0,1 0,0 0,-1 0,1 0</inkml:trace>
  <inkml:trace contextRef="#ctx0" brushRef="#br0" timeOffset="12257.0627">935 8802,'35'17,"1"36,-19-53,1 18,-18 0,0-1,18-17,-18 18,0 0,0-1,0 1,-18 17,0-17,1-18,17 17,-18-17,18 18,-18-18</inkml:trace>
  <inkml:trace contextRef="#ctx0" brushRef="#br0" timeOffset="34583.754">14023 13070,'88'0,"-35"-17,0 17,-17 0,-1 0,-18 0,1 0,0-18,-1 18,1 0,0 0,-1 0,19 0,-1 0,-17 0,17 0,-18 0,1 0</inkml:trace>
  <inkml:trace contextRef="#ctx0" brushRef="#br0" timeOffset="36048.0469">16669 13088,'35'0,"18"0,-17-18,-1 1,18 17,35-18,-17-17,52 35,-70 0,-18 0,-17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8BBAFD-5073-4C03-934F-85AEB4C4E7E6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BB8BAC9-042C-4526-B911-499352FA883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628800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Guest Lecture </a:t>
            </a:r>
            <a:br>
              <a:rPr lang="en-US" sz="4400" b="1" dirty="0" smtClean="0"/>
            </a:br>
            <a:r>
              <a:rPr lang="en-US" sz="4400" b="1" dirty="0" smtClean="0"/>
              <a:t> </a:t>
            </a:r>
            <a:br>
              <a:rPr lang="en-US" sz="4400" b="1" dirty="0" smtClean="0"/>
            </a:br>
            <a:r>
              <a:rPr lang="en-US" sz="5000" b="1" dirty="0" smtClean="0"/>
              <a:t>Memories and Register Transfer Logic </a:t>
            </a:r>
            <a:endParaRPr lang="en-IN" sz="5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7406640" cy="1752600"/>
          </a:xfrm>
        </p:spPr>
        <p:txBody>
          <a:bodyPr/>
          <a:lstStyle/>
          <a:p>
            <a:r>
              <a:rPr lang="en-US" dirty="0" smtClean="0"/>
              <a:t>Dr. S. </a:t>
            </a:r>
            <a:r>
              <a:rPr lang="en-US" dirty="0" err="1" smtClean="0"/>
              <a:t>Shoba</a:t>
            </a:r>
            <a:endParaRPr lang="en-US" dirty="0" smtClean="0"/>
          </a:p>
          <a:p>
            <a:r>
              <a:rPr lang="en-US" dirty="0" smtClean="0"/>
              <a:t>Assistant Professor Sr. Gr. 2</a:t>
            </a:r>
          </a:p>
          <a:p>
            <a:r>
              <a:rPr lang="en-US" dirty="0" smtClean="0"/>
              <a:t>VIT University, 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4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Logic Shift Unit: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68" y="1412776"/>
            <a:ext cx="8242852" cy="538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6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16632"/>
            <a:ext cx="7309559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3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14" y="548680"/>
            <a:ext cx="8254973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7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Specify a control condition by a conditional statement rather than a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Symbolised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if-then-else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statement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: If(condition) then [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(s)] else [</a:t>
            </a:r>
            <a:r>
              <a:rPr lang="en-US" sz="2100" b="1" i="1" dirty="0" err="1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2100" b="1" i="1" dirty="0">
                <a:latin typeface="Times New Roman" pitchFamily="18" charset="0"/>
                <a:cs typeface="Times New Roman" pitchFamily="18" charset="0"/>
              </a:rPr>
              <a:t>(s</a:t>
            </a:r>
            <a:r>
              <a:rPr lang="en-US" sz="2100" b="1" i="1" dirty="0" smtClean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 lvl="1" algn="just"/>
            <a:r>
              <a:rPr lang="en-US" sz="17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that if control condition stated within the parentheses after the word if is true, then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enclosed within the parentheses after the word then is executed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otherwise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listed within after the word else is executed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any case the control function P must occur for anything to be done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else part of the statement is missing then nothing is executed if the condition is not true </a:t>
            </a:r>
            <a:endParaRPr lang="en-IN" sz="3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T2 : If (C=0) then (F ← 1) else (F ← 0)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asssumed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be 1-bit register(flip flop) that can be set or cleared.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register C is a 1-bit register the statement is equivalent to the following statements 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C’T2 : F ← 1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CT2 : F ← 0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timing variable can occur in two separate control function.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C is 0 or 1. So only one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will be executed during T2 depending on the value of C.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C has more than 1 bit the condition C = 0 means that all bits of C must be 0.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Register C has 4 bits C1, C2, C3 and C4 the condition C=0 can be expressed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function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= 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‘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‘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‘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(C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)’ variable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can be generated with a NOR gate.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control statements now equivalent to 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statements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xT2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F ← 1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‘T2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F ← 0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= 1 if C = 0 but is equal to 0 if C 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Decimal Fixed-Point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representation of decimal numbers in registers is a function of the binary code used to represent a decimal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digit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representation of 4385 in BCD requires 16 flip-flops, four flip-flops for each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digit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number of bits needed to store a decimal number in a binary code is greater than the number of bits needed for its equivalent binary representation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circuits required to perform decimal arithmetic are more complex</a:t>
            </a:r>
          </a:p>
          <a:p>
            <a:pPr lvl="1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0100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0011 1000 0101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Decimal Fixed-Point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computers and all electronic calculators perform arithmetic operations directly with the decimal data (in a binary code) and thus eliminate the need for conversion into binary and back to decimal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computer systems have hardware for arithmetic calculations with both binary and decimal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representation of signed decimal numbers in BCD is similar to the representation of signed numbers in binary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Addition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sign of a decimal number is usually represented with four bits to conform to the 4-bit code of the decimal digits. It is customary to designate a plus with four 0‘s and a minus with the BCD equivalent of 9, which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1001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the addition (+375) + (-240) = +135 done in the signed-10‘s complement system.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pl-PL" dirty="0">
                <a:latin typeface="Times New Roman" pitchFamily="18" charset="0"/>
                <a:cs typeface="Times New Roman" pitchFamily="18" charset="0"/>
              </a:rPr>
              <a:t>0 375 (0000 0011 0111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0101)BCD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pl-PL" dirty="0">
                <a:latin typeface="Times New Roman" pitchFamily="18" charset="0"/>
                <a:cs typeface="Times New Roman" pitchFamily="18" charset="0"/>
              </a:rPr>
              <a:t>+9 760 (1001 0111 0110 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0000)BCD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8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10’s complement of 240</a:t>
            </a:r>
          </a:p>
          <a:p>
            <a:pPr lvl="2" algn="just"/>
            <a:r>
              <a:rPr lang="pl-PL" dirty="0">
                <a:latin typeface="Times New Roman" pitchFamily="18" charset="0"/>
                <a:cs typeface="Times New Roman" pitchFamily="18" charset="0"/>
              </a:rPr>
              <a:t>0 135 (0000 0001 0011 0101)BCD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</a:t>
            </a:r>
            <a:r>
              <a:rPr lang="en-US" dirty="0"/>
              <a:t>point Representation</a:t>
            </a:r>
            <a:br>
              <a:rPr lang="en-US" dirty="0"/>
            </a:br>
            <a:r>
              <a:rPr lang="en-US" sz="1100" dirty="0"/>
              <a:t>https://www.youtube.com/watch?v=NTwX21R8UE8</a:t>
            </a:r>
            <a:endParaRPr lang="en-IN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floating-point representation of a number has two parts. The first part represents a signed,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fixedpoint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number called the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mantissa(m).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The second part designates the position of the decimal (or binary) point and is called the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exponent (e),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radix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® </a:t>
            </a:r>
          </a:p>
          <a:p>
            <a:pPr algn="just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For example, the decimal number +6132.789 is represented in floating-point with a fraction and an exponent as follows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This representation is equivalent to the scientific notation +0.6132789 x 10</a:t>
            </a:r>
            <a:r>
              <a:rPr lang="en-US" sz="3800" baseline="30000" dirty="0">
                <a:latin typeface="Times New Roman" pitchFamily="18" charset="0"/>
                <a:cs typeface="Times New Roman" pitchFamily="18" charset="0"/>
              </a:rPr>
              <a:t>+4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Floating-point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is always interpreted to represent a number in the following form: </a:t>
            </a:r>
          </a:p>
          <a:p>
            <a:pPr lvl="3" algn="just"/>
            <a:r>
              <a:rPr lang="en-US" sz="38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3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800" b="1" i="1" baseline="30000" dirty="0" smtClean="0">
                <a:latin typeface="Times New Roman" pitchFamily="18" charset="0"/>
                <a:cs typeface="Times New Roman" pitchFamily="18" charset="0"/>
              </a:rPr>
              <a:t>e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Fraction                        Exponent</a:t>
            </a:r>
          </a:p>
          <a:p>
            <a:pPr lvl="3"/>
            <a:r>
              <a:rPr lang="en-IN" dirty="0"/>
              <a:t>+0.6132789 </a:t>
            </a:r>
            <a:r>
              <a:rPr lang="en-IN" dirty="0" smtClean="0"/>
              <a:t>                  	         +</a:t>
            </a:r>
            <a:r>
              <a:rPr lang="en-IN" dirty="0"/>
              <a:t>04 </a:t>
            </a:r>
          </a:p>
          <a:p>
            <a:pPr lvl="3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58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789293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653136"/>
            <a:ext cx="6224811" cy="20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7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Floating point binary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 floating-point binary number is represented in a similar manner except that it uses base 2 for the exponent. For example, the binary number +1001.11 is represented with an 8-bit fraction and 6- bit exponent as follows: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fraction has a 0 in the leftmost position to denote positive. The binary point of the fraction follows the sign bit but is not shown in the register. The exponent has the equivalent binary number +4. The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floatingpoint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number is equivalent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 lvl="4"/>
            <a:r>
              <a:rPr lang="en-IN" dirty="0"/>
              <a:t>m x 2</a:t>
            </a:r>
            <a:r>
              <a:rPr lang="en-IN" baseline="30000" dirty="0"/>
              <a:t>e</a:t>
            </a:r>
            <a:r>
              <a:rPr lang="en-IN" dirty="0"/>
              <a:t> = +(.1001110)</a:t>
            </a:r>
            <a:r>
              <a:rPr lang="en-IN" baseline="30000" dirty="0"/>
              <a:t>2</a:t>
            </a:r>
            <a:r>
              <a:rPr lang="en-IN" dirty="0"/>
              <a:t> x 2</a:t>
            </a:r>
            <a:r>
              <a:rPr lang="en-IN" baseline="30000" dirty="0"/>
              <a:t>+4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3024188"/>
            <a:ext cx="387667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Instruction Codes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Instruction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codes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concise bit groups directing computers to execute specific operations efficiently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Instruction codes and addresses are unique to each computer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Instruction codes are bits that instruct the computer to execute a specific operation. An instruction comprises groups called fields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These fields include: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Operation code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field determines the process that needs to perform.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Address field contains the operand's location, i.e., register or memory location.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Mode field specifies how the operand locates.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53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Structure of an Instruction Code</a:t>
            </a:r>
            <a:br>
              <a:rPr lang="en-US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(Operation code) represents the operation that the processor must perform.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addition, subtraction, multiplication, or division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Operand(s):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operand(s) represents the data that the operation must be performed on. This data can take various forms, depending on the processor's architecture. It might be a register containing a value, a memory address pointing to a location in memory where the data is stored, or a constant value embedded within the instruction itself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Addressing mode: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addressing mode represents how the operand(s) can be interpreted. It might indicate that the operand is a direct address in memory, an indirect address (i.e. a memory address stored in a register), or an immediate value (i.e. a constant embedded within the instruction)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Types of Instruction Code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One-operand instructions: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These instructions have one operand and perform an operation on that operand. For example, the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instruction in the x86 assembly language negates the value of a single operand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Two-operand instructions: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These instructions have two operands and perform an operation involving both. For example, the "add" instruction in x86 assembly language adds two operands together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Three-operand instructions: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These instructions have three operands and perform an operation that involves all three operands. For example, the 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 (fused multiply-add) instruction in some processors multiplies two operands together, adds a third operand, and stores the result in a fourth operand.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Types of Instruction Code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transfer instructions: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These instructions move data between memory and registers or between registers. For example, the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instruction in the x86 assembly language moves data from one location to another.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 transfer instructions: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These instructions change the flow of program execution by modifying the program counter. For example, the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jmp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instruction in the x86 assembly language jumps to a different location in the 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Arithmetic instructions: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These instructions perform mathematical operations on operands. For example, the "add" instruction in x86 assembly language adds two operands together.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effectLst/>
              </a:rPr>
              <a:t>Types of Instruction Code</a:t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Logical instructions: 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These instructions perform logical operations on operands. For example, the "and" instruction in x86 assembly language performs a bitwise AND operation on two operands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Comparison instructions: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These instructions compare two operands and set a flag based on the result. For example, the "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cmp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" instruction in x86 assembly language compares two operands and sets a flag indicating whether they are equal, greater than, or less than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Floating-point instructions: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These instructions perform arithmetic and other operations on floating-point numbers. For example, the "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fadd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" instruction in the x86 assembly language adds two floating-point numbers together.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effectLst/>
              </a:rPr>
              <a:t>Opcodes</a:t>
            </a:r>
            <a:r>
              <a:rPr lang="en-IN" b="1" dirty="0">
                <a:effectLst/>
              </a:rPr>
              <a:t/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There are three different types of instruction codes on the main computer. </a:t>
            </a: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instruction's operation code (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) is 3 bits long, and the remaining 13 bits are determined by the operation code encountered.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There are three types of formats: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Memory Reference Instruction: It specifies the address with 12 bits and the addressing mode with 1 bit (I). For direct addresses, I equal 0, while for indirect addresses, I equal 1.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Register Reference Instruction: The </a:t>
            </a:r>
            <a:r>
              <a:rPr lang="en-US" sz="4400" dirty="0" err="1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111 with a 0 in the leftmost bit of the instruction recognizes these instructions. The remaining 12 bits specify the procedure to be carried out.</a:t>
            </a:r>
          </a:p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Input-Output Instruction: The operation code 111 with a 1 in the leftmost bit of instruction recognizes these instructions. The input-output action is specified using the remaining 12 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Address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268760"/>
            <a:ext cx="7498080" cy="4800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− Uses the address of the operand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“MOV AX,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BX”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Indirect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− Enables the address as a pointer to the operand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“MOV AX, [BX]”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Immediate operand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− The second part of the instruction code specifies an operand.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MVI B 45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Accumulator Register (AC):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This register is found in single register processors (AC), and it performs all operations with memory operands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Effective Address (EA)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the address of the operand or the target address. It defines the address that we can execute as a target address for a branch-type instruction or the address we can use directly to create an operand for a computation-type instruction without any changes.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BASIC COMPUTER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7653818" cy="491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99" y="1362074"/>
            <a:ext cx="7508261" cy="494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5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Transfer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 Transfer refers to the availability of hardware logic circuits that can perform a given micro-operation and transfer the result of the operation to the same or another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transfer from one register to another is designated in symbolic form by means of a replacement operator.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 R2← R1 denotes a transfer of the content of register R1 into register R2.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designates a replacement of the content of R2 by the content of R1.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 unit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: R2← R1 </a:t>
            </a:r>
          </a:p>
        </p:txBody>
      </p:sp>
    </p:spTree>
    <p:extLst>
      <p:ext uri="{BB962C8B-B14F-4D97-AF65-F5344CB8AC3E}">
        <p14:creationId xmlns:p14="http://schemas.microsoft.com/office/powerpoint/2010/main" val="23712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 – Temporary register</a:t>
            </a:r>
          </a:p>
          <a:p>
            <a:r>
              <a:rPr lang="en-US" dirty="0" smtClean="0"/>
              <a:t>INPR – Input register</a:t>
            </a:r>
          </a:p>
          <a:p>
            <a:r>
              <a:rPr lang="en-US" dirty="0" smtClean="0"/>
              <a:t>SC- sequence counter</a:t>
            </a:r>
          </a:p>
          <a:p>
            <a:r>
              <a:rPr lang="en-US" dirty="0" smtClean="0"/>
              <a:t>FGI – flag flip flop</a:t>
            </a:r>
          </a:p>
          <a:p>
            <a:r>
              <a:rPr lang="en-US" dirty="0" smtClean="0"/>
              <a:t>AC- Accumulator logic</a:t>
            </a:r>
          </a:p>
          <a:p>
            <a:r>
              <a:rPr lang="en-US" dirty="0" smtClean="0"/>
              <a:t>MAR – Memory address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374774"/>
            <a:ext cx="7703076" cy="493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08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FLAGS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77950"/>
            <a:ext cx="63627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7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COMMON 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368424"/>
            <a:ext cx="7816730" cy="501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OF ACCUMULATOR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358900"/>
            <a:ext cx="7757032" cy="502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2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AC REGISTER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4" y="1556792"/>
            <a:ext cx="7694097" cy="492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ALU (ADDER AND LOGIC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7680898" cy="49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28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852936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62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</a:t>
            </a:r>
            <a:r>
              <a:rPr lang="en-US" dirty="0"/>
              <a:t>MICRO OPERATION</a:t>
            </a:r>
            <a:br>
              <a:rPr lang="en-US" dirty="0"/>
            </a:br>
            <a:r>
              <a:rPr lang="en-US" sz="1700" dirty="0"/>
              <a:t>The operations executed on data stored in registers are called </a:t>
            </a:r>
            <a:r>
              <a:rPr lang="en-US" sz="1700" dirty="0" err="1"/>
              <a:t>microoperations</a:t>
            </a:r>
            <a:r>
              <a:rPr lang="en-US" sz="1700" dirty="0"/>
              <a:t>.</a:t>
            </a:r>
            <a:endParaRPr lang="en-IN" sz="1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01" y="1556792"/>
            <a:ext cx="8349269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5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SHIFT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80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logical shift is one that transfers 0 through the serial input.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symbols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shl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shr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logical shift-left and shift-right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microoperations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specify a 1-bit shift to the left of the content of register R and a 1-bit shift to the right of the content of register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bit transferred to the end position through the serial input is assumed to be 0 during a logical shift.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76880" y="5575320"/>
              <a:ext cx="2375280" cy="603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7520" y="5565960"/>
                <a:ext cx="2394000" cy="6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CIRCULAR SHIFT: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circular shift (also known as a rotate operation) circulates the bits of the register around the two ends without loss of information.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accomplished by connecting the serial output of the shift register to its serial input.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use the symbols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cir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circular shift left and right, respectively.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800" y="2597040"/>
              <a:ext cx="6134400" cy="2115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40" y="2587680"/>
                <a:ext cx="615312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6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Shift: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arithmetic shift is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microoperation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shifts a signed binary number to the left or right.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shift-left multiplies a signed binary number by 2.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arithmetic shift-right divides the number by 2.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shifts must leave the sign bit unchanged because the sign of the number remains the same when it is multiplied or divided by 2.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97152"/>
            <a:ext cx="63531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9" y="2241043"/>
            <a:ext cx="809657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69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18" y="620688"/>
            <a:ext cx="8167369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5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</TotalTime>
  <Words>1202</Words>
  <Application>Microsoft Office PowerPoint</Application>
  <PresentationFormat>On-screen Show (4:3)</PresentationFormat>
  <Paragraphs>138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Solstice</vt:lpstr>
      <vt:lpstr>Guest Lecture    Memories and Register Transfer Logic </vt:lpstr>
      <vt:lpstr>Register</vt:lpstr>
      <vt:lpstr>Register Transfer operation</vt:lpstr>
      <vt:lpstr>SHIFT MICRO OPERATION The operations executed on data stored in registers are called microoperations.</vt:lpstr>
      <vt:lpstr>LOGICAL SHIFT</vt:lpstr>
      <vt:lpstr>CIRCULAR SHIFT: </vt:lpstr>
      <vt:lpstr>Arithmetic Shift:</vt:lpstr>
      <vt:lpstr>HARDWARE IMPLEMENTATION</vt:lpstr>
      <vt:lpstr>PowerPoint Presentation</vt:lpstr>
      <vt:lpstr>Arithmetic Logic Shift Unit:</vt:lpstr>
      <vt:lpstr>PowerPoint Presentation</vt:lpstr>
      <vt:lpstr>PowerPoint Presentation</vt:lpstr>
      <vt:lpstr>Conditional Control Statements</vt:lpstr>
      <vt:lpstr>Conditional Control Statements</vt:lpstr>
      <vt:lpstr>Conditional Control Statements</vt:lpstr>
      <vt:lpstr>Decimal Fixed-Point Representation</vt:lpstr>
      <vt:lpstr>Decimal Fixed-Point Representation</vt:lpstr>
      <vt:lpstr>Arithmetic Addition</vt:lpstr>
      <vt:lpstr>Floating point Representation https://www.youtube.com/watch?v=NTwX21R8UE8</vt:lpstr>
      <vt:lpstr>Floating point binary representation</vt:lpstr>
      <vt:lpstr>Instruction Codes </vt:lpstr>
      <vt:lpstr>Structure of an Instruction Code </vt:lpstr>
      <vt:lpstr>Types of Instruction Code </vt:lpstr>
      <vt:lpstr>Types of Instruction Code </vt:lpstr>
      <vt:lpstr>Types of Instruction Code </vt:lpstr>
      <vt:lpstr>Opcodes </vt:lpstr>
      <vt:lpstr>Address </vt:lpstr>
      <vt:lpstr>DESIGN OF BASIC COMPUTER</vt:lpstr>
      <vt:lpstr>COMPONENTS</vt:lpstr>
      <vt:lpstr>ABBREVIATION</vt:lpstr>
      <vt:lpstr>CONTROL OF REGISTER</vt:lpstr>
      <vt:lpstr>CONTROL OF FLAGS</vt:lpstr>
      <vt:lpstr>CONTROL OF COMMON BUS</vt:lpstr>
      <vt:lpstr>DESIGN OF ACCUMULATOR LOGIC</vt:lpstr>
      <vt:lpstr>CONTROL OF AC REGISTER</vt:lpstr>
      <vt:lpstr>ALU (ADDER AND LOGIC UNIT)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2023-11-07T23:56:16Z</dcterms:created>
  <dcterms:modified xsi:type="dcterms:W3CDTF">2023-11-08T07:00:47Z</dcterms:modified>
</cp:coreProperties>
</file>