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7" d="100"/>
          <a:sy n="47" d="100"/>
        </p:scale>
        <p:origin x="64" y="3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fsiddi@gmail.com" userId="cbd4f9070acd3a82" providerId="LiveId" clId="{F8624A35-4701-47FD-95E9-B06A557602CB}"/>
    <pc:docChg chg="undo custSel addSld modSld">
      <pc:chgData name="alifsiddi@gmail.com" userId="cbd4f9070acd3a82" providerId="LiveId" clId="{F8624A35-4701-47FD-95E9-B06A557602CB}" dt="2023-08-24T01:55:54.670" v="1117" actId="113"/>
      <pc:docMkLst>
        <pc:docMk/>
      </pc:docMkLst>
      <pc:sldChg chg="modSp mod">
        <pc:chgData name="alifsiddi@gmail.com" userId="cbd4f9070acd3a82" providerId="LiveId" clId="{F8624A35-4701-47FD-95E9-B06A557602CB}" dt="2023-08-24T00:44:07.865" v="148" actId="113"/>
        <pc:sldMkLst>
          <pc:docMk/>
          <pc:sldMk cId="3706334908" sldId="258"/>
        </pc:sldMkLst>
        <pc:spChg chg="mod">
          <ac:chgData name="alifsiddi@gmail.com" userId="cbd4f9070acd3a82" providerId="LiveId" clId="{F8624A35-4701-47FD-95E9-B06A557602CB}" dt="2023-08-24T00:38:51.817" v="94" actId="1036"/>
          <ac:spMkLst>
            <pc:docMk/>
            <pc:sldMk cId="3706334908" sldId="258"/>
            <ac:spMk id="2" creationId="{104EBCDC-7419-E05A-9B7B-67750472BE0D}"/>
          </ac:spMkLst>
        </pc:spChg>
        <pc:spChg chg="mod">
          <ac:chgData name="alifsiddi@gmail.com" userId="cbd4f9070acd3a82" providerId="LiveId" clId="{F8624A35-4701-47FD-95E9-B06A557602CB}" dt="2023-08-24T00:44:07.865" v="148" actId="113"/>
          <ac:spMkLst>
            <pc:docMk/>
            <pc:sldMk cId="3706334908" sldId="258"/>
            <ac:spMk id="3" creationId="{570C3498-280F-6C4E-DA0C-CE54F76A1EF3}"/>
          </ac:spMkLst>
        </pc:spChg>
      </pc:sldChg>
      <pc:sldChg chg="modSp new mod">
        <pc:chgData name="alifsiddi@gmail.com" userId="cbd4f9070acd3a82" providerId="LiveId" clId="{F8624A35-4701-47FD-95E9-B06A557602CB}" dt="2023-08-24T00:51:42.995" v="215" actId="113"/>
        <pc:sldMkLst>
          <pc:docMk/>
          <pc:sldMk cId="1985772853" sldId="259"/>
        </pc:sldMkLst>
        <pc:spChg chg="mod">
          <ac:chgData name="alifsiddi@gmail.com" userId="cbd4f9070acd3a82" providerId="LiveId" clId="{F8624A35-4701-47FD-95E9-B06A557602CB}" dt="2023-08-24T00:49:27.924" v="189" actId="14100"/>
          <ac:spMkLst>
            <pc:docMk/>
            <pc:sldMk cId="1985772853" sldId="259"/>
            <ac:spMk id="2" creationId="{12F0B2E7-E714-EC7D-DDB1-DCB066D72969}"/>
          </ac:spMkLst>
        </pc:spChg>
        <pc:spChg chg="mod">
          <ac:chgData name="alifsiddi@gmail.com" userId="cbd4f9070acd3a82" providerId="LiveId" clId="{F8624A35-4701-47FD-95E9-B06A557602CB}" dt="2023-08-24T00:51:42.995" v="215" actId="113"/>
          <ac:spMkLst>
            <pc:docMk/>
            <pc:sldMk cId="1985772853" sldId="259"/>
            <ac:spMk id="3" creationId="{5D03DB63-CAE6-CBFC-9B10-854B076BBF9E}"/>
          </ac:spMkLst>
        </pc:spChg>
      </pc:sldChg>
      <pc:sldChg chg="addSp delSp new mod modClrScheme chgLayout">
        <pc:chgData name="alifsiddi@gmail.com" userId="cbd4f9070acd3a82" providerId="LiveId" clId="{F8624A35-4701-47FD-95E9-B06A557602CB}" dt="2023-08-24T00:46:29.015" v="152" actId="22"/>
        <pc:sldMkLst>
          <pc:docMk/>
          <pc:sldMk cId="563170859" sldId="260"/>
        </pc:sldMkLst>
        <pc:spChg chg="del">
          <ac:chgData name="alifsiddi@gmail.com" userId="cbd4f9070acd3a82" providerId="LiveId" clId="{F8624A35-4701-47FD-95E9-B06A557602CB}" dt="2023-08-24T00:44:33.650" v="151" actId="700"/>
          <ac:spMkLst>
            <pc:docMk/>
            <pc:sldMk cId="563170859" sldId="260"/>
            <ac:spMk id="2" creationId="{1FB49814-FB79-65B9-6467-7E0A555F05FD}"/>
          </ac:spMkLst>
        </pc:spChg>
        <pc:spChg chg="del">
          <ac:chgData name="alifsiddi@gmail.com" userId="cbd4f9070acd3a82" providerId="LiveId" clId="{F8624A35-4701-47FD-95E9-B06A557602CB}" dt="2023-08-24T00:44:33.650" v="151" actId="700"/>
          <ac:spMkLst>
            <pc:docMk/>
            <pc:sldMk cId="563170859" sldId="260"/>
            <ac:spMk id="3" creationId="{85B85CAE-3815-C821-98B9-3072A4F614CB}"/>
          </ac:spMkLst>
        </pc:spChg>
        <pc:picChg chg="add">
          <ac:chgData name="alifsiddi@gmail.com" userId="cbd4f9070acd3a82" providerId="LiveId" clId="{F8624A35-4701-47FD-95E9-B06A557602CB}" dt="2023-08-24T00:46:29.015" v="152" actId="22"/>
          <ac:picMkLst>
            <pc:docMk/>
            <pc:sldMk cId="563170859" sldId="260"/>
            <ac:picMk id="5" creationId="{4C697A20-3784-62F1-3CEC-FFB3A5E3A865}"/>
          </ac:picMkLst>
        </pc:picChg>
      </pc:sldChg>
      <pc:sldChg chg="modSp new mod">
        <pc:chgData name="alifsiddi@gmail.com" userId="cbd4f9070acd3a82" providerId="LiveId" clId="{F8624A35-4701-47FD-95E9-B06A557602CB}" dt="2023-08-24T00:58:43.176" v="367" actId="113"/>
        <pc:sldMkLst>
          <pc:docMk/>
          <pc:sldMk cId="3876449749" sldId="261"/>
        </pc:sldMkLst>
        <pc:spChg chg="mod">
          <ac:chgData name="alifsiddi@gmail.com" userId="cbd4f9070acd3a82" providerId="LiveId" clId="{F8624A35-4701-47FD-95E9-B06A557602CB}" dt="2023-08-24T00:54:16.025" v="265" actId="1035"/>
          <ac:spMkLst>
            <pc:docMk/>
            <pc:sldMk cId="3876449749" sldId="261"/>
            <ac:spMk id="2" creationId="{AE4C7617-954B-4982-6B8C-3D3E018C4AA9}"/>
          </ac:spMkLst>
        </pc:spChg>
        <pc:spChg chg="mod">
          <ac:chgData name="alifsiddi@gmail.com" userId="cbd4f9070acd3a82" providerId="LiveId" clId="{F8624A35-4701-47FD-95E9-B06A557602CB}" dt="2023-08-24T00:58:43.176" v="367" actId="113"/>
          <ac:spMkLst>
            <pc:docMk/>
            <pc:sldMk cId="3876449749" sldId="261"/>
            <ac:spMk id="3" creationId="{68BAF042-D07B-06AB-5FE0-90C5E0C5CEB1}"/>
          </ac:spMkLst>
        </pc:spChg>
      </pc:sldChg>
      <pc:sldChg chg="delSp modSp new mod">
        <pc:chgData name="alifsiddi@gmail.com" userId="cbd4f9070acd3a82" providerId="LiveId" clId="{F8624A35-4701-47FD-95E9-B06A557602CB}" dt="2023-08-24T01:06:32.463" v="406" actId="113"/>
        <pc:sldMkLst>
          <pc:docMk/>
          <pc:sldMk cId="1506375480" sldId="262"/>
        </pc:sldMkLst>
        <pc:spChg chg="del">
          <ac:chgData name="alifsiddi@gmail.com" userId="cbd4f9070acd3a82" providerId="LiveId" clId="{F8624A35-4701-47FD-95E9-B06A557602CB}" dt="2023-08-24T00:59:39.126" v="369" actId="478"/>
          <ac:spMkLst>
            <pc:docMk/>
            <pc:sldMk cId="1506375480" sldId="262"/>
            <ac:spMk id="2" creationId="{C78EB341-C763-DBDA-0845-7051C5B3C1E3}"/>
          </ac:spMkLst>
        </pc:spChg>
        <pc:spChg chg="mod">
          <ac:chgData name="alifsiddi@gmail.com" userId="cbd4f9070acd3a82" providerId="LiveId" clId="{F8624A35-4701-47FD-95E9-B06A557602CB}" dt="2023-08-24T01:06:32.463" v="406" actId="113"/>
          <ac:spMkLst>
            <pc:docMk/>
            <pc:sldMk cId="1506375480" sldId="262"/>
            <ac:spMk id="3" creationId="{07DEB6FE-A52D-9C52-1CE1-860B87078ADD}"/>
          </ac:spMkLst>
        </pc:spChg>
      </pc:sldChg>
      <pc:sldChg chg="addSp delSp modSp new mod">
        <pc:chgData name="alifsiddi@gmail.com" userId="cbd4f9070acd3a82" providerId="LiveId" clId="{F8624A35-4701-47FD-95E9-B06A557602CB}" dt="2023-08-24T01:12:08.053" v="456" actId="14100"/>
        <pc:sldMkLst>
          <pc:docMk/>
          <pc:sldMk cId="1550596214" sldId="263"/>
        </pc:sldMkLst>
        <pc:spChg chg="mod">
          <ac:chgData name="alifsiddi@gmail.com" userId="cbd4f9070acd3a82" providerId="LiveId" clId="{F8624A35-4701-47FD-95E9-B06A557602CB}" dt="2023-08-24T01:11:49.918" v="451" actId="1035"/>
          <ac:spMkLst>
            <pc:docMk/>
            <pc:sldMk cId="1550596214" sldId="263"/>
            <ac:spMk id="2" creationId="{D7B54BD0-77B0-E9CE-5D78-4E452B0AECEF}"/>
          </ac:spMkLst>
        </pc:spChg>
        <pc:spChg chg="del">
          <ac:chgData name="alifsiddi@gmail.com" userId="cbd4f9070acd3a82" providerId="LiveId" clId="{F8624A35-4701-47FD-95E9-B06A557602CB}" dt="2023-08-24T01:11:38.211" v="437" actId="22"/>
          <ac:spMkLst>
            <pc:docMk/>
            <pc:sldMk cId="1550596214" sldId="263"/>
            <ac:spMk id="3" creationId="{57B1B792-7A5F-C86F-6CA3-8B015597C6A4}"/>
          </ac:spMkLst>
        </pc:spChg>
        <pc:picChg chg="add mod ord">
          <ac:chgData name="alifsiddi@gmail.com" userId="cbd4f9070acd3a82" providerId="LiveId" clId="{F8624A35-4701-47FD-95E9-B06A557602CB}" dt="2023-08-24T01:12:08.053" v="456" actId="14100"/>
          <ac:picMkLst>
            <pc:docMk/>
            <pc:sldMk cId="1550596214" sldId="263"/>
            <ac:picMk id="5" creationId="{525BF1DA-A912-F601-5BFF-0729A15CEBE4}"/>
          </ac:picMkLst>
        </pc:picChg>
      </pc:sldChg>
      <pc:sldChg chg="modSp new mod">
        <pc:chgData name="alifsiddi@gmail.com" userId="cbd4f9070acd3a82" providerId="LiveId" clId="{F8624A35-4701-47FD-95E9-B06A557602CB}" dt="2023-08-24T01:51:40.014" v="954" actId="207"/>
        <pc:sldMkLst>
          <pc:docMk/>
          <pc:sldMk cId="3205013208" sldId="264"/>
        </pc:sldMkLst>
        <pc:spChg chg="mod">
          <ac:chgData name="alifsiddi@gmail.com" userId="cbd4f9070acd3a82" providerId="LiveId" clId="{F8624A35-4701-47FD-95E9-B06A557602CB}" dt="2023-08-24T01:19:36.629" v="580" actId="14100"/>
          <ac:spMkLst>
            <pc:docMk/>
            <pc:sldMk cId="3205013208" sldId="264"/>
            <ac:spMk id="2" creationId="{0FF3C26D-3EAF-8D03-64A9-88BFAA32F739}"/>
          </ac:spMkLst>
        </pc:spChg>
        <pc:spChg chg="mod">
          <ac:chgData name="alifsiddi@gmail.com" userId="cbd4f9070acd3a82" providerId="LiveId" clId="{F8624A35-4701-47FD-95E9-B06A557602CB}" dt="2023-08-24T01:51:40.014" v="954" actId="207"/>
          <ac:spMkLst>
            <pc:docMk/>
            <pc:sldMk cId="3205013208" sldId="264"/>
            <ac:spMk id="3" creationId="{C9329DBD-70B2-CC28-1979-D205DD91465E}"/>
          </ac:spMkLst>
        </pc:spChg>
      </pc:sldChg>
      <pc:sldChg chg="delSp modSp new mod">
        <pc:chgData name="alifsiddi@gmail.com" userId="cbd4f9070acd3a82" providerId="LiveId" clId="{F8624A35-4701-47FD-95E9-B06A557602CB}" dt="2023-08-24T01:27:08.026" v="624" actId="114"/>
        <pc:sldMkLst>
          <pc:docMk/>
          <pc:sldMk cId="1044173288" sldId="265"/>
        </pc:sldMkLst>
        <pc:spChg chg="del">
          <ac:chgData name="alifsiddi@gmail.com" userId="cbd4f9070acd3a82" providerId="LiveId" clId="{F8624A35-4701-47FD-95E9-B06A557602CB}" dt="2023-08-24T01:22:01.422" v="590" actId="478"/>
          <ac:spMkLst>
            <pc:docMk/>
            <pc:sldMk cId="1044173288" sldId="265"/>
            <ac:spMk id="2" creationId="{1179A44A-6993-301E-A220-CA82F4868C6B}"/>
          </ac:spMkLst>
        </pc:spChg>
        <pc:spChg chg="mod">
          <ac:chgData name="alifsiddi@gmail.com" userId="cbd4f9070acd3a82" providerId="LiveId" clId="{F8624A35-4701-47FD-95E9-B06A557602CB}" dt="2023-08-24T01:27:08.026" v="624" actId="114"/>
          <ac:spMkLst>
            <pc:docMk/>
            <pc:sldMk cId="1044173288" sldId="265"/>
            <ac:spMk id="3" creationId="{6E5527C2-1C21-3FEF-5AF6-C00A1C85B5CC}"/>
          </ac:spMkLst>
        </pc:spChg>
      </pc:sldChg>
      <pc:sldChg chg="delSp modSp new mod">
        <pc:chgData name="alifsiddi@gmail.com" userId="cbd4f9070acd3a82" providerId="LiveId" clId="{F8624A35-4701-47FD-95E9-B06A557602CB}" dt="2023-08-24T01:51:34.676" v="953" actId="207"/>
        <pc:sldMkLst>
          <pc:docMk/>
          <pc:sldMk cId="3071164755" sldId="266"/>
        </pc:sldMkLst>
        <pc:spChg chg="del">
          <ac:chgData name="alifsiddi@gmail.com" userId="cbd4f9070acd3a82" providerId="LiveId" clId="{F8624A35-4701-47FD-95E9-B06A557602CB}" dt="2023-08-24T01:22:57.727" v="599" actId="478"/>
          <ac:spMkLst>
            <pc:docMk/>
            <pc:sldMk cId="3071164755" sldId="266"/>
            <ac:spMk id="2" creationId="{009908EC-04AD-2CCB-4A18-C6CC56E3C360}"/>
          </ac:spMkLst>
        </pc:spChg>
        <pc:spChg chg="mod">
          <ac:chgData name="alifsiddi@gmail.com" userId="cbd4f9070acd3a82" providerId="LiveId" clId="{F8624A35-4701-47FD-95E9-B06A557602CB}" dt="2023-08-24T01:51:34.676" v="953" actId="207"/>
          <ac:spMkLst>
            <pc:docMk/>
            <pc:sldMk cId="3071164755" sldId="266"/>
            <ac:spMk id="3" creationId="{F8997A62-1243-6AF5-B259-5731520072CE}"/>
          </ac:spMkLst>
        </pc:spChg>
      </pc:sldChg>
      <pc:sldChg chg="delSp modSp new mod">
        <pc:chgData name="alifsiddi@gmail.com" userId="cbd4f9070acd3a82" providerId="LiveId" clId="{F8624A35-4701-47FD-95E9-B06A557602CB}" dt="2023-08-24T01:43:44.791" v="854" actId="113"/>
        <pc:sldMkLst>
          <pc:docMk/>
          <pc:sldMk cId="3806047275" sldId="267"/>
        </pc:sldMkLst>
        <pc:spChg chg="del">
          <ac:chgData name="alifsiddi@gmail.com" userId="cbd4f9070acd3a82" providerId="LiveId" clId="{F8624A35-4701-47FD-95E9-B06A557602CB}" dt="2023-08-24T01:35:08.375" v="807" actId="478"/>
          <ac:spMkLst>
            <pc:docMk/>
            <pc:sldMk cId="3806047275" sldId="267"/>
            <ac:spMk id="2" creationId="{659C2DCB-2DC1-D912-FCAD-F21D85172EC0}"/>
          </ac:spMkLst>
        </pc:spChg>
        <pc:spChg chg="mod">
          <ac:chgData name="alifsiddi@gmail.com" userId="cbd4f9070acd3a82" providerId="LiveId" clId="{F8624A35-4701-47FD-95E9-B06A557602CB}" dt="2023-08-24T01:43:44.791" v="854" actId="113"/>
          <ac:spMkLst>
            <pc:docMk/>
            <pc:sldMk cId="3806047275" sldId="267"/>
            <ac:spMk id="3" creationId="{2AAC7A9B-55CE-1A62-2377-C5F0428CE13E}"/>
          </ac:spMkLst>
        </pc:spChg>
      </pc:sldChg>
      <pc:sldChg chg="delSp modSp new mod">
        <pc:chgData name="alifsiddi@gmail.com" userId="cbd4f9070acd3a82" providerId="LiveId" clId="{F8624A35-4701-47FD-95E9-B06A557602CB}" dt="2023-08-24T01:51:28.187" v="952" actId="207"/>
        <pc:sldMkLst>
          <pc:docMk/>
          <pc:sldMk cId="589742212" sldId="268"/>
        </pc:sldMkLst>
        <pc:spChg chg="del">
          <ac:chgData name="alifsiddi@gmail.com" userId="cbd4f9070acd3a82" providerId="LiveId" clId="{F8624A35-4701-47FD-95E9-B06A557602CB}" dt="2023-08-24T01:44:02.107" v="856" actId="478"/>
          <ac:spMkLst>
            <pc:docMk/>
            <pc:sldMk cId="589742212" sldId="268"/>
            <ac:spMk id="2" creationId="{B1C4C23B-E5B8-F8A7-1A60-421C6CB4E342}"/>
          </ac:spMkLst>
        </pc:spChg>
        <pc:spChg chg="mod">
          <ac:chgData name="alifsiddi@gmail.com" userId="cbd4f9070acd3a82" providerId="LiveId" clId="{F8624A35-4701-47FD-95E9-B06A557602CB}" dt="2023-08-24T01:51:28.187" v="952" actId="207"/>
          <ac:spMkLst>
            <pc:docMk/>
            <pc:sldMk cId="589742212" sldId="268"/>
            <ac:spMk id="3" creationId="{556A664F-0CCF-1D4B-7CE0-D08091C5ED9B}"/>
          </ac:spMkLst>
        </pc:spChg>
      </pc:sldChg>
      <pc:sldChg chg="delSp modSp new mod">
        <pc:chgData name="alifsiddi@gmail.com" userId="cbd4f9070acd3a82" providerId="LiveId" clId="{F8624A35-4701-47FD-95E9-B06A557602CB}" dt="2023-08-24T01:51:03" v="948" actId="207"/>
        <pc:sldMkLst>
          <pc:docMk/>
          <pc:sldMk cId="1730659980" sldId="269"/>
        </pc:sldMkLst>
        <pc:spChg chg="del">
          <ac:chgData name="alifsiddi@gmail.com" userId="cbd4f9070acd3a82" providerId="LiveId" clId="{F8624A35-4701-47FD-95E9-B06A557602CB}" dt="2023-08-24T01:45:05.429" v="871" actId="478"/>
          <ac:spMkLst>
            <pc:docMk/>
            <pc:sldMk cId="1730659980" sldId="269"/>
            <ac:spMk id="2" creationId="{8484E78A-8D6B-B421-7C62-D5CF23E18027}"/>
          </ac:spMkLst>
        </pc:spChg>
        <pc:spChg chg="mod">
          <ac:chgData name="alifsiddi@gmail.com" userId="cbd4f9070acd3a82" providerId="LiveId" clId="{F8624A35-4701-47FD-95E9-B06A557602CB}" dt="2023-08-24T01:51:03" v="948" actId="207"/>
          <ac:spMkLst>
            <pc:docMk/>
            <pc:sldMk cId="1730659980" sldId="269"/>
            <ac:spMk id="3" creationId="{4FD7B4E5-C8E0-19D0-B81A-3DA51C05939A}"/>
          </ac:spMkLst>
        </pc:spChg>
      </pc:sldChg>
      <pc:sldChg chg="delSp modSp new mod">
        <pc:chgData name="alifsiddi@gmail.com" userId="cbd4f9070acd3a82" providerId="LiveId" clId="{F8624A35-4701-47FD-95E9-B06A557602CB}" dt="2023-08-24T01:55:54.670" v="1117" actId="113"/>
        <pc:sldMkLst>
          <pc:docMk/>
          <pc:sldMk cId="899447628" sldId="270"/>
        </pc:sldMkLst>
        <pc:spChg chg="del mod">
          <ac:chgData name="alifsiddi@gmail.com" userId="cbd4f9070acd3a82" providerId="LiveId" clId="{F8624A35-4701-47FD-95E9-B06A557602CB}" dt="2023-08-24T01:51:16.086" v="951" actId="478"/>
          <ac:spMkLst>
            <pc:docMk/>
            <pc:sldMk cId="899447628" sldId="270"/>
            <ac:spMk id="2" creationId="{06CCFA3E-33A5-7040-B458-546365FA320E}"/>
          </ac:spMkLst>
        </pc:spChg>
        <pc:spChg chg="mod">
          <ac:chgData name="alifsiddi@gmail.com" userId="cbd4f9070acd3a82" providerId="LiveId" clId="{F8624A35-4701-47FD-95E9-B06A557602CB}" dt="2023-08-24T01:55:54.670" v="1117" actId="113"/>
          <ac:spMkLst>
            <pc:docMk/>
            <pc:sldMk cId="899447628" sldId="270"/>
            <ac:spMk id="3" creationId="{812DF84A-C619-55BE-B96A-2C2139A1835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2CC34-21B5-61E8-CE9B-FAF292F0CE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68DF295-F02D-0D38-E141-27709C44BC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E7D7FE-D730-45C5-BFFF-7541F61E33D4}"/>
              </a:ext>
            </a:extLst>
          </p:cNvPr>
          <p:cNvSpPr>
            <a:spLocks noGrp="1"/>
          </p:cNvSpPr>
          <p:nvPr>
            <p:ph type="dt" sz="half" idx="10"/>
          </p:nvPr>
        </p:nvSpPr>
        <p:spPr/>
        <p:txBody>
          <a:bodyPr/>
          <a:lstStyle/>
          <a:p>
            <a:fld id="{47D876B6-22CD-44FE-A4B0-977A62633C78}" type="datetimeFigureOut">
              <a:rPr lang="en-IN" smtClean="0"/>
              <a:t>23-08-2023</a:t>
            </a:fld>
            <a:endParaRPr lang="en-IN"/>
          </a:p>
        </p:txBody>
      </p:sp>
      <p:sp>
        <p:nvSpPr>
          <p:cNvPr id="5" name="Footer Placeholder 4">
            <a:extLst>
              <a:ext uri="{FF2B5EF4-FFF2-40B4-BE49-F238E27FC236}">
                <a16:creationId xmlns:a16="http://schemas.microsoft.com/office/drawing/2014/main" id="{B57B0421-A3D9-18A5-BC9C-6B887096A5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E967CB-B4D6-FF7C-A6B3-D1D151FE5B73}"/>
              </a:ext>
            </a:extLst>
          </p:cNvPr>
          <p:cNvSpPr>
            <a:spLocks noGrp="1"/>
          </p:cNvSpPr>
          <p:nvPr>
            <p:ph type="sldNum" sz="quarter" idx="12"/>
          </p:nvPr>
        </p:nvSpPr>
        <p:spPr/>
        <p:txBody>
          <a:bodyPr/>
          <a:lstStyle/>
          <a:p>
            <a:fld id="{752EB819-E971-4947-A262-826C364E4A4D}" type="slidenum">
              <a:rPr lang="en-IN" smtClean="0"/>
              <a:t>‹#›</a:t>
            </a:fld>
            <a:endParaRPr lang="en-IN"/>
          </a:p>
        </p:txBody>
      </p:sp>
    </p:spTree>
    <p:extLst>
      <p:ext uri="{BB962C8B-B14F-4D97-AF65-F5344CB8AC3E}">
        <p14:creationId xmlns:p14="http://schemas.microsoft.com/office/powerpoint/2010/main" val="936022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2708F-7D8F-7607-63AF-0DC8575E76D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C6E621-A82A-1D35-6F91-6D6EE16B9A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6A1031-1F23-2C09-9CD7-229B8B941C20}"/>
              </a:ext>
            </a:extLst>
          </p:cNvPr>
          <p:cNvSpPr>
            <a:spLocks noGrp="1"/>
          </p:cNvSpPr>
          <p:nvPr>
            <p:ph type="dt" sz="half" idx="10"/>
          </p:nvPr>
        </p:nvSpPr>
        <p:spPr/>
        <p:txBody>
          <a:bodyPr/>
          <a:lstStyle/>
          <a:p>
            <a:fld id="{47D876B6-22CD-44FE-A4B0-977A62633C78}" type="datetimeFigureOut">
              <a:rPr lang="en-IN" smtClean="0"/>
              <a:t>23-08-2023</a:t>
            </a:fld>
            <a:endParaRPr lang="en-IN"/>
          </a:p>
        </p:txBody>
      </p:sp>
      <p:sp>
        <p:nvSpPr>
          <p:cNvPr id="5" name="Footer Placeholder 4">
            <a:extLst>
              <a:ext uri="{FF2B5EF4-FFF2-40B4-BE49-F238E27FC236}">
                <a16:creationId xmlns:a16="http://schemas.microsoft.com/office/drawing/2014/main" id="{C41B29DB-B7A2-340A-7DE0-913BF711B0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F648B0-E1CD-0C69-3EAD-63252B438B9E}"/>
              </a:ext>
            </a:extLst>
          </p:cNvPr>
          <p:cNvSpPr>
            <a:spLocks noGrp="1"/>
          </p:cNvSpPr>
          <p:nvPr>
            <p:ph type="sldNum" sz="quarter" idx="12"/>
          </p:nvPr>
        </p:nvSpPr>
        <p:spPr/>
        <p:txBody>
          <a:bodyPr/>
          <a:lstStyle/>
          <a:p>
            <a:fld id="{752EB819-E971-4947-A262-826C364E4A4D}" type="slidenum">
              <a:rPr lang="en-IN" smtClean="0"/>
              <a:t>‹#›</a:t>
            </a:fld>
            <a:endParaRPr lang="en-IN"/>
          </a:p>
        </p:txBody>
      </p:sp>
    </p:spTree>
    <p:extLst>
      <p:ext uri="{BB962C8B-B14F-4D97-AF65-F5344CB8AC3E}">
        <p14:creationId xmlns:p14="http://schemas.microsoft.com/office/powerpoint/2010/main" val="1658323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25DB38-5F02-10F9-7A00-63030CFEBC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4BC3F7-30A5-C627-E209-2FEB085AA6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242681-A508-1B68-2520-E19E52636F64}"/>
              </a:ext>
            </a:extLst>
          </p:cNvPr>
          <p:cNvSpPr>
            <a:spLocks noGrp="1"/>
          </p:cNvSpPr>
          <p:nvPr>
            <p:ph type="dt" sz="half" idx="10"/>
          </p:nvPr>
        </p:nvSpPr>
        <p:spPr/>
        <p:txBody>
          <a:bodyPr/>
          <a:lstStyle/>
          <a:p>
            <a:fld id="{47D876B6-22CD-44FE-A4B0-977A62633C78}" type="datetimeFigureOut">
              <a:rPr lang="en-IN" smtClean="0"/>
              <a:t>23-08-2023</a:t>
            </a:fld>
            <a:endParaRPr lang="en-IN"/>
          </a:p>
        </p:txBody>
      </p:sp>
      <p:sp>
        <p:nvSpPr>
          <p:cNvPr id="5" name="Footer Placeholder 4">
            <a:extLst>
              <a:ext uri="{FF2B5EF4-FFF2-40B4-BE49-F238E27FC236}">
                <a16:creationId xmlns:a16="http://schemas.microsoft.com/office/drawing/2014/main" id="{C31755A3-8983-42C6-F7A5-B41212F594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C6448B-9121-F4A7-D0C3-5180FB577BD9}"/>
              </a:ext>
            </a:extLst>
          </p:cNvPr>
          <p:cNvSpPr>
            <a:spLocks noGrp="1"/>
          </p:cNvSpPr>
          <p:nvPr>
            <p:ph type="sldNum" sz="quarter" idx="12"/>
          </p:nvPr>
        </p:nvSpPr>
        <p:spPr/>
        <p:txBody>
          <a:bodyPr/>
          <a:lstStyle/>
          <a:p>
            <a:fld id="{752EB819-E971-4947-A262-826C364E4A4D}" type="slidenum">
              <a:rPr lang="en-IN" smtClean="0"/>
              <a:t>‹#›</a:t>
            </a:fld>
            <a:endParaRPr lang="en-IN"/>
          </a:p>
        </p:txBody>
      </p:sp>
    </p:spTree>
    <p:extLst>
      <p:ext uri="{BB962C8B-B14F-4D97-AF65-F5344CB8AC3E}">
        <p14:creationId xmlns:p14="http://schemas.microsoft.com/office/powerpoint/2010/main" val="1541971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F5C80-604A-E218-879B-0C4757549A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C78BE4-E112-1213-5646-B0E1F77DC9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873529-EFF5-64EC-0F06-9C7A2B1CCAB3}"/>
              </a:ext>
            </a:extLst>
          </p:cNvPr>
          <p:cNvSpPr>
            <a:spLocks noGrp="1"/>
          </p:cNvSpPr>
          <p:nvPr>
            <p:ph type="dt" sz="half" idx="10"/>
          </p:nvPr>
        </p:nvSpPr>
        <p:spPr/>
        <p:txBody>
          <a:bodyPr/>
          <a:lstStyle/>
          <a:p>
            <a:fld id="{47D876B6-22CD-44FE-A4B0-977A62633C78}" type="datetimeFigureOut">
              <a:rPr lang="en-IN" smtClean="0"/>
              <a:t>23-08-2023</a:t>
            </a:fld>
            <a:endParaRPr lang="en-IN"/>
          </a:p>
        </p:txBody>
      </p:sp>
      <p:sp>
        <p:nvSpPr>
          <p:cNvPr id="5" name="Footer Placeholder 4">
            <a:extLst>
              <a:ext uri="{FF2B5EF4-FFF2-40B4-BE49-F238E27FC236}">
                <a16:creationId xmlns:a16="http://schemas.microsoft.com/office/drawing/2014/main" id="{7D5703A5-4890-591A-42A9-DC98119619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B44C13-58C9-63BF-AA1B-5D0249EC6982}"/>
              </a:ext>
            </a:extLst>
          </p:cNvPr>
          <p:cNvSpPr>
            <a:spLocks noGrp="1"/>
          </p:cNvSpPr>
          <p:nvPr>
            <p:ph type="sldNum" sz="quarter" idx="12"/>
          </p:nvPr>
        </p:nvSpPr>
        <p:spPr/>
        <p:txBody>
          <a:bodyPr/>
          <a:lstStyle/>
          <a:p>
            <a:fld id="{752EB819-E971-4947-A262-826C364E4A4D}" type="slidenum">
              <a:rPr lang="en-IN" smtClean="0"/>
              <a:t>‹#›</a:t>
            </a:fld>
            <a:endParaRPr lang="en-IN"/>
          </a:p>
        </p:txBody>
      </p:sp>
    </p:spTree>
    <p:extLst>
      <p:ext uri="{BB962C8B-B14F-4D97-AF65-F5344CB8AC3E}">
        <p14:creationId xmlns:p14="http://schemas.microsoft.com/office/powerpoint/2010/main" val="1731403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E81DD-6581-6950-CB6A-927D73E48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89A9029-01D3-CE21-BAD4-5F30191050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923554-5075-9E25-4F3A-4AEFA8461DA3}"/>
              </a:ext>
            </a:extLst>
          </p:cNvPr>
          <p:cNvSpPr>
            <a:spLocks noGrp="1"/>
          </p:cNvSpPr>
          <p:nvPr>
            <p:ph type="dt" sz="half" idx="10"/>
          </p:nvPr>
        </p:nvSpPr>
        <p:spPr/>
        <p:txBody>
          <a:bodyPr/>
          <a:lstStyle/>
          <a:p>
            <a:fld id="{47D876B6-22CD-44FE-A4B0-977A62633C78}" type="datetimeFigureOut">
              <a:rPr lang="en-IN" smtClean="0"/>
              <a:t>23-08-2023</a:t>
            </a:fld>
            <a:endParaRPr lang="en-IN"/>
          </a:p>
        </p:txBody>
      </p:sp>
      <p:sp>
        <p:nvSpPr>
          <p:cNvPr id="5" name="Footer Placeholder 4">
            <a:extLst>
              <a:ext uri="{FF2B5EF4-FFF2-40B4-BE49-F238E27FC236}">
                <a16:creationId xmlns:a16="http://schemas.microsoft.com/office/drawing/2014/main" id="{3F49A337-8ABF-B46D-512C-CEA6863F59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6F9BE7-44E3-3391-4CF1-0920B5F445D7}"/>
              </a:ext>
            </a:extLst>
          </p:cNvPr>
          <p:cNvSpPr>
            <a:spLocks noGrp="1"/>
          </p:cNvSpPr>
          <p:nvPr>
            <p:ph type="sldNum" sz="quarter" idx="12"/>
          </p:nvPr>
        </p:nvSpPr>
        <p:spPr/>
        <p:txBody>
          <a:bodyPr/>
          <a:lstStyle/>
          <a:p>
            <a:fld id="{752EB819-E971-4947-A262-826C364E4A4D}" type="slidenum">
              <a:rPr lang="en-IN" smtClean="0"/>
              <a:t>‹#›</a:t>
            </a:fld>
            <a:endParaRPr lang="en-IN"/>
          </a:p>
        </p:txBody>
      </p:sp>
    </p:spTree>
    <p:extLst>
      <p:ext uri="{BB962C8B-B14F-4D97-AF65-F5344CB8AC3E}">
        <p14:creationId xmlns:p14="http://schemas.microsoft.com/office/powerpoint/2010/main" val="2005036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51964-25CB-371D-A0C7-66B8822D05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C0C1AF-FF7C-F7D7-6C0C-E9D96F3A2A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E28A901-18D3-0FE8-6240-B4092A6A3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1CA4777-D37C-2C17-6341-1CFFE5F62703}"/>
              </a:ext>
            </a:extLst>
          </p:cNvPr>
          <p:cNvSpPr>
            <a:spLocks noGrp="1"/>
          </p:cNvSpPr>
          <p:nvPr>
            <p:ph type="dt" sz="half" idx="10"/>
          </p:nvPr>
        </p:nvSpPr>
        <p:spPr/>
        <p:txBody>
          <a:bodyPr/>
          <a:lstStyle/>
          <a:p>
            <a:fld id="{47D876B6-22CD-44FE-A4B0-977A62633C78}" type="datetimeFigureOut">
              <a:rPr lang="en-IN" smtClean="0"/>
              <a:t>23-08-2023</a:t>
            </a:fld>
            <a:endParaRPr lang="en-IN"/>
          </a:p>
        </p:txBody>
      </p:sp>
      <p:sp>
        <p:nvSpPr>
          <p:cNvPr id="6" name="Footer Placeholder 5">
            <a:extLst>
              <a:ext uri="{FF2B5EF4-FFF2-40B4-BE49-F238E27FC236}">
                <a16:creationId xmlns:a16="http://schemas.microsoft.com/office/drawing/2014/main" id="{5D9907F0-F51C-90FE-A499-1263CFF167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551510-104D-0D2C-15A2-F9D665EF1C2C}"/>
              </a:ext>
            </a:extLst>
          </p:cNvPr>
          <p:cNvSpPr>
            <a:spLocks noGrp="1"/>
          </p:cNvSpPr>
          <p:nvPr>
            <p:ph type="sldNum" sz="quarter" idx="12"/>
          </p:nvPr>
        </p:nvSpPr>
        <p:spPr/>
        <p:txBody>
          <a:bodyPr/>
          <a:lstStyle/>
          <a:p>
            <a:fld id="{752EB819-E971-4947-A262-826C364E4A4D}" type="slidenum">
              <a:rPr lang="en-IN" smtClean="0"/>
              <a:t>‹#›</a:t>
            </a:fld>
            <a:endParaRPr lang="en-IN"/>
          </a:p>
        </p:txBody>
      </p:sp>
    </p:spTree>
    <p:extLst>
      <p:ext uri="{BB962C8B-B14F-4D97-AF65-F5344CB8AC3E}">
        <p14:creationId xmlns:p14="http://schemas.microsoft.com/office/powerpoint/2010/main" val="1016735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130A5-1C8D-2D0F-86E2-9D75EE2A80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F7E1DE-9497-EF82-19AD-9ADCA99AE2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932E28-2F04-9CBA-E9CB-3BD91EC3C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B7BB11A-DD6E-88B8-FDD2-5A1EA98EF2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D3F677-D97D-0DE5-220D-02C8736B85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7A4A782-C8A3-2FB5-1F2D-B6304BADC84E}"/>
              </a:ext>
            </a:extLst>
          </p:cNvPr>
          <p:cNvSpPr>
            <a:spLocks noGrp="1"/>
          </p:cNvSpPr>
          <p:nvPr>
            <p:ph type="dt" sz="half" idx="10"/>
          </p:nvPr>
        </p:nvSpPr>
        <p:spPr/>
        <p:txBody>
          <a:bodyPr/>
          <a:lstStyle/>
          <a:p>
            <a:fld id="{47D876B6-22CD-44FE-A4B0-977A62633C78}" type="datetimeFigureOut">
              <a:rPr lang="en-IN" smtClean="0"/>
              <a:t>23-08-2023</a:t>
            </a:fld>
            <a:endParaRPr lang="en-IN"/>
          </a:p>
        </p:txBody>
      </p:sp>
      <p:sp>
        <p:nvSpPr>
          <p:cNvPr id="8" name="Footer Placeholder 7">
            <a:extLst>
              <a:ext uri="{FF2B5EF4-FFF2-40B4-BE49-F238E27FC236}">
                <a16:creationId xmlns:a16="http://schemas.microsoft.com/office/drawing/2014/main" id="{BAF90114-5570-511F-6DB9-D19E669DDBA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F3F4AE4-73D5-3B87-9BD8-53E4CDFBE419}"/>
              </a:ext>
            </a:extLst>
          </p:cNvPr>
          <p:cNvSpPr>
            <a:spLocks noGrp="1"/>
          </p:cNvSpPr>
          <p:nvPr>
            <p:ph type="sldNum" sz="quarter" idx="12"/>
          </p:nvPr>
        </p:nvSpPr>
        <p:spPr/>
        <p:txBody>
          <a:bodyPr/>
          <a:lstStyle/>
          <a:p>
            <a:fld id="{752EB819-E971-4947-A262-826C364E4A4D}" type="slidenum">
              <a:rPr lang="en-IN" smtClean="0"/>
              <a:t>‹#›</a:t>
            </a:fld>
            <a:endParaRPr lang="en-IN"/>
          </a:p>
        </p:txBody>
      </p:sp>
    </p:spTree>
    <p:extLst>
      <p:ext uri="{BB962C8B-B14F-4D97-AF65-F5344CB8AC3E}">
        <p14:creationId xmlns:p14="http://schemas.microsoft.com/office/powerpoint/2010/main" val="2883530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0CAF7-06B5-0E0C-2319-F8AE90016E8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81AD67D-B168-FDF5-AA99-A7B9CD7DC2EF}"/>
              </a:ext>
            </a:extLst>
          </p:cNvPr>
          <p:cNvSpPr>
            <a:spLocks noGrp="1"/>
          </p:cNvSpPr>
          <p:nvPr>
            <p:ph type="dt" sz="half" idx="10"/>
          </p:nvPr>
        </p:nvSpPr>
        <p:spPr/>
        <p:txBody>
          <a:bodyPr/>
          <a:lstStyle/>
          <a:p>
            <a:fld id="{47D876B6-22CD-44FE-A4B0-977A62633C78}" type="datetimeFigureOut">
              <a:rPr lang="en-IN" smtClean="0"/>
              <a:t>23-08-2023</a:t>
            </a:fld>
            <a:endParaRPr lang="en-IN"/>
          </a:p>
        </p:txBody>
      </p:sp>
      <p:sp>
        <p:nvSpPr>
          <p:cNvPr id="4" name="Footer Placeholder 3">
            <a:extLst>
              <a:ext uri="{FF2B5EF4-FFF2-40B4-BE49-F238E27FC236}">
                <a16:creationId xmlns:a16="http://schemas.microsoft.com/office/drawing/2014/main" id="{C167BE4C-17FF-EA9A-31A4-3E686B9D4CA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49E1E68-FBCD-3E5A-581D-805AAAABD7E1}"/>
              </a:ext>
            </a:extLst>
          </p:cNvPr>
          <p:cNvSpPr>
            <a:spLocks noGrp="1"/>
          </p:cNvSpPr>
          <p:nvPr>
            <p:ph type="sldNum" sz="quarter" idx="12"/>
          </p:nvPr>
        </p:nvSpPr>
        <p:spPr/>
        <p:txBody>
          <a:bodyPr/>
          <a:lstStyle/>
          <a:p>
            <a:fld id="{752EB819-E971-4947-A262-826C364E4A4D}" type="slidenum">
              <a:rPr lang="en-IN" smtClean="0"/>
              <a:t>‹#›</a:t>
            </a:fld>
            <a:endParaRPr lang="en-IN"/>
          </a:p>
        </p:txBody>
      </p:sp>
    </p:spTree>
    <p:extLst>
      <p:ext uri="{BB962C8B-B14F-4D97-AF65-F5344CB8AC3E}">
        <p14:creationId xmlns:p14="http://schemas.microsoft.com/office/powerpoint/2010/main" val="331005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B5BC51-8D2C-6565-8455-5FD85CFB844B}"/>
              </a:ext>
            </a:extLst>
          </p:cNvPr>
          <p:cNvSpPr>
            <a:spLocks noGrp="1"/>
          </p:cNvSpPr>
          <p:nvPr>
            <p:ph type="dt" sz="half" idx="10"/>
          </p:nvPr>
        </p:nvSpPr>
        <p:spPr/>
        <p:txBody>
          <a:bodyPr/>
          <a:lstStyle/>
          <a:p>
            <a:fld id="{47D876B6-22CD-44FE-A4B0-977A62633C78}" type="datetimeFigureOut">
              <a:rPr lang="en-IN" smtClean="0"/>
              <a:t>23-08-2023</a:t>
            </a:fld>
            <a:endParaRPr lang="en-IN"/>
          </a:p>
        </p:txBody>
      </p:sp>
      <p:sp>
        <p:nvSpPr>
          <p:cNvPr id="3" name="Footer Placeholder 2">
            <a:extLst>
              <a:ext uri="{FF2B5EF4-FFF2-40B4-BE49-F238E27FC236}">
                <a16:creationId xmlns:a16="http://schemas.microsoft.com/office/drawing/2014/main" id="{245FA257-8F33-33ED-CFB4-184B3A6AD86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B5FC151-53F0-F524-C144-E3661F23242B}"/>
              </a:ext>
            </a:extLst>
          </p:cNvPr>
          <p:cNvSpPr>
            <a:spLocks noGrp="1"/>
          </p:cNvSpPr>
          <p:nvPr>
            <p:ph type="sldNum" sz="quarter" idx="12"/>
          </p:nvPr>
        </p:nvSpPr>
        <p:spPr/>
        <p:txBody>
          <a:bodyPr/>
          <a:lstStyle/>
          <a:p>
            <a:fld id="{752EB819-E971-4947-A262-826C364E4A4D}" type="slidenum">
              <a:rPr lang="en-IN" smtClean="0"/>
              <a:t>‹#›</a:t>
            </a:fld>
            <a:endParaRPr lang="en-IN"/>
          </a:p>
        </p:txBody>
      </p:sp>
    </p:spTree>
    <p:extLst>
      <p:ext uri="{BB962C8B-B14F-4D97-AF65-F5344CB8AC3E}">
        <p14:creationId xmlns:p14="http://schemas.microsoft.com/office/powerpoint/2010/main" val="3747197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3A3EA-5D74-E305-96D8-856F58C377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05F9391-EBFD-0060-1463-AF0E3D0287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03B1F01-3C05-6C7C-997A-77971C5502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86AD7-2D42-037E-95D0-B00EB68B964B}"/>
              </a:ext>
            </a:extLst>
          </p:cNvPr>
          <p:cNvSpPr>
            <a:spLocks noGrp="1"/>
          </p:cNvSpPr>
          <p:nvPr>
            <p:ph type="dt" sz="half" idx="10"/>
          </p:nvPr>
        </p:nvSpPr>
        <p:spPr/>
        <p:txBody>
          <a:bodyPr/>
          <a:lstStyle/>
          <a:p>
            <a:fld id="{47D876B6-22CD-44FE-A4B0-977A62633C78}" type="datetimeFigureOut">
              <a:rPr lang="en-IN" smtClean="0"/>
              <a:t>23-08-2023</a:t>
            </a:fld>
            <a:endParaRPr lang="en-IN"/>
          </a:p>
        </p:txBody>
      </p:sp>
      <p:sp>
        <p:nvSpPr>
          <p:cNvPr id="6" name="Footer Placeholder 5">
            <a:extLst>
              <a:ext uri="{FF2B5EF4-FFF2-40B4-BE49-F238E27FC236}">
                <a16:creationId xmlns:a16="http://schemas.microsoft.com/office/drawing/2014/main" id="{021B8635-0E81-9DA7-9A87-AF401B592F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614F6CE-1E1E-49A2-0D99-99F750726AF4}"/>
              </a:ext>
            </a:extLst>
          </p:cNvPr>
          <p:cNvSpPr>
            <a:spLocks noGrp="1"/>
          </p:cNvSpPr>
          <p:nvPr>
            <p:ph type="sldNum" sz="quarter" idx="12"/>
          </p:nvPr>
        </p:nvSpPr>
        <p:spPr/>
        <p:txBody>
          <a:bodyPr/>
          <a:lstStyle/>
          <a:p>
            <a:fld id="{752EB819-E971-4947-A262-826C364E4A4D}" type="slidenum">
              <a:rPr lang="en-IN" smtClean="0"/>
              <a:t>‹#›</a:t>
            </a:fld>
            <a:endParaRPr lang="en-IN"/>
          </a:p>
        </p:txBody>
      </p:sp>
    </p:spTree>
    <p:extLst>
      <p:ext uri="{BB962C8B-B14F-4D97-AF65-F5344CB8AC3E}">
        <p14:creationId xmlns:p14="http://schemas.microsoft.com/office/powerpoint/2010/main" val="2011074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5F40B-69EA-A25A-BFCC-8A0342284E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06BB8A-D6F4-8BED-28C3-580A31EC08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2404CBF-E9B5-28B5-F4F6-503024122F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C55A09-0052-220C-0EF2-3A0987829107}"/>
              </a:ext>
            </a:extLst>
          </p:cNvPr>
          <p:cNvSpPr>
            <a:spLocks noGrp="1"/>
          </p:cNvSpPr>
          <p:nvPr>
            <p:ph type="dt" sz="half" idx="10"/>
          </p:nvPr>
        </p:nvSpPr>
        <p:spPr/>
        <p:txBody>
          <a:bodyPr/>
          <a:lstStyle/>
          <a:p>
            <a:fld id="{47D876B6-22CD-44FE-A4B0-977A62633C78}" type="datetimeFigureOut">
              <a:rPr lang="en-IN" smtClean="0"/>
              <a:t>23-08-2023</a:t>
            </a:fld>
            <a:endParaRPr lang="en-IN"/>
          </a:p>
        </p:txBody>
      </p:sp>
      <p:sp>
        <p:nvSpPr>
          <p:cNvPr id="6" name="Footer Placeholder 5">
            <a:extLst>
              <a:ext uri="{FF2B5EF4-FFF2-40B4-BE49-F238E27FC236}">
                <a16:creationId xmlns:a16="http://schemas.microsoft.com/office/drawing/2014/main" id="{95A1B9B6-D50B-90FC-130A-A1B24DF094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19D9AB-DF62-06AB-DD05-CC723C49B1C1}"/>
              </a:ext>
            </a:extLst>
          </p:cNvPr>
          <p:cNvSpPr>
            <a:spLocks noGrp="1"/>
          </p:cNvSpPr>
          <p:nvPr>
            <p:ph type="sldNum" sz="quarter" idx="12"/>
          </p:nvPr>
        </p:nvSpPr>
        <p:spPr/>
        <p:txBody>
          <a:bodyPr/>
          <a:lstStyle/>
          <a:p>
            <a:fld id="{752EB819-E971-4947-A262-826C364E4A4D}" type="slidenum">
              <a:rPr lang="en-IN" smtClean="0"/>
              <a:t>‹#›</a:t>
            </a:fld>
            <a:endParaRPr lang="en-IN"/>
          </a:p>
        </p:txBody>
      </p:sp>
    </p:spTree>
    <p:extLst>
      <p:ext uri="{BB962C8B-B14F-4D97-AF65-F5344CB8AC3E}">
        <p14:creationId xmlns:p14="http://schemas.microsoft.com/office/powerpoint/2010/main" val="2353425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2FB6C6-A364-DC27-79DA-714A918BCC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C9AFD01-689D-8FCF-517B-354CA80357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253ADD-DA67-D48F-EEEB-9A99DAA594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876B6-22CD-44FE-A4B0-977A62633C78}" type="datetimeFigureOut">
              <a:rPr lang="en-IN" smtClean="0"/>
              <a:t>23-08-2023</a:t>
            </a:fld>
            <a:endParaRPr lang="en-IN"/>
          </a:p>
        </p:txBody>
      </p:sp>
      <p:sp>
        <p:nvSpPr>
          <p:cNvPr id="5" name="Footer Placeholder 4">
            <a:extLst>
              <a:ext uri="{FF2B5EF4-FFF2-40B4-BE49-F238E27FC236}">
                <a16:creationId xmlns:a16="http://schemas.microsoft.com/office/drawing/2014/main" id="{0D710A57-2031-DE14-E40F-9CC5A57886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6AD6557-8441-DDA0-15A4-2DF9CEF9B8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2EB819-E971-4947-A262-826C364E4A4D}" type="slidenum">
              <a:rPr lang="en-IN" smtClean="0"/>
              <a:t>‹#›</a:t>
            </a:fld>
            <a:endParaRPr lang="en-IN"/>
          </a:p>
        </p:txBody>
      </p:sp>
    </p:spTree>
    <p:extLst>
      <p:ext uri="{BB962C8B-B14F-4D97-AF65-F5344CB8AC3E}">
        <p14:creationId xmlns:p14="http://schemas.microsoft.com/office/powerpoint/2010/main" val="32737647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E3FD1C-538D-7328-43AE-D159191BC775}"/>
              </a:ext>
            </a:extLst>
          </p:cNvPr>
          <p:cNvPicPr>
            <a:picLocks noChangeAspect="1"/>
          </p:cNvPicPr>
          <p:nvPr/>
        </p:nvPicPr>
        <p:blipFill>
          <a:blip r:embed="rId2"/>
          <a:stretch>
            <a:fillRect/>
          </a:stretch>
        </p:blipFill>
        <p:spPr>
          <a:xfrm>
            <a:off x="2647666" y="1842448"/>
            <a:ext cx="7383438" cy="2879677"/>
          </a:xfrm>
          <a:prstGeom prst="rect">
            <a:avLst/>
          </a:prstGeom>
        </p:spPr>
      </p:pic>
    </p:spTree>
    <p:extLst>
      <p:ext uri="{BB962C8B-B14F-4D97-AF65-F5344CB8AC3E}">
        <p14:creationId xmlns:p14="http://schemas.microsoft.com/office/powerpoint/2010/main" val="890317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5527C2-1C21-3FEF-5AF6-C00A1C85B5CC}"/>
              </a:ext>
            </a:extLst>
          </p:cNvPr>
          <p:cNvSpPr>
            <a:spLocks noGrp="1"/>
          </p:cNvSpPr>
          <p:nvPr>
            <p:ph idx="1"/>
          </p:nvPr>
        </p:nvSpPr>
        <p:spPr>
          <a:xfrm>
            <a:off x="838200" y="696036"/>
            <a:ext cx="10515600" cy="5480927"/>
          </a:xfrm>
        </p:spPr>
        <p:txBody>
          <a:bodyPr>
            <a:normAutofit/>
          </a:bodyPr>
          <a:lstStyle/>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After the first project release (also called a software increment) has been delivered, the XP team computes project velocity.</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 Stated simply, </a:t>
            </a:r>
            <a:r>
              <a:rPr lang="en-US" sz="2400" b="1" dirty="0">
                <a:solidFill>
                  <a:srgbClr val="00B0F0"/>
                </a:solidFill>
                <a:latin typeface="Arial" panose="020B0604020202020204" pitchFamily="34" charset="0"/>
                <a:cs typeface="Arial" panose="020B0604020202020204" pitchFamily="34" charset="0"/>
              </a:rPr>
              <a:t>project velocity </a:t>
            </a:r>
            <a:r>
              <a:rPr lang="en-US" sz="2400" b="1" dirty="0">
                <a:latin typeface="Arial" panose="020B0604020202020204" pitchFamily="34" charset="0"/>
                <a:cs typeface="Arial" panose="020B0604020202020204" pitchFamily="34" charset="0"/>
              </a:rPr>
              <a:t>is the number of customer stories implemented during the first release</a:t>
            </a:r>
            <a:r>
              <a:rPr lang="en-US" sz="2400" dirty="0">
                <a:latin typeface="Arial" panose="020B0604020202020204" pitchFamily="34" charset="0"/>
                <a:cs typeface="Arial" panose="020B0604020202020204" pitchFamily="34" charset="0"/>
              </a:rPr>
              <a:t>. </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Project velocity can then be used to (1) </a:t>
            </a:r>
            <a:r>
              <a:rPr lang="en-US" sz="2400" i="1" dirty="0">
                <a:latin typeface="Arial" panose="020B0604020202020204" pitchFamily="34" charset="0"/>
                <a:cs typeface="Arial" panose="020B0604020202020204" pitchFamily="34" charset="0"/>
              </a:rPr>
              <a:t>help estimate delivery dates and schedule for subsequent releases and </a:t>
            </a:r>
          </a:p>
          <a:p>
            <a:pPr marL="0" indent="0">
              <a:buNone/>
            </a:pPr>
            <a:r>
              <a:rPr lang="en-US" sz="2400" dirty="0">
                <a:latin typeface="Arial" panose="020B0604020202020204" pitchFamily="34" charset="0"/>
                <a:cs typeface="Arial" panose="020B0604020202020204" pitchFamily="34" charset="0"/>
              </a:rPr>
              <a:t>(2) </a:t>
            </a:r>
            <a:r>
              <a:rPr lang="en-US" sz="2400" i="1" dirty="0">
                <a:latin typeface="Arial" panose="020B0604020202020204" pitchFamily="34" charset="0"/>
                <a:cs typeface="Arial" panose="020B0604020202020204" pitchFamily="34" charset="0"/>
              </a:rPr>
              <a:t>determine whether an overcommitment has been made for all stories </a:t>
            </a:r>
            <a:r>
              <a:rPr lang="en-US" sz="2400" dirty="0">
                <a:latin typeface="Arial" panose="020B0604020202020204" pitchFamily="34" charset="0"/>
                <a:cs typeface="Arial" panose="020B0604020202020204" pitchFamily="34" charset="0"/>
              </a:rPr>
              <a:t>across the entire development project. If an overcommitment occurs, the content of releases is modified or end delivery dates are changed.</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44173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997A62-1243-6AF5-B259-5731520072CE}"/>
              </a:ext>
            </a:extLst>
          </p:cNvPr>
          <p:cNvSpPr>
            <a:spLocks noGrp="1"/>
          </p:cNvSpPr>
          <p:nvPr>
            <p:ph idx="1"/>
          </p:nvPr>
        </p:nvSpPr>
        <p:spPr>
          <a:xfrm>
            <a:off x="400334" y="709684"/>
            <a:ext cx="11527809" cy="5813946"/>
          </a:xfrm>
        </p:spPr>
        <p:txBody>
          <a:bodyPr>
            <a:normAutofit/>
          </a:bodyPr>
          <a:lstStyle/>
          <a:p>
            <a:pPr marL="0" indent="0">
              <a:buNone/>
            </a:pPr>
            <a:r>
              <a:rPr lang="en-US" sz="2000" b="1" dirty="0">
                <a:solidFill>
                  <a:srgbClr val="FF0000"/>
                </a:solidFill>
                <a:latin typeface="Arial" panose="020B0604020202020204" pitchFamily="34" charset="0"/>
                <a:cs typeface="Arial" panose="020B0604020202020204" pitchFamily="34" charset="0"/>
              </a:rPr>
              <a:t>DESIGN.</a:t>
            </a:r>
            <a:r>
              <a:rPr lang="en-US" sz="2000" dirty="0">
                <a:solidFill>
                  <a:srgbClr val="FF0000"/>
                </a:solidFill>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XP design rigorously follows the </a:t>
            </a:r>
            <a:r>
              <a:rPr lang="en-US" sz="2000" b="1" dirty="0">
                <a:latin typeface="Arial" panose="020B0604020202020204" pitchFamily="34" charset="0"/>
                <a:cs typeface="Arial" panose="020B0604020202020204" pitchFamily="34" charset="0"/>
              </a:rPr>
              <a:t>KIS (keep it simple) principle</a:t>
            </a:r>
            <a:r>
              <a:rPr lang="en-US" sz="2000" dirty="0">
                <a:latin typeface="Arial" panose="020B0604020202020204" pitchFamily="34" charset="0"/>
                <a:cs typeface="Arial" panose="020B0604020202020204" pitchFamily="34" charset="0"/>
              </a:rPr>
              <a:t>. A simple design is always preferred over a more complex representation.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The design of extra functionality (because the developer assumes it will be required later) is discouraged.</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XP encourages the use of </a:t>
            </a:r>
            <a:r>
              <a:rPr lang="en-US" sz="2000" b="1" dirty="0">
                <a:latin typeface="Arial" panose="020B0604020202020204" pitchFamily="34" charset="0"/>
                <a:cs typeface="Arial" panose="020B0604020202020204" pitchFamily="34" charset="0"/>
              </a:rPr>
              <a:t>CRC cards </a:t>
            </a:r>
            <a:r>
              <a:rPr lang="en-US" sz="2000" dirty="0">
                <a:latin typeface="Arial" panose="020B0604020202020204" pitchFamily="34" charset="0"/>
                <a:cs typeface="Arial" panose="020B0604020202020204" pitchFamily="34" charset="0"/>
              </a:rPr>
              <a:t>as an effective mechanism for thinking about the software in an object-oriented context.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CRC (class-responsibility collaborator) cards identify and organize the object-oriented classes that are relevant to the current software increment.</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If a difficult design problem is encountered as part of the design of a story, XP recommends the immediate creation of an operational prototype of that portion of the design. </a:t>
            </a: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11647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AC7A9B-55CE-1A62-2377-C5F0428CE13E}"/>
              </a:ext>
            </a:extLst>
          </p:cNvPr>
          <p:cNvSpPr>
            <a:spLocks noGrp="1"/>
          </p:cNvSpPr>
          <p:nvPr>
            <p:ph idx="1"/>
          </p:nvPr>
        </p:nvSpPr>
        <p:spPr>
          <a:xfrm>
            <a:off x="532263" y="436728"/>
            <a:ext cx="11354937" cy="6073254"/>
          </a:xfrm>
        </p:spPr>
        <p:txBody>
          <a:bodyPr>
            <a:normAutofit/>
          </a:bodyPr>
          <a:lstStyle/>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Called a </a:t>
            </a:r>
            <a:r>
              <a:rPr lang="en-US" sz="2400" b="1" dirty="0">
                <a:latin typeface="Arial" panose="020B0604020202020204" pitchFamily="34" charset="0"/>
                <a:cs typeface="Arial" panose="020B0604020202020204" pitchFamily="34" charset="0"/>
              </a:rPr>
              <a:t>spike solution, the design prototype </a:t>
            </a:r>
            <a:r>
              <a:rPr lang="en-US" sz="2400" dirty="0">
                <a:latin typeface="Arial" panose="020B0604020202020204" pitchFamily="34" charset="0"/>
                <a:cs typeface="Arial" panose="020B0604020202020204" pitchFamily="34" charset="0"/>
              </a:rPr>
              <a:t>is implemented and evaluated. </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The intent is to </a:t>
            </a:r>
            <a:r>
              <a:rPr lang="en-US" sz="2400" b="1" dirty="0">
                <a:latin typeface="Arial" panose="020B0604020202020204" pitchFamily="34" charset="0"/>
                <a:cs typeface="Arial" panose="020B0604020202020204" pitchFamily="34" charset="0"/>
              </a:rPr>
              <a:t>lower risk when true implementation </a:t>
            </a:r>
            <a:r>
              <a:rPr lang="en-US" sz="2400" dirty="0">
                <a:latin typeface="Arial" panose="020B0604020202020204" pitchFamily="34" charset="0"/>
                <a:cs typeface="Arial" panose="020B0604020202020204" pitchFamily="34" charset="0"/>
              </a:rPr>
              <a:t>starts and to validate the original estimates for the story containing the design problem.</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XP encourages </a:t>
            </a:r>
            <a:r>
              <a:rPr lang="en-US" sz="2400" b="1" dirty="0">
                <a:latin typeface="Arial" panose="020B0604020202020204" pitchFamily="34" charset="0"/>
                <a:cs typeface="Arial" panose="020B0604020202020204" pitchFamily="34" charset="0"/>
              </a:rPr>
              <a:t>refactoring—a construction technique that is also a method for design optimization.</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Refactoring is the process of changing a software system in such a way that it does not alter the external behavior of the code yet improves the internal structure.</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 It is a disciplined way to clean up code [and modify/simplify the internal design] that </a:t>
            </a:r>
            <a:r>
              <a:rPr lang="en-US" sz="2400" b="1" dirty="0">
                <a:latin typeface="Arial" panose="020B0604020202020204" pitchFamily="34" charset="0"/>
                <a:cs typeface="Arial" panose="020B0604020202020204" pitchFamily="34" charset="0"/>
              </a:rPr>
              <a:t>minimizes the chances of introducing bugs. </a:t>
            </a:r>
          </a:p>
          <a:p>
            <a:pPr marL="0" indent="0">
              <a:buNone/>
            </a:pP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6047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6A664F-0CCF-1D4B-7CE0-D08091C5ED9B}"/>
              </a:ext>
            </a:extLst>
          </p:cNvPr>
          <p:cNvSpPr>
            <a:spLocks noGrp="1"/>
          </p:cNvSpPr>
          <p:nvPr>
            <p:ph idx="1"/>
          </p:nvPr>
        </p:nvSpPr>
        <p:spPr>
          <a:xfrm>
            <a:off x="382137" y="450376"/>
            <a:ext cx="11423175" cy="5991367"/>
          </a:xfrm>
        </p:spPr>
        <p:txBody>
          <a:bodyPr>
            <a:normAutofit/>
          </a:bodyPr>
          <a:lstStyle/>
          <a:p>
            <a:pPr marL="0" indent="0">
              <a:buNone/>
            </a:pPr>
            <a:r>
              <a:rPr lang="en-US" sz="2000" b="1" dirty="0">
                <a:solidFill>
                  <a:srgbClr val="FF0000"/>
                </a:solidFill>
                <a:latin typeface="Arial" panose="020B0604020202020204" pitchFamily="34" charset="0"/>
                <a:cs typeface="Arial" panose="020B0604020202020204" pitchFamily="34" charset="0"/>
              </a:rPr>
              <a:t>CODING</a:t>
            </a:r>
            <a:r>
              <a:rPr lang="en-US" sz="2000" dirty="0">
                <a:latin typeface="Arial" panose="020B0604020202020204" pitchFamily="34" charset="0"/>
                <a:cs typeface="Arial" panose="020B0604020202020204" pitchFamily="34" charset="0"/>
              </a:rPr>
              <a:t>. After stories are developed and preliminary design work is done, the team does not move to code, but rather </a:t>
            </a:r>
            <a:r>
              <a:rPr lang="en-US" sz="2000" b="1" dirty="0">
                <a:latin typeface="Arial" panose="020B0604020202020204" pitchFamily="34" charset="0"/>
                <a:cs typeface="Arial" panose="020B0604020202020204" pitchFamily="34" charset="0"/>
              </a:rPr>
              <a:t>develops a series of unit tests that will exercise each of the stories </a:t>
            </a:r>
            <a:r>
              <a:rPr lang="en-US" sz="2000" dirty="0">
                <a:latin typeface="Arial" panose="020B0604020202020204" pitchFamily="34" charset="0"/>
                <a:cs typeface="Arial" panose="020B0604020202020204" pitchFamily="34" charset="0"/>
              </a:rPr>
              <a:t>that is to be included in the current release (software increment).</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Once the unit test has been created, the developer is better able to focus on what must be implemented to pass the test</a:t>
            </a:r>
            <a:r>
              <a:rPr lang="en-US" sz="2000" dirty="0">
                <a:latin typeface="Arial" panose="020B0604020202020204" pitchFamily="34" charset="0"/>
                <a:cs typeface="Arial" panose="020B0604020202020204" pitchFamily="34" charset="0"/>
              </a:rPr>
              <a:t>. Nothing extraneous is added (KIS).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Once the code is complete, it can be unit-tested immediately, thereby providing instantaneous feedback to the developers.</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 key concept during the coding activity (and one of the most talked about aspects of XP) </a:t>
            </a:r>
            <a:r>
              <a:rPr lang="en-US" sz="2000" b="1" dirty="0">
                <a:solidFill>
                  <a:srgbClr val="00B0F0"/>
                </a:solidFill>
                <a:latin typeface="Arial" panose="020B0604020202020204" pitchFamily="34" charset="0"/>
                <a:cs typeface="Arial" panose="020B0604020202020204" pitchFamily="34" charset="0"/>
              </a:rPr>
              <a:t>is pair programming.</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XP recommends that </a:t>
            </a:r>
            <a:r>
              <a:rPr lang="en-US" sz="2000" b="1" dirty="0">
                <a:latin typeface="Arial" panose="020B0604020202020204" pitchFamily="34" charset="0"/>
                <a:cs typeface="Arial" panose="020B0604020202020204" pitchFamily="34" charset="0"/>
              </a:rPr>
              <a:t>two people work together </a:t>
            </a:r>
            <a:r>
              <a:rPr lang="en-US" sz="2000" dirty="0">
                <a:latin typeface="Arial" panose="020B0604020202020204" pitchFamily="34" charset="0"/>
                <a:cs typeface="Arial" panose="020B0604020202020204" pitchFamily="34" charset="0"/>
              </a:rPr>
              <a:t>at one computer workstation to create code for a story. This provides a mechanism for </a:t>
            </a:r>
            <a:r>
              <a:rPr lang="en-US" sz="2000" b="1" dirty="0">
                <a:latin typeface="Arial" panose="020B0604020202020204" pitchFamily="34" charset="0"/>
                <a:cs typeface="Arial" panose="020B0604020202020204" pitchFamily="34" charset="0"/>
              </a:rPr>
              <a:t>real time problem solving </a:t>
            </a:r>
            <a:r>
              <a:rPr lang="en-US" sz="2000" dirty="0">
                <a:latin typeface="Arial" panose="020B0604020202020204" pitchFamily="34" charset="0"/>
                <a:cs typeface="Arial" panose="020B0604020202020204" pitchFamily="34" charset="0"/>
              </a:rPr>
              <a:t>(two heads are often better than one) and </a:t>
            </a:r>
            <a:r>
              <a:rPr lang="en-US" sz="2000" b="1" dirty="0">
                <a:latin typeface="Arial" panose="020B0604020202020204" pitchFamily="34" charset="0"/>
                <a:cs typeface="Arial" panose="020B0604020202020204" pitchFamily="34" charset="0"/>
              </a:rPr>
              <a:t>real-time quality assurance </a:t>
            </a:r>
            <a:r>
              <a:rPr lang="en-US" sz="2000" dirty="0">
                <a:latin typeface="Arial" panose="020B0604020202020204" pitchFamily="34" charset="0"/>
                <a:cs typeface="Arial" panose="020B0604020202020204" pitchFamily="34" charset="0"/>
              </a:rPr>
              <a:t>(the code is reviewed as it is created).</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9742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D7B4E5-C8E0-19D0-B81A-3DA51C05939A}"/>
              </a:ext>
            </a:extLst>
          </p:cNvPr>
          <p:cNvSpPr>
            <a:spLocks noGrp="1"/>
          </p:cNvSpPr>
          <p:nvPr>
            <p:ph idx="1"/>
          </p:nvPr>
        </p:nvSpPr>
        <p:spPr>
          <a:xfrm>
            <a:off x="838200" y="600501"/>
            <a:ext cx="10515600" cy="5576462"/>
          </a:xfrm>
        </p:spPr>
        <p:txBody>
          <a:bodyPr>
            <a:normAutofit/>
          </a:bodyPr>
          <a:lstStyle/>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As pair programmers complete their work, the </a:t>
            </a:r>
            <a:r>
              <a:rPr lang="en-US" sz="2000" b="1" dirty="0">
                <a:latin typeface="Arial" panose="020B0604020202020204" pitchFamily="34" charset="0"/>
                <a:cs typeface="Arial" panose="020B0604020202020204" pitchFamily="34" charset="0"/>
              </a:rPr>
              <a:t>code they develop is integrated with the work of others.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In some cases this is performed on a daily basis by an integration team.</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In other cases, the pair programmers have integration responsibility.</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This “</a:t>
            </a:r>
            <a:r>
              <a:rPr lang="en-US" sz="2000" b="1" dirty="0">
                <a:solidFill>
                  <a:srgbClr val="00B0F0"/>
                </a:solidFill>
                <a:latin typeface="Arial" panose="020B0604020202020204" pitchFamily="34" charset="0"/>
                <a:cs typeface="Arial" panose="020B0604020202020204" pitchFamily="34" charset="0"/>
              </a:rPr>
              <a:t>continuous integration</a:t>
            </a:r>
            <a:r>
              <a:rPr lang="en-US" sz="2000" dirty="0">
                <a:latin typeface="Arial" panose="020B0604020202020204" pitchFamily="34" charset="0"/>
                <a:cs typeface="Arial" panose="020B0604020202020204" pitchFamily="34" charset="0"/>
              </a:rPr>
              <a:t>” strategy helps to </a:t>
            </a:r>
            <a:r>
              <a:rPr lang="en-US" sz="2000" b="1" dirty="0">
                <a:latin typeface="Arial" panose="020B0604020202020204" pitchFamily="34" charset="0"/>
                <a:cs typeface="Arial" panose="020B0604020202020204" pitchFamily="34" charset="0"/>
              </a:rPr>
              <a:t>avoid compatibility and interfacing problems</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provides a “smoke testing” environment  that helps to uncover errors early</a:t>
            </a:r>
            <a:r>
              <a:rPr lang="en-US" sz="2000" dirty="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0659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2DF84A-C619-55BE-B96A-2C2139A1835D}"/>
              </a:ext>
            </a:extLst>
          </p:cNvPr>
          <p:cNvSpPr>
            <a:spLocks noGrp="1"/>
          </p:cNvSpPr>
          <p:nvPr>
            <p:ph idx="1"/>
          </p:nvPr>
        </p:nvSpPr>
        <p:spPr>
          <a:xfrm>
            <a:off x="838199" y="586854"/>
            <a:ext cx="10994409" cy="5590109"/>
          </a:xfrm>
        </p:spPr>
        <p:txBody>
          <a:bodyPr>
            <a:normAutofit/>
          </a:bodyPr>
          <a:lstStyle/>
          <a:p>
            <a:pPr marL="0" indent="0">
              <a:buNone/>
            </a:pPr>
            <a:r>
              <a:rPr lang="en-US" sz="2400" b="1" dirty="0">
                <a:solidFill>
                  <a:srgbClr val="FF0000"/>
                </a:solidFill>
                <a:latin typeface="Arial" panose="020B0604020202020204" pitchFamily="34" charset="0"/>
                <a:cs typeface="Arial" panose="020B0604020202020204" pitchFamily="34" charset="0"/>
              </a:rPr>
              <a:t>TESTING. </a:t>
            </a:r>
            <a:r>
              <a:rPr lang="en-US" sz="2400" dirty="0">
                <a:latin typeface="Arial" panose="020B0604020202020204" pitchFamily="34" charset="0"/>
                <a:cs typeface="Arial" panose="020B0604020202020204" pitchFamily="34" charset="0"/>
              </a:rPr>
              <a:t> The unit tests that are created should be implemented using a framework that enables them to be automated (hence, they can be executed easily and repeatedly). </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This encourages a </a:t>
            </a:r>
            <a:r>
              <a:rPr lang="en-US" sz="2400" b="1" dirty="0">
                <a:latin typeface="Arial" panose="020B0604020202020204" pitchFamily="34" charset="0"/>
                <a:cs typeface="Arial" panose="020B0604020202020204" pitchFamily="34" charset="0"/>
              </a:rPr>
              <a:t>regression testing strategy  whenever code is modified </a:t>
            </a:r>
            <a:r>
              <a:rPr lang="en-US" sz="2400" dirty="0">
                <a:latin typeface="Arial" panose="020B0604020202020204" pitchFamily="34" charset="0"/>
                <a:cs typeface="Arial" panose="020B0604020202020204" pitchFamily="34" charset="0"/>
              </a:rPr>
              <a:t>(which is often, given the XP refactoring philosophy). </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XP </a:t>
            </a:r>
            <a:r>
              <a:rPr lang="en-US" sz="2400" b="1" dirty="0">
                <a:latin typeface="Arial" panose="020B0604020202020204" pitchFamily="34" charset="0"/>
                <a:cs typeface="Arial" panose="020B0604020202020204" pitchFamily="34" charset="0"/>
              </a:rPr>
              <a:t>acceptance tests, also called customer tests, are specified by the customer </a:t>
            </a:r>
            <a:r>
              <a:rPr lang="en-US" sz="2400" dirty="0">
                <a:latin typeface="Arial" panose="020B0604020202020204" pitchFamily="34" charset="0"/>
                <a:cs typeface="Arial" panose="020B0604020202020204" pitchFamily="34" charset="0"/>
              </a:rPr>
              <a:t>and focus on overall system features and functionality that are visible and reviewable by the customer. </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b="1" dirty="0">
                <a:latin typeface="Arial" panose="020B0604020202020204" pitchFamily="34" charset="0"/>
                <a:cs typeface="Arial" panose="020B0604020202020204" pitchFamily="34" charset="0"/>
              </a:rPr>
              <a:t>Acceptance tests are derived from user stories </a:t>
            </a:r>
            <a:r>
              <a:rPr lang="en-US" sz="2400" dirty="0">
                <a:latin typeface="Arial" panose="020B0604020202020204" pitchFamily="34" charset="0"/>
                <a:cs typeface="Arial" panose="020B0604020202020204" pitchFamily="34" charset="0"/>
              </a:rPr>
              <a:t>that have been implemented as part of a software release.</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9447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2D83A-A413-5CB0-9C08-3E842852E434}"/>
              </a:ext>
            </a:extLst>
          </p:cNvPr>
          <p:cNvSpPr>
            <a:spLocks noGrp="1"/>
          </p:cNvSpPr>
          <p:nvPr>
            <p:ph type="title"/>
          </p:nvPr>
        </p:nvSpPr>
        <p:spPr>
          <a:xfrm>
            <a:off x="838200" y="150125"/>
            <a:ext cx="10515600" cy="982639"/>
          </a:xfrm>
        </p:spPr>
        <p:txBody>
          <a:bodyPr>
            <a:normAutofit/>
          </a:bodyPr>
          <a:lstStyle/>
          <a:p>
            <a:pPr algn="ctr"/>
            <a:r>
              <a:rPr lang="en-IN" sz="2400" b="1" dirty="0">
                <a:latin typeface="Arial" panose="020B0604020202020204" pitchFamily="34" charset="0"/>
                <a:cs typeface="Arial" panose="020B0604020202020204" pitchFamily="34" charset="0"/>
              </a:rPr>
              <a:t>WHAT IS AGILITY</a:t>
            </a:r>
          </a:p>
        </p:txBody>
      </p:sp>
      <p:sp>
        <p:nvSpPr>
          <p:cNvPr id="3" name="Content Placeholder 2">
            <a:extLst>
              <a:ext uri="{FF2B5EF4-FFF2-40B4-BE49-F238E27FC236}">
                <a16:creationId xmlns:a16="http://schemas.microsoft.com/office/drawing/2014/main" id="{AE71D2AF-4BE5-AFC9-531C-A354AA9337F7}"/>
              </a:ext>
            </a:extLst>
          </p:cNvPr>
          <p:cNvSpPr>
            <a:spLocks noGrp="1"/>
          </p:cNvSpPr>
          <p:nvPr>
            <p:ph idx="1"/>
          </p:nvPr>
        </p:nvSpPr>
        <p:spPr>
          <a:xfrm>
            <a:off x="341194" y="1037230"/>
            <a:ext cx="11518710" cy="5568286"/>
          </a:xfrm>
        </p:spPr>
        <p:txBody>
          <a:bodyPr>
            <a:normAutofit/>
          </a:bodyPr>
          <a:lstStyle/>
          <a:p>
            <a:r>
              <a:rPr lang="en-US" sz="2400" dirty="0">
                <a:latin typeface="Arial" panose="020B0604020202020204" pitchFamily="34" charset="0"/>
                <a:cs typeface="Arial" panose="020B0604020202020204" pitchFamily="34" charset="0"/>
              </a:rPr>
              <a:t>An agile team is a nimble team able to </a:t>
            </a:r>
            <a:r>
              <a:rPr lang="en-US" sz="2400" b="1" dirty="0">
                <a:latin typeface="Arial" panose="020B0604020202020204" pitchFamily="34" charset="0"/>
                <a:cs typeface="Arial" panose="020B0604020202020204" pitchFamily="34" charset="0"/>
              </a:rPr>
              <a:t>appropriately respond to changes</a:t>
            </a:r>
            <a:r>
              <a:rPr lang="en-US" sz="2400" dirty="0">
                <a:latin typeface="Arial" panose="020B0604020202020204" pitchFamily="34" charset="0"/>
                <a:cs typeface="Arial" panose="020B0604020202020204" pitchFamily="34" charset="0"/>
              </a:rPr>
              <a: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Change is what software development is very much about.</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Agility can be applied to any software process.</a:t>
            </a: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However, to accomplish this, it is essential that the process be designed in a way that allows the </a:t>
            </a:r>
            <a:r>
              <a:rPr lang="en-US" sz="2400" b="1" dirty="0">
                <a:latin typeface="Arial" panose="020B0604020202020204" pitchFamily="34" charset="0"/>
                <a:cs typeface="Arial" panose="020B0604020202020204" pitchFamily="34" charset="0"/>
              </a:rPr>
              <a:t>project team to adapt tasks </a:t>
            </a:r>
            <a:r>
              <a:rPr lang="en-US" sz="2400" dirty="0">
                <a:latin typeface="Arial" panose="020B0604020202020204" pitchFamily="34" charset="0"/>
                <a:cs typeface="Arial" panose="020B0604020202020204" pitchFamily="34" charset="0"/>
              </a:rPr>
              <a:t>and to streamline them, conduct planning in a way that understands the fluidity of an agile development approach, eliminate all but the most essential work products and keep them lean, and </a:t>
            </a:r>
            <a:r>
              <a:rPr lang="en-US" sz="2400" b="1" dirty="0">
                <a:latin typeface="Arial" panose="020B0604020202020204" pitchFamily="34" charset="0"/>
                <a:cs typeface="Arial" panose="020B0604020202020204" pitchFamily="34" charset="0"/>
              </a:rPr>
              <a:t>emphasize an incremental delivery strategy </a:t>
            </a:r>
            <a:r>
              <a:rPr lang="en-US" sz="2400" dirty="0">
                <a:latin typeface="Arial" panose="020B0604020202020204" pitchFamily="34" charset="0"/>
                <a:cs typeface="Arial" panose="020B0604020202020204" pitchFamily="34" charset="0"/>
              </a:rPr>
              <a:t>that </a:t>
            </a:r>
            <a:r>
              <a:rPr lang="en-US" sz="2400" b="1" dirty="0">
                <a:latin typeface="Arial" panose="020B0604020202020204" pitchFamily="34" charset="0"/>
                <a:cs typeface="Arial" panose="020B0604020202020204" pitchFamily="34" charset="0"/>
              </a:rPr>
              <a:t>gets working software to the customer as rapidly </a:t>
            </a:r>
            <a:r>
              <a:rPr lang="en-US" sz="2400" dirty="0">
                <a:latin typeface="Arial" panose="020B0604020202020204" pitchFamily="34" charset="0"/>
                <a:cs typeface="Arial" panose="020B0604020202020204" pitchFamily="34" charset="0"/>
              </a:rPr>
              <a:t>as feasible for the product type and operational environment</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28037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EBCDC-7419-E05A-9B7B-67750472BE0D}"/>
              </a:ext>
            </a:extLst>
          </p:cNvPr>
          <p:cNvSpPr>
            <a:spLocks noGrp="1"/>
          </p:cNvSpPr>
          <p:nvPr>
            <p:ph type="title"/>
          </p:nvPr>
        </p:nvSpPr>
        <p:spPr>
          <a:xfrm>
            <a:off x="838200" y="146761"/>
            <a:ext cx="10515600" cy="726696"/>
          </a:xfrm>
        </p:spPr>
        <p:txBody>
          <a:bodyPr>
            <a:normAutofit/>
          </a:bodyPr>
          <a:lstStyle/>
          <a:p>
            <a:pPr algn="ctr"/>
            <a:r>
              <a:rPr lang="en-IN" sz="2400" b="1" dirty="0">
                <a:latin typeface="Arial" panose="020B0604020202020204" pitchFamily="34" charset="0"/>
                <a:cs typeface="Arial" panose="020B0604020202020204" pitchFamily="34" charset="0"/>
              </a:rPr>
              <a:t>AGILITY AND COST OF CHANGE</a:t>
            </a:r>
          </a:p>
        </p:txBody>
      </p:sp>
      <p:sp>
        <p:nvSpPr>
          <p:cNvPr id="3" name="Content Placeholder 2">
            <a:extLst>
              <a:ext uri="{FF2B5EF4-FFF2-40B4-BE49-F238E27FC236}">
                <a16:creationId xmlns:a16="http://schemas.microsoft.com/office/drawing/2014/main" id="{570C3498-280F-6C4E-DA0C-CE54F76A1EF3}"/>
              </a:ext>
            </a:extLst>
          </p:cNvPr>
          <p:cNvSpPr>
            <a:spLocks noGrp="1"/>
          </p:cNvSpPr>
          <p:nvPr>
            <p:ph idx="1"/>
          </p:nvPr>
        </p:nvSpPr>
        <p:spPr>
          <a:xfrm>
            <a:off x="177421" y="873457"/>
            <a:ext cx="11914495" cy="5619418"/>
          </a:xfrm>
        </p:spPr>
        <p:txBody>
          <a:bodyPr>
            <a:normAutofit/>
          </a:bodyPr>
          <a:lstStyle/>
          <a:p>
            <a:pPr marL="0" indent="0">
              <a:buNone/>
            </a:pPr>
            <a:r>
              <a:rPr lang="en-US" sz="2400" dirty="0">
                <a:latin typeface="Arial" panose="020B0604020202020204" pitchFamily="34" charset="0"/>
                <a:cs typeface="Arial" panose="020B0604020202020204" pitchFamily="34" charset="0"/>
              </a:rPr>
              <a:t>The </a:t>
            </a:r>
            <a:r>
              <a:rPr lang="en-US" sz="2400" b="1" dirty="0">
                <a:latin typeface="Arial" panose="020B0604020202020204" pitchFamily="34" charset="0"/>
                <a:cs typeface="Arial" panose="020B0604020202020204" pitchFamily="34" charset="0"/>
              </a:rPr>
              <a:t>conventional </a:t>
            </a:r>
            <a:r>
              <a:rPr lang="en-US" sz="2400" dirty="0">
                <a:latin typeface="Arial" panose="020B0604020202020204" pitchFamily="34" charset="0"/>
                <a:cs typeface="Arial" panose="020B0604020202020204" pitchFamily="34" charset="0"/>
              </a:rPr>
              <a:t>wisdom in </a:t>
            </a:r>
            <a:r>
              <a:rPr lang="en-US" sz="2400" b="1" dirty="0">
                <a:latin typeface="Arial" panose="020B0604020202020204" pitchFamily="34" charset="0"/>
                <a:cs typeface="Arial" panose="020B0604020202020204" pitchFamily="34" charset="0"/>
              </a:rPr>
              <a:t>software development </a:t>
            </a:r>
            <a:r>
              <a:rPr lang="en-US" sz="2400" dirty="0">
                <a:latin typeface="Arial" panose="020B0604020202020204" pitchFamily="34" charset="0"/>
                <a:cs typeface="Arial" panose="020B0604020202020204" pitchFamily="34" charset="0"/>
              </a:rPr>
              <a:t>(supported by decades of experience) is that the </a:t>
            </a:r>
            <a:r>
              <a:rPr lang="en-US" sz="2400" b="1" dirty="0">
                <a:latin typeface="Arial" panose="020B0604020202020204" pitchFamily="34" charset="0"/>
                <a:cs typeface="Arial" panose="020B0604020202020204" pitchFamily="34" charset="0"/>
              </a:rPr>
              <a:t>cost of change increases </a:t>
            </a:r>
            <a:r>
              <a:rPr lang="en-US" sz="2400" dirty="0">
                <a:latin typeface="Arial" panose="020B0604020202020204" pitchFamily="34" charset="0"/>
                <a:cs typeface="Arial" panose="020B0604020202020204" pitchFamily="34" charset="0"/>
              </a:rPr>
              <a:t>nonlinearly as a project progresses (Figure 3.1, solid black curve).</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It is relatively easy to accommodate a change when a software team is gathering requirements (early in a project).</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The costs of doing this work are minimal, and the time required will not adversely affect the outcome of the project.</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Proponents of </a:t>
            </a:r>
            <a:r>
              <a:rPr lang="en-US" sz="2400" b="1" dirty="0">
                <a:latin typeface="Arial" panose="020B0604020202020204" pitchFamily="34" charset="0"/>
                <a:cs typeface="Arial" panose="020B0604020202020204" pitchFamily="34" charset="0"/>
              </a:rPr>
              <a:t>agility  argue that a well-designed agile process “flattens” the cost of change curve </a:t>
            </a:r>
            <a:r>
              <a:rPr lang="en-US" sz="2400" dirty="0">
                <a:latin typeface="Arial" panose="020B0604020202020204" pitchFamily="34" charset="0"/>
                <a:cs typeface="Arial" panose="020B0604020202020204" pitchFamily="34" charset="0"/>
              </a:rPr>
              <a:t>(Figure 3.1, shaded, solid curve), allowing a software team to </a:t>
            </a:r>
            <a:r>
              <a:rPr lang="en-US" sz="2400" b="1" dirty="0">
                <a:latin typeface="Arial" panose="020B0604020202020204" pitchFamily="34" charset="0"/>
                <a:cs typeface="Arial" panose="020B0604020202020204" pitchFamily="34" charset="0"/>
              </a:rPr>
              <a:t>accommodate changes late in a software project without dramatic cost and time impact.</a:t>
            </a:r>
            <a:endParaRPr lang="en-I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633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C697A20-3784-62F1-3CEC-FFB3A5E3A865}"/>
              </a:ext>
            </a:extLst>
          </p:cNvPr>
          <p:cNvPicPr>
            <a:picLocks noChangeAspect="1"/>
          </p:cNvPicPr>
          <p:nvPr/>
        </p:nvPicPr>
        <p:blipFill>
          <a:blip r:embed="rId2"/>
          <a:stretch>
            <a:fillRect/>
          </a:stretch>
        </p:blipFill>
        <p:spPr>
          <a:xfrm>
            <a:off x="1692048" y="1111131"/>
            <a:ext cx="8807903" cy="4635738"/>
          </a:xfrm>
          <a:prstGeom prst="rect">
            <a:avLst/>
          </a:prstGeom>
        </p:spPr>
      </p:pic>
    </p:spTree>
    <p:extLst>
      <p:ext uri="{BB962C8B-B14F-4D97-AF65-F5344CB8AC3E}">
        <p14:creationId xmlns:p14="http://schemas.microsoft.com/office/powerpoint/2010/main" val="563170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0B2E7-E714-EC7D-DDB1-DCB066D72969}"/>
              </a:ext>
            </a:extLst>
          </p:cNvPr>
          <p:cNvSpPr>
            <a:spLocks noGrp="1"/>
          </p:cNvSpPr>
          <p:nvPr>
            <p:ph type="title"/>
          </p:nvPr>
        </p:nvSpPr>
        <p:spPr>
          <a:xfrm>
            <a:off x="838200" y="365126"/>
            <a:ext cx="10515600" cy="726696"/>
          </a:xfrm>
        </p:spPr>
        <p:txBody>
          <a:bodyPr>
            <a:normAutofit/>
          </a:bodyPr>
          <a:lstStyle/>
          <a:p>
            <a:pPr algn="ctr"/>
            <a:r>
              <a:rPr lang="en-IN" sz="2400" b="1" dirty="0">
                <a:latin typeface="Arial" panose="020B0604020202020204" pitchFamily="34" charset="0"/>
                <a:cs typeface="Arial" panose="020B0604020202020204" pitchFamily="34" charset="0"/>
              </a:rPr>
              <a:t>WHAT IS AN AGILE PROCESS</a:t>
            </a:r>
          </a:p>
        </p:txBody>
      </p:sp>
      <p:sp>
        <p:nvSpPr>
          <p:cNvPr id="3" name="Content Placeholder 2">
            <a:extLst>
              <a:ext uri="{FF2B5EF4-FFF2-40B4-BE49-F238E27FC236}">
                <a16:creationId xmlns:a16="http://schemas.microsoft.com/office/drawing/2014/main" id="{5D03DB63-CAE6-CBFC-9B10-854B076BBF9E}"/>
              </a:ext>
            </a:extLst>
          </p:cNvPr>
          <p:cNvSpPr>
            <a:spLocks noGrp="1"/>
          </p:cNvSpPr>
          <p:nvPr>
            <p:ph idx="1"/>
          </p:nvPr>
        </p:nvSpPr>
        <p:spPr>
          <a:xfrm>
            <a:off x="395785" y="1091822"/>
            <a:ext cx="11573301" cy="5401052"/>
          </a:xfrm>
        </p:spPr>
        <p:txBody>
          <a:bodyPr>
            <a:normAutofit/>
          </a:bodyPr>
          <a:lstStyle/>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An agile software process must </a:t>
            </a:r>
            <a:r>
              <a:rPr lang="en-US" sz="2400" b="1" dirty="0">
                <a:latin typeface="Arial" panose="020B0604020202020204" pitchFamily="34" charset="0"/>
                <a:cs typeface="Arial" panose="020B0604020202020204" pitchFamily="34" charset="0"/>
              </a:rPr>
              <a:t>adapt incrementally</a:t>
            </a:r>
            <a:r>
              <a:rPr lang="en-US" sz="2400" dirty="0">
                <a:latin typeface="Arial" panose="020B0604020202020204" pitchFamily="34" charset="0"/>
                <a:cs typeface="Arial" panose="020B0604020202020204" pitchFamily="34" charset="0"/>
              </a:rPr>
              <a:t>. To accomplish incremental adaptation, an agile team </a:t>
            </a:r>
            <a:r>
              <a:rPr lang="en-US" sz="2400" b="1" dirty="0">
                <a:latin typeface="Arial" panose="020B0604020202020204" pitchFamily="34" charset="0"/>
                <a:cs typeface="Arial" panose="020B0604020202020204" pitchFamily="34" charset="0"/>
              </a:rPr>
              <a:t>requires customer feedback</a:t>
            </a:r>
            <a:r>
              <a:rPr lang="en-US" sz="2400" dirty="0">
                <a:latin typeface="Arial" panose="020B0604020202020204" pitchFamily="34" charset="0"/>
                <a:cs typeface="Arial" panose="020B0604020202020204" pitchFamily="34" charset="0"/>
              </a:rPr>
              <a:t> (so that the appropriate adaptations can be made).</a:t>
            </a:r>
          </a:p>
          <a:p>
            <a:pPr marL="0" indent="0">
              <a:buNone/>
            </a:pPr>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An </a:t>
            </a:r>
            <a:r>
              <a:rPr lang="en-US" sz="2400" b="1" dirty="0">
                <a:latin typeface="Arial" panose="020B0604020202020204" pitchFamily="34" charset="0"/>
                <a:cs typeface="Arial" panose="020B0604020202020204" pitchFamily="34" charset="0"/>
              </a:rPr>
              <a:t>effective catalyst </a:t>
            </a:r>
            <a:r>
              <a:rPr lang="en-US" sz="2400" dirty="0">
                <a:latin typeface="Arial" panose="020B0604020202020204" pitchFamily="34" charset="0"/>
                <a:cs typeface="Arial" panose="020B0604020202020204" pitchFamily="34" charset="0"/>
              </a:rPr>
              <a:t>for customer feedback is an </a:t>
            </a:r>
            <a:r>
              <a:rPr lang="en-US" sz="2400" b="1" dirty="0">
                <a:latin typeface="Arial" panose="020B0604020202020204" pitchFamily="34" charset="0"/>
                <a:cs typeface="Arial" panose="020B0604020202020204" pitchFamily="34" charset="0"/>
              </a:rPr>
              <a:t>operational prototype or a portion of an operational system</a:t>
            </a:r>
            <a:r>
              <a:rPr lang="en-US" sz="2400" dirty="0">
                <a:latin typeface="Arial" panose="020B0604020202020204" pitchFamily="34" charset="0"/>
                <a:cs typeface="Arial" panose="020B0604020202020204" pitchFamily="34" charset="0"/>
              </a:rPr>
              <a:t>. Hence, an incremental development strategy should be instituted.</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577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C7617-954B-4982-6B8C-3D3E018C4AA9}"/>
              </a:ext>
            </a:extLst>
          </p:cNvPr>
          <p:cNvSpPr>
            <a:spLocks noGrp="1"/>
          </p:cNvSpPr>
          <p:nvPr>
            <p:ph type="title"/>
          </p:nvPr>
        </p:nvSpPr>
        <p:spPr>
          <a:xfrm>
            <a:off x="838200" y="92165"/>
            <a:ext cx="10515600" cy="753991"/>
          </a:xfrm>
        </p:spPr>
        <p:txBody>
          <a:bodyPr>
            <a:normAutofit/>
          </a:bodyPr>
          <a:lstStyle/>
          <a:p>
            <a:pPr algn="ctr"/>
            <a:r>
              <a:rPr lang="en-IN" sz="2400" b="1" dirty="0">
                <a:latin typeface="Arial" panose="020B0604020202020204" pitchFamily="34" charset="0"/>
                <a:cs typeface="Arial" panose="020B0604020202020204" pitchFamily="34" charset="0"/>
              </a:rPr>
              <a:t>AGILITY PRINCIPLES</a:t>
            </a:r>
          </a:p>
        </p:txBody>
      </p:sp>
      <p:sp>
        <p:nvSpPr>
          <p:cNvPr id="3" name="Content Placeholder 2">
            <a:extLst>
              <a:ext uri="{FF2B5EF4-FFF2-40B4-BE49-F238E27FC236}">
                <a16:creationId xmlns:a16="http://schemas.microsoft.com/office/drawing/2014/main" id="{68BAF042-D07B-06AB-5FE0-90C5E0C5CEB1}"/>
              </a:ext>
            </a:extLst>
          </p:cNvPr>
          <p:cNvSpPr>
            <a:spLocks noGrp="1"/>
          </p:cNvSpPr>
          <p:nvPr>
            <p:ph idx="1"/>
          </p:nvPr>
        </p:nvSpPr>
        <p:spPr>
          <a:xfrm>
            <a:off x="204715" y="996284"/>
            <a:ext cx="11832609" cy="5619423"/>
          </a:xfrm>
        </p:spPr>
        <p:txBody>
          <a:bodyPr>
            <a:normAutofit/>
          </a:bodyPr>
          <a:lstStyle/>
          <a:p>
            <a:pPr marL="0" indent="0">
              <a:buNone/>
            </a:pPr>
            <a:r>
              <a:rPr lang="en-US" sz="2000" dirty="0">
                <a:latin typeface="Arial" panose="020B0604020202020204" pitchFamily="34" charset="0"/>
                <a:cs typeface="Arial" panose="020B0604020202020204" pitchFamily="34" charset="0"/>
              </a:rPr>
              <a:t>Defines </a:t>
            </a:r>
            <a:r>
              <a:rPr lang="en-US" sz="2000" b="1" dirty="0">
                <a:latin typeface="Arial" panose="020B0604020202020204" pitchFamily="34" charset="0"/>
                <a:cs typeface="Arial" panose="020B0604020202020204" pitchFamily="34" charset="0"/>
              </a:rPr>
              <a:t>12 agility principles </a:t>
            </a:r>
            <a:r>
              <a:rPr lang="en-US" sz="2000" dirty="0">
                <a:latin typeface="Arial" panose="020B0604020202020204" pitchFamily="34" charset="0"/>
                <a:cs typeface="Arial" panose="020B0604020202020204" pitchFamily="34" charset="0"/>
              </a:rPr>
              <a:t>for those who want to achieve agility:</a:t>
            </a:r>
          </a:p>
          <a:p>
            <a:pPr marL="457200" indent="-457200">
              <a:buAutoNum type="arabicPeriod"/>
            </a:pPr>
            <a:r>
              <a:rPr lang="en-US" sz="2000" b="1" dirty="0">
                <a:latin typeface="Arial" panose="020B0604020202020204" pitchFamily="34" charset="0"/>
                <a:cs typeface="Arial" panose="020B0604020202020204" pitchFamily="34" charset="0"/>
              </a:rPr>
              <a:t>Our highest priority is to satisfy the customer</a:t>
            </a:r>
            <a:r>
              <a:rPr lang="en-US" sz="2000" dirty="0">
                <a:latin typeface="Arial" panose="020B0604020202020204" pitchFamily="34" charset="0"/>
                <a:cs typeface="Arial" panose="020B0604020202020204" pitchFamily="34" charset="0"/>
              </a:rPr>
              <a:t> through early and continuous delivery of valuable software.</a:t>
            </a:r>
          </a:p>
          <a:p>
            <a:pPr marL="457200" indent="-457200">
              <a:buAutoNum type="arabicPeriod"/>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2. </a:t>
            </a:r>
            <a:r>
              <a:rPr lang="en-US" sz="2000" b="1" dirty="0">
                <a:latin typeface="Arial" panose="020B0604020202020204" pitchFamily="34" charset="0"/>
                <a:cs typeface="Arial" panose="020B0604020202020204" pitchFamily="34" charset="0"/>
              </a:rPr>
              <a:t>Welcome changing requirements, even late in development</a:t>
            </a:r>
            <a:r>
              <a:rPr lang="en-US" sz="2000" dirty="0">
                <a:latin typeface="Arial" panose="020B0604020202020204" pitchFamily="34" charset="0"/>
                <a:cs typeface="Arial" panose="020B0604020202020204" pitchFamily="34" charset="0"/>
              </a:rPr>
              <a:t>. Agile processes harness change for the customer’s competitive advantage.</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3. </a:t>
            </a:r>
            <a:r>
              <a:rPr lang="en-US" sz="2000" b="1" dirty="0">
                <a:latin typeface="Arial" panose="020B0604020202020204" pitchFamily="34" charset="0"/>
                <a:cs typeface="Arial" panose="020B0604020202020204" pitchFamily="34" charset="0"/>
              </a:rPr>
              <a:t>Deliver working software frequently</a:t>
            </a:r>
            <a:r>
              <a:rPr lang="en-US" sz="2000" dirty="0">
                <a:latin typeface="Arial" panose="020B0604020202020204" pitchFamily="34" charset="0"/>
                <a:cs typeface="Arial" panose="020B0604020202020204" pitchFamily="34" charset="0"/>
              </a:rPr>
              <a:t>, from a couple of weeks to a couple of months, with a preference to the </a:t>
            </a:r>
            <a:r>
              <a:rPr lang="en-US" sz="2000" b="1" dirty="0">
                <a:latin typeface="Arial" panose="020B0604020202020204" pitchFamily="34" charset="0"/>
                <a:cs typeface="Arial" panose="020B0604020202020204" pitchFamily="34" charset="0"/>
              </a:rPr>
              <a:t>shorter timescale</a:t>
            </a:r>
            <a:r>
              <a:rPr lang="en-US" sz="2000" dirty="0">
                <a:latin typeface="Arial" panose="020B0604020202020204" pitchFamily="34" charset="0"/>
                <a:cs typeface="Arial" panose="020B0604020202020204" pitchFamily="34" charset="0"/>
              </a:rPr>
              <a:t>.</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4. </a:t>
            </a:r>
            <a:r>
              <a:rPr lang="en-US" sz="2000" b="1" dirty="0">
                <a:latin typeface="Arial" panose="020B0604020202020204" pitchFamily="34" charset="0"/>
                <a:cs typeface="Arial" panose="020B0604020202020204" pitchFamily="34" charset="0"/>
              </a:rPr>
              <a:t>Business people and developers must work together </a:t>
            </a:r>
            <a:r>
              <a:rPr lang="en-US" sz="2000" dirty="0">
                <a:latin typeface="Arial" panose="020B0604020202020204" pitchFamily="34" charset="0"/>
                <a:cs typeface="Arial" panose="020B0604020202020204" pitchFamily="34" charset="0"/>
              </a:rPr>
              <a:t>daily throughout the project.</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5. </a:t>
            </a:r>
            <a:r>
              <a:rPr lang="en-US" sz="2000" b="1" dirty="0">
                <a:latin typeface="Arial" panose="020B0604020202020204" pitchFamily="34" charset="0"/>
                <a:cs typeface="Arial" panose="020B0604020202020204" pitchFamily="34" charset="0"/>
              </a:rPr>
              <a:t>Build projects around motivated individuals</a:t>
            </a:r>
            <a:r>
              <a:rPr lang="en-US" sz="2000" dirty="0">
                <a:latin typeface="Arial" panose="020B0604020202020204" pitchFamily="34" charset="0"/>
                <a:cs typeface="Arial" panose="020B0604020202020204" pitchFamily="34" charset="0"/>
              </a:rPr>
              <a:t>. Give them the environment and support they need, and trust them to get the job done.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6449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DEB6FE-A52D-9C52-1CE1-860B87078ADD}"/>
              </a:ext>
            </a:extLst>
          </p:cNvPr>
          <p:cNvSpPr>
            <a:spLocks noGrp="1"/>
          </p:cNvSpPr>
          <p:nvPr>
            <p:ph idx="1"/>
          </p:nvPr>
        </p:nvSpPr>
        <p:spPr>
          <a:xfrm>
            <a:off x="368490" y="341194"/>
            <a:ext cx="11532358" cy="6155140"/>
          </a:xfrm>
        </p:spPr>
        <p:txBody>
          <a:bodyPr>
            <a:normAutofit/>
          </a:bodyPr>
          <a:lstStyle/>
          <a:p>
            <a:pPr marL="0" indent="0">
              <a:buNone/>
            </a:pPr>
            <a:r>
              <a:rPr lang="en-US" sz="2000" dirty="0">
                <a:latin typeface="Arial" panose="020B0604020202020204" pitchFamily="34" charset="0"/>
                <a:cs typeface="Arial" panose="020B0604020202020204" pitchFamily="34" charset="0"/>
              </a:rPr>
              <a:t>6. The most efficient and effective method of </a:t>
            </a:r>
            <a:r>
              <a:rPr lang="en-US" sz="2000" b="1" dirty="0">
                <a:latin typeface="Arial" panose="020B0604020202020204" pitchFamily="34" charset="0"/>
                <a:cs typeface="Arial" panose="020B0604020202020204" pitchFamily="34" charset="0"/>
              </a:rPr>
              <a:t>conveying information </a:t>
            </a:r>
            <a:r>
              <a:rPr lang="en-US" sz="2000" dirty="0">
                <a:latin typeface="Arial" panose="020B0604020202020204" pitchFamily="34" charset="0"/>
                <a:cs typeface="Arial" panose="020B0604020202020204" pitchFamily="34" charset="0"/>
              </a:rPr>
              <a:t>to and within a development team is </a:t>
            </a:r>
            <a:r>
              <a:rPr lang="en-US" sz="2000" b="1" dirty="0">
                <a:latin typeface="Arial" panose="020B0604020202020204" pitchFamily="34" charset="0"/>
                <a:cs typeface="Arial" panose="020B0604020202020204" pitchFamily="34" charset="0"/>
              </a:rPr>
              <a:t>face-to-face conversation</a:t>
            </a:r>
            <a:r>
              <a:rPr lang="en-US" sz="2000" dirty="0">
                <a:latin typeface="Arial" panose="020B0604020202020204" pitchFamily="34" charset="0"/>
                <a:cs typeface="Arial" panose="020B0604020202020204" pitchFamily="34" charset="0"/>
              </a:rPr>
              <a:t>.</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7. </a:t>
            </a:r>
            <a:r>
              <a:rPr lang="en-US" sz="2000" b="1" dirty="0">
                <a:latin typeface="Arial" panose="020B0604020202020204" pitchFamily="34" charset="0"/>
                <a:cs typeface="Arial" panose="020B0604020202020204" pitchFamily="34" charset="0"/>
              </a:rPr>
              <a:t>Working software is the primary measure of progress</a:t>
            </a:r>
            <a:r>
              <a:rPr lang="en-US" sz="2000" dirty="0">
                <a:latin typeface="Arial" panose="020B0604020202020204" pitchFamily="34" charset="0"/>
                <a:cs typeface="Arial" panose="020B0604020202020204" pitchFamily="34" charset="0"/>
              </a:rPr>
              <a:t>.</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8. Agile processes </a:t>
            </a:r>
            <a:r>
              <a:rPr lang="en-US" sz="2000" b="1" dirty="0">
                <a:latin typeface="Arial" panose="020B0604020202020204" pitchFamily="34" charset="0"/>
                <a:cs typeface="Arial" panose="020B0604020202020204" pitchFamily="34" charset="0"/>
              </a:rPr>
              <a:t>promote sustainable development</a:t>
            </a:r>
            <a:r>
              <a:rPr lang="en-US" sz="2000" dirty="0">
                <a:latin typeface="Arial" panose="020B0604020202020204" pitchFamily="34" charset="0"/>
                <a:cs typeface="Arial" panose="020B0604020202020204" pitchFamily="34" charset="0"/>
              </a:rPr>
              <a:t>. The sponsors, developers, and users should be able to maintain a constant pace indefinitely.</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9. Continuous attention to </a:t>
            </a:r>
            <a:r>
              <a:rPr lang="en-US" sz="2000" b="1" dirty="0">
                <a:latin typeface="Arial" panose="020B0604020202020204" pitchFamily="34" charset="0"/>
                <a:cs typeface="Arial" panose="020B0604020202020204" pitchFamily="34" charset="0"/>
              </a:rPr>
              <a:t>technical excellence and good design enhances agility</a:t>
            </a:r>
            <a:r>
              <a:rPr lang="en-US" sz="2000" dirty="0">
                <a:latin typeface="Arial" panose="020B0604020202020204" pitchFamily="34" charset="0"/>
                <a:cs typeface="Arial" panose="020B0604020202020204" pitchFamily="34" charset="0"/>
              </a:rPr>
              <a:t>.</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10. </a:t>
            </a:r>
            <a:r>
              <a:rPr lang="en-US" sz="2000" b="1" dirty="0">
                <a:latin typeface="Arial" panose="020B0604020202020204" pitchFamily="34" charset="0"/>
                <a:cs typeface="Arial" panose="020B0604020202020204" pitchFamily="34" charset="0"/>
              </a:rPr>
              <a:t>Simplicity</a:t>
            </a:r>
            <a:r>
              <a:rPr lang="en-US" sz="2000" dirty="0">
                <a:latin typeface="Arial" panose="020B0604020202020204" pitchFamily="34" charset="0"/>
                <a:cs typeface="Arial" panose="020B0604020202020204" pitchFamily="34" charset="0"/>
              </a:rPr>
              <a:t>—the art of maximizing the amount of work not done—is essential.</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11. The best architectures, requirements, and designs emerge from </a:t>
            </a:r>
            <a:r>
              <a:rPr lang="en-US" sz="2000" b="1" dirty="0">
                <a:latin typeface="Arial" panose="020B0604020202020204" pitchFamily="34" charset="0"/>
                <a:cs typeface="Arial" panose="020B0604020202020204" pitchFamily="34" charset="0"/>
              </a:rPr>
              <a:t>self–organizing teams</a:t>
            </a:r>
            <a:r>
              <a:rPr lang="en-US" sz="2000" dirty="0">
                <a:latin typeface="Arial" panose="020B0604020202020204" pitchFamily="34" charset="0"/>
                <a:cs typeface="Arial" panose="020B0604020202020204" pitchFamily="34" charset="0"/>
              </a:rPr>
              <a:t>.</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12. At regular intervals, the </a:t>
            </a:r>
            <a:r>
              <a:rPr lang="en-US" sz="2000" b="1" dirty="0">
                <a:latin typeface="Arial" panose="020B0604020202020204" pitchFamily="34" charset="0"/>
                <a:cs typeface="Arial" panose="020B0604020202020204" pitchFamily="34" charset="0"/>
              </a:rPr>
              <a:t>team</a:t>
            </a:r>
            <a:r>
              <a:rPr lang="en-US" sz="2000" dirty="0">
                <a:latin typeface="Arial" panose="020B0604020202020204" pitchFamily="34" charset="0"/>
                <a:cs typeface="Arial" panose="020B0604020202020204" pitchFamily="34" charset="0"/>
              </a:rPr>
              <a:t> reflects on how to become more </a:t>
            </a:r>
            <a:r>
              <a:rPr lang="en-US" sz="2000" b="1" dirty="0">
                <a:latin typeface="Arial" panose="020B0604020202020204" pitchFamily="34" charset="0"/>
                <a:cs typeface="Arial" panose="020B0604020202020204" pitchFamily="34" charset="0"/>
              </a:rPr>
              <a:t>effective</a:t>
            </a:r>
            <a:r>
              <a:rPr lang="en-US" sz="2000" dirty="0">
                <a:latin typeface="Arial" panose="020B0604020202020204" pitchFamily="34" charset="0"/>
                <a:cs typeface="Arial" panose="020B0604020202020204" pitchFamily="34" charset="0"/>
              </a:rPr>
              <a:t>, then </a:t>
            </a:r>
            <a:r>
              <a:rPr lang="en-US" sz="2000" b="1" dirty="0">
                <a:latin typeface="Arial" panose="020B0604020202020204" pitchFamily="34" charset="0"/>
                <a:cs typeface="Arial" panose="020B0604020202020204" pitchFamily="34" charset="0"/>
              </a:rPr>
              <a:t>tunes and adjusts its behavior accordingly.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6375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54BD0-77B0-E9CE-5D78-4E452B0AECEF}"/>
              </a:ext>
            </a:extLst>
          </p:cNvPr>
          <p:cNvSpPr>
            <a:spLocks noGrp="1"/>
          </p:cNvSpPr>
          <p:nvPr>
            <p:ph type="title"/>
          </p:nvPr>
        </p:nvSpPr>
        <p:spPr>
          <a:xfrm>
            <a:off x="838200" y="162995"/>
            <a:ext cx="10515600" cy="751406"/>
          </a:xfrm>
        </p:spPr>
        <p:txBody>
          <a:bodyPr>
            <a:normAutofit/>
          </a:bodyPr>
          <a:lstStyle/>
          <a:p>
            <a:pPr algn="ctr"/>
            <a:r>
              <a:rPr lang="en-IN" sz="2400" b="1" dirty="0">
                <a:latin typeface="Arial" panose="020B0604020202020204" pitchFamily="34" charset="0"/>
                <a:cs typeface="Arial" panose="020B0604020202020204" pitchFamily="34" charset="0"/>
              </a:rPr>
              <a:t>EXTREME PROGRAMMING(XP)</a:t>
            </a:r>
          </a:p>
        </p:txBody>
      </p:sp>
      <p:pic>
        <p:nvPicPr>
          <p:cNvPr id="5" name="Content Placeholder 4">
            <a:extLst>
              <a:ext uri="{FF2B5EF4-FFF2-40B4-BE49-F238E27FC236}">
                <a16:creationId xmlns:a16="http://schemas.microsoft.com/office/drawing/2014/main" id="{525BF1DA-A912-F601-5BFF-0729A15CEBE4}"/>
              </a:ext>
            </a:extLst>
          </p:cNvPr>
          <p:cNvPicPr>
            <a:picLocks noGrp="1" noChangeAspect="1"/>
          </p:cNvPicPr>
          <p:nvPr>
            <p:ph idx="1"/>
          </p:nvPr>
        </p:nvPicPr>
        <p:blipFill>
          <a:blip r:embed="rId2"/>
          <a:stretch>
            <a:fillRect/>
          </a:stretch>
        </p:blipFill>
        <p:spPr>
          <a:xfrm>
            <a:off x="442763" y="1097280"/>
            <a:ext cx="11309684" cy="5236143"/>
          </a:xfrm>
        </p:spPr>
      </p:pic>
    </p:spTree>
    <p:extLst>
      <p:ext uri="{BB962C8B-B14F-4D97-AF65-F5344CB8AC3E}">
        <p14:creationId xmlns:p14="http://schemas.microsoft.com/office/powerpoint/2010/main" val="1550596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3C26D-3EAF-8D03-64A9-88BFAA32F739}"/>
              </a:ext>
            </a:extLst>
          </p:cNvPr>
          <p:cNvSpPr>
            <a:spLocks noGrp="1"/>
          </p:cNvSpPr>
          <p:nvPr>
            <p:ph type="title"/>
          </p:nvPr>
        </p:nvSpPr>
        <p:spPr>
          <a:xfrm>
            <a:off x="838200" y="119463"/>
            <a:ext cx="10515600" cy="603868"/>
          </a:xfrm>
        </p:spPr>
        <p:txBody>
          <a:bodyPr>
            <a:normAutofit/>
          </a:bodyPr>
          <a:lstStyle/>
          <a:p>
            <a:pPr algn="ctr"/>
            <a:r>
              <a:rPr lang="en-IN" sz="2400" b="1" dirty="0">
                <a:latin typeface="Arial" panose="020B0604020202020204" pitchFamily="34" charset="0"/>
                <a:cs typeface="Arial" panose="020B0604020202020204" pitchFamily="34" charset="0"/>
              </a:rPr>
              <a:t>The XP Process</a:t>
            </a:r>
          </a:p>
        </p:txBody>
      </p:sp>
      <p:sp>
        <p:nvSpPr>
          <p:cNvPr id="3" name="Content Placeholder 2">
            <a:extLst>
              <a:ext uri="{FF2B5EF4-FFF2-40B4-BE49-F238E27FC236}">
                <a16:creationId xmlns:a16="http://schemas.microsoft.com/office/drawing/2014/main" id="{C9329DBD-70B2-CC28-1979-D205DD91465E}"/>
              </a:ext>
            </a:extLst>
          </p:cNvPr>
          <p:cNvSpPr>
            <a:spLocks noGrp="1"/>
          </p:cNvSpPr>
          <p:nvPr>
            <p:ph idx="1"/>
          </p:nvPr>
        </p:nvSpPr>
        <p:spPr>
          <a:xfrm>
            <a:off x="300251" y="846161"/>
            <a:ext cx="11641540" cy="5732060"/>
          </a:xfrm>
        </p:spPr>
        <p:txBody>
          <a:bodyPr>
            <a:normAutofit/>
          </a:bodyPr>
          <a:lstStyle/>
          <a:p>
            <a:pPr marL="0" indent="0">
              <a:buNone/>
            </a:pPr>
            <a:r>
              <a:rPr lang="en-US" sz="2000" b="1" dirty="0">
                <a:solidFill>
                  <a:srgbClr val="FF0000"/>
                </a:solidFill>
                <a:latin typeface="Arial" panose="020B0604020202020204" pitchFamily="34" charset="0"/>
                <a:cs typeface="Arial" panose="020B0604020202020204" pitchFamily="34" charset="0"/>
              </a:rPr>
              <a:t>PLANNING</a:t>
            </a:r>
            <a:r>
              <a:rPr lang="en-US" sz="2000" b="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 planning activity (also called the </a:t>
            </a:r>
            <a:r>
              <a:rPr lang="en-US" sz="2000" b="1" dirty="0">
                <a:latin typeface="Arial" panose="020B0604020202020204" pitchFamily="34" charset="0"/>
                <a:cs typeface="Arial" panose="020B0604020202020204" pitchFamily="34" charset="0"/>
              </a:rPr>
              <a:t>planning game) begins with listening</a:t>
            </a:r>
            <a:r>
              <a:rPr lang="en-US" sz="2000" dirty="0">
                <a:latin typeface="Arial" panose="020B0604020202020204" pitchFamily="34" charset="0"/>
                <a:cs typeface="Arial" panose="020B0604020202020204" pitchFamily="34" charset="0"/>
              </a:rPr>
              <a:t>—a requirements gathering activity that enables the technical members of the XP team to understand the business context for the software and to get a broad feel for required output and major features and functionality.</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Listening leads to the creation of a set of “stories” (also called user stories) </a:t>
            </a:r>
            <a:r>
              <a:rPr lang="en-US" sz="2000" dirty="0">
                <a:latin typeface="Arial" panose="020B0604020202020204" pitchFamily="34" charset="0"/>
                <a:cs typeface="Arial" panose="020B0604020202020204" pitchFamily="34" charset="0"/>
              </a:rPr>
              <a:t>that describe required output, features, and functionality for software to be built.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Each story is written by the customer and is placed on an index card. </a:t>
            </a:r>
            <a:r>
              <a:rPr lang="en-US" sz="2000" dirty="0">
                <a:latin typeface="Arial" panose="020B0604020202020204" pitchFamily="34" charset="0"/>
                <a:cs typeface="Arial" panose="020B0604020202020204" pitchFamily="34" charset="0"/>
              </a:rPr>
              <a:t>The customer </a:t>
            </a:r>
            <a:r>
              <a:rPr lang="en-US" sz="2000" b="1" dirty="0">
                <a:latin typeface="Arial" panose="020B0604020202020204" pitchFamily="34" charset="0"/>
                <a:cs typeface="Arial" panose="020B0604020202020204" pitchFamily="34" charset="0"/>
              </a:rPr>
              <a:t>assigns a value (i.e., a priority) </a:t>
            </a:r>
            <a:r>
              <a:rPr lang="en-US" sz="2000" dirty="0">
                <a:latin typeface="Arial" panose="020B0604020202020204" pitchFamily="34" charset="0"/>
                <a:cs typeface="Arial" panose="020B0604020202020204" pitchFamily="34" charset="0"/>
              </a:rPr>
              <a:t>to the story based on the overall business value of the feature or function. </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Members of the </a:t>
            </a:r>
            <a:r>
              <a:rPr lang="en-US" sz="2000" b="1" dirty="0">
                <a:latin typeface="Arial" panose="020B0604020202020204" pitchFamily="34" charset="0"/>
                <a:cs typeface="Arial" panose="020B0604020202020204" pitchFamily="34" charset="0"/>
              </a:rPr>
              <a:t>XP team </a:t>
            </a:r>
            <a:r>
              <a:rPr lang="en-US" sz="2000" dirty="0">
                <a:latin typeface="Arial" panose="020B0604020202020204" pitchFamily="34" charset="0"/>
                <a:cs typeface="Arial" panose="020B0604020202020204" pitchFamily="34" charset="0"/>
              </a:rPr>
              <a:t>then assess each story and </a:t>
            </a:r>
            <a:r>
              <a:rPr lang="en-US" sz="2000" b="1" dirty="0">
                <a:latin typeface="Arial" panose="020B0604020202020204" pitchFamily="34" charset="0"/>
                <a:cs typeface="Arial" panose="020B0604020202020204" pitchFamily="34" charset="0"/>
              </a:rPr>
              <a:t>assign a cost</a:t>
            </a:r>
            <a:r>
              <a:rPr lang="en-US" sz="2000" dirty="0">
                <a:latin typeface="Arial" panose="020B0604020202020204" pitchFamily="34" charset="0"/>
                <a:cs typeface="Arial" panose="020B0604020202020204" pitchFamily="34" charset="0"/>
              </a:rPr>
              <a:t>—measured in development weeks—to it. If the story is estimated to require more than three development weeks, the customer is asked to split the story into smaller stories and the assignment of value and cost occurs again.</a:t>
            </a:r>
          </a:p>
          <a:p>
            <a:pPr marL="0" indent="0">
              <a:buNone/>
            </a:pPr>
            <a:r>
              <a:rPr lang="en-US" sz="2000" dirty="0">
                <a:latin typeface="Arial" panose="020B0604020202020204" pitchFamily="34" charset="0"/>
                <a:cs typeface="Arial" panose="020B0604020202020204" pitchFamily="34" charset="0"/>
              </a:rPr>
              <a:t> </a:t>
            </a:r>
          </a:p>
          <a:p>
            <a:pPr marL="0" indent="0">
              <a:buNone/>
            </a:pPr>
            <a:r>
              <a:rPr lang="en-US" sz="2000" dirty="0">
                <a:latin typeface="Arial" panose="020B0604020202020204" pitchFamily="34" charset="0"/>
                <a:cs typeface="Arial" panose="020B0604020202020204" pitchFamily="34" charset="0"/>
              </a:rPr>
              <a:t>It is important to note that new stories can be written at any time.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50132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1443</Words>
  <Application>Microsoft Office PowerPoint</Application>
  <PresentationFormat>Widescreen</PresentationFormat>
  <Paragraphs>109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PowerPoint Presentation</vt:lpstr>
      <vt:lpstr>WHAT IS AGILITY</vt:lpstr>
      <vt:lpstr>AGILITY AND COST OF CHANGE</vt:lpstr>
      <vt:lpstr>PowerPoint Presentation</vt:lpstr>
      <vt:lpstr>WHAT IS AN AGILE PROCESS</vt:lpstr>
      <vt:lpstr>AGILITY PRINCIPLES</vt:lpstr>
      <vt:lpstr>PowerPoint Presentation</vt:lpstr>
      <vt:lpstr>EXTREME PROGRAMMING(XP)</vt:lpstr>
      <vt:lpstr>The XP Process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alifsiddi@gmail.com</dc:creator>
  <cp:lastModifiedBy>alifsiddi@gmail.com</cp:lastModifiedBy>
  <cp:revision>1</cp:revision>
  <dcterms:created xsi:type="dcterms:W3CDTF">2023-08-23T09:24:32Z</dcterms:created>
  <dcterms:modified xsi:type="dcterms:W3CDTF">2023-08-24T01:56:20Z</dcterms:modified>
</cp:coreProperties>
</file>