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9D526-5A71-9706-5435-38C39941FB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DA3DD52-D7B7-0DCC-EF19-72DC4FE7B2F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FB076303-96A3-89DE-5072-3F6932DCBF3E}"/>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E6510BD8-787A-F745-872B-6C83008555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82D852-0FCD-6C7C-1FAE-EB20F2707C30}"/>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14737101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4380C3-4316-0C25-8E29-FA92C760B39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15459A6-D440-476B-34F2-FA355A2EE45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E58126B-1337-6D27-92F3-55E2AAC53C4E}"/>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7E49B94F-E57E-E0A0-ED27-18F7AA4CC5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6C9F0A2-24A9-D090-26E1-1A359B6DCF4F}"/>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656103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F8B429-1B82-541B-6C83-4FE992ECE55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DF131DB-7AEB-F7F5-6FCF-398059936D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79180-9D7A-D2CA-AAEA-E6C24835BDB3}"/>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199CDD70-ED70-9AA2-A03B-E75D27B851D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7896C-90A6-DAB9-638A-1747EBDF5990}"/>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782640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A6EB-E852-2DC5-E420-9CB65D15DA6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1B6DF74-D735-AF55-25F9-581674E6102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B7C35F-61A5-68C8-8A1A-740829F64FA4}"/>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501AAB1B-4BCD-90A4-ED20-70A152EB81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179B7C-099D-A495-6692-9C499D26BB59}"/>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1243833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03216-33AF-7896-0AC6-CAB02C0E19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415CDD3-206D-6694-5DF9-C9828AC7E7E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2F8FC1D-E87E-CD7E-E6E7-05BE6DD8D1DE}"/>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AECAB35D-04FA-474F-6DEB-E9D1A1C13A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F7ACC0-B809-0BAF-7670-4E7BC65EB92B}"/>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1839525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306865-E128-92A7-5FDB-C11903EA1E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73E657-6F69-BA33-F41A-4EDD08D313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9ECC32A-FD37-E417-2ABF-674284CE3B7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1C74E22-B66B-3123-D93B-BC2BE3C0055A}"/>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6" name="Footer Placeholder 5">
            <a:extLst>
              <a:ext uri="{FF2B5EF4-FFF2-40B4-BE49-F238E27FC236}">
                <a16:creationId xmlns:a16="http://schemas.microsoft.com/office/drawing/2014/main" id="{61486A54-9B4D-F1A5-B855-57AE8E93C23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97C6752-8518-CEB7-6180-42ECFF58D4BA}"/>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33447814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DC618-EE85-3B5C-DDDE-C4EFF12C30B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9C1BBA3-6BA6-8D3F-B8A8-D127ECB9D3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88A1E3F-9D79-60AC-7CE4-F99FE27A3F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C281797-C7DD-6956-12C8-5A7BBF7C391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AC401B-B81C-4D09-4C78-0625C1A462C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36F958A-5EB4-59E3-032C-224B3A192D67}"/>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8" name="Footer Placeholder 7">
            <a:extLst>
              <a:ext uri="{FF2B5EF4-FFF2-40B4-BE49-F238E27FC236}">
                <a16:creationId xmlns:a16="http://schemas.microsoft.com/office/drawing/2014/main" id="{99574FC1-85D4-4A25-B35C-3D401D42F5D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6377AB-1A50-6B77-6E9E-05A9CB47EA52}"/>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42698584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CF0ECA-AB17-695B-23CB-BDB22787218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EE0C213-E530-0CF0-FC41-2A1490FDB11E}"/>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4" name="Footer Placeholder 3">
            <a:extLst>
              <a:ext uri="{FF2B5EF4-FFF2-40B4-BE49-F238E27FC236}">
                <a16:creationId xmlns:a16="http://schemas.microsoft.com/office/drawing/2014/main" id="{48DF9669-1A31-2E56-1B57-7D1A4FA557C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EB397FE-75DD-1123-3825-EED65B2FCD54}"/>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31631662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914E09B-7339-3B4C-4AE9-39422D4AC941}"/>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3" name="Footer Placeholder 2">
            <a:extLst>
              <a:ext uri="{FF2B5EF4-FFF2-40B4-BE49-F238E27FC236}">
                <a16:creationId xmlns:a16="http://schemas.microsoft.com/office/drawing/2014/main" id="{9D8F8870-ED22-C42A-6E8A-AD1D881128C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0EC0A487-21F2-7C0A-55E6-D537A7D3C592}"/>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1050463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64C9A7-C740-AC35-6E8C-E0375B0435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A35787-1C8C-8311-BCB9-16DC7698697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451EFC8-F11C-9416-EDCD-9ADACDD2AAA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644270-1A37-AE83-4BD3-19313B7E0D2D}"/>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6" name="Footer Placeholder 5">
            <a:extLst>
              <a:ext uri="{FF2B5EF4-FFF2-40B4-BE49-F238E27FC236}">
                <a16:creationId xmlns:a16="http://schemas.microsoft.com/office/drawing/2014/main" id="{8262EC9B-5215-E436-3DAC-8E0129F5CF6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805BA5F-E738-0E91-0C69-7E98BE5F3830}"/>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23340148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07434-9F24-2AD5-C2AA-4558A9917ED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DDCDCF3-055E-5E44-0386-59A900FB1A3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6A263870-870C-5245-D096-F746509253E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33E6B5-6225-0EAD-532E-FD3D3A12A807}"/>
              </a:ext>
            </a:extLst>
          </p:cNvPr>
          <p:cNvSpPr>
            <a:spLocks noGrp="1"/>
          </p:cNvSpPr>
          <p:nvPr>
            <p:ph type="dt" sz="half" idx="10"/>
          </p:nvPr>
        </p:nvSpPr>
        <p:spPr/>
        <p:txBody>
          <a:bodyPr/>
          <a:lstStyle/>
          <a:p>
            <a:fld id="{29766E8F-FE40-4DD4-A868-F37B52F778FD}" type="datetimeFigureOut">
              <a:rPr lang="en-IN" smtClean="0"/>
              <a:t>13-08-2023</a:t>
            </a:fld>
            <a:endParaRPr lang="en-IN"/>
          </a:p>
        </p:txBody>
      </p:sp>
      <p:sp>
        <p:nvSpPr>
          <p:cNvPr id="6" name="Footer Placeholder 5">
            <a:extLst>
              <a:ext uri="{FF2B5EF4-FFF2-40B4-BE49-F238E27FC236}">
                <a16:creationId xmlns:a16="http://schemas.microsoft.com/office/drawing/2014/main" id="{1B17811B-6DA7-8F37-1C4F-96FC8F92A9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3707CFA-FBE7-7C12-CB05-891F1B6F2387}"/>
              </a:ext>
            </a:extLst>
          </p:cNvPr>
          <p:cNvSpPr>
            <a:spLocks noGrp="1"/>
          </p:cNvSpPr>
          <p:nvPr>
            <p:ph type="sldNum" sz="quarter" idx="12"/>
          </p:nvPr>
        </p:nvSpPr>
        <p:spPr/>
        <p:txBody>
          <a:bodyPr/>
          <a:lstStyle/>
          <a:p>
            <a:fld id="{F0C92F0A-6EAD-4781-A77C-F7135B52CFE8}" type="slidenum">
              <a:rPr lang="en-IN" smtClean="0"/>
              <a:t>‹#›</a:t>
            </a:fld>
            <a:endParaRPr lang="en-IN"/>
          </a:p>
        </p:txBody>
      </p:sp>
    </p:spTree>
    <p:extLst>
      <p:ext uri="{BB962C8B-B14F-4D97-AF65-F5344CB8AC3E}">
        <p14:creationId xmlns:p14="http://schemas.microsoft.com/office/powerpoint/2010/main" val="12174926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60C237-B429-A712-B15B-932688BFCCB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A66DE8F-C420-0DD9-C003-A219652883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594FE9-53F5-7DF6-4B71-4CB73A9BFC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9766E8F-FE40-4DD4-A868-F37B52F778FD}" type="datetimeFigureOut">
              <a:rPr lang="en-IN" smtClean="0"/>
              <a:t>13-08-2023</a:t>
            </a:fld>
            <a:endParaRPr lang="en-IN"/>
          </a:p>
        </p:txBody>
      </p:sp>
      <p:sp>
        <p:nvSpPr>
          <p:cNvPr id="5" name="Footer Placeholder 4">
            <a:extLst>
              <a:ext uri="{FF2B5EF4-FFF2-40B4-BE49-F238E27FC236}">
                <a16:creationId xmlns:a16="http://schemas.microsoft.com/office/drawing/2014/main" id="{62ADE865-8777-B930-1D82-E2E01BD908D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D5D341D-E0A7-DCAA-CB38-279956BBEBD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C92F0A-6EAD-4781-A77C-F7135B52CFE8}" type="slidenum">
              <a:rPr lang="en-IN" smtClean="0"/>
              <a:t>‹#›</a:t>
            </a:fld>
            <a:endParaRPr lang="en-IN"/>
          </a:p>
        </p:txBody>
      </p:sp>
    </p:spTree>
    <p:extLst>
      <p:ext uri="{BB962C8B-B14F-4D97-AF65-F5344CB8AC3E}">
        <p14:creationId xmlns:p14="http://schemas.microsoft.com/office/powerpoint/2010/main" val="38524607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76400-2297-299B-84D7-1D868C1B7148}"/>
              </a:ext>
            </a:extLst>
          </p:cNvPr>
          <p:cNvSpPr>
            <a:spLocks noGrp="1"/>
          </p:cNvSpPr>
          <p:nvPr>
            <p:ph type="ctrTitle"/>
          </p:nvPr>
        </p:nvSpPr>
        <p:spPr>
          <a:xfrm>
            <a:off x="1524000" y="1122363"/>
            <a:ext cx="9144000" cy="2236854"/>
          </a:xfrm>
        </p:spPr>
        <p:txBody>
          <a:bodyPr>
            <a:normAutofit/>
          </a:bodyPr>
          <a:lstStyle/>
          <a:p>
            <a:r>
              <a:rPr lang="en-IN" sz="2800" b="1" dirty="0">
                <a:latin typeface="Arial" panose="020B0604020202020204" pitchFamily="34" charset="0"/>
                <a:cs typeface="Arial" panose="020B0604020202020204" pitchFamily="34" charset="0"/>
              </a:rPr>
              <a:t>SOFTWARE PROCESS MODELS</a:t>
            </a:r>
            <a:br>
              <a:rPr lang="en-IN" sz="2800" b="1" dirty="0">
                <a:latin typeface="Arial" panose="020B0604020202020204" pitchFamily="34" charset="0"/>
                <a:cs typeface="Arial" panose="020B0604020202020204" pitchFamily="34" charset="0"/>
              </a:rPr>
            </a:br>
            <a:endParaRPr lang="en-IN" sz="2800" b="1"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94A47AD4-5044-57F2-D857-24AC00B4C1A1}"/>
              </a:ext>
            </a:extLst>
          </p:cNvPr>
          <p:cNvSpPr>
            <a:spLocks noGrp="1"/>
          </p:cNvSpPr>
          <p:nvPr>
            <p:ph type="subTitle" idx="1"/>
          </p:nvPr>
        </p:nvSpPr>
        <p:spPr/>
        <p:txBody>
          <a:bodyPr>
            <a:normAutofit/>
          </a:bodyPr>
          <a:lstStyle/>
          <a:p>
            <a:r>
              <a:rPr lang="en-US" b="1" dirty="0">
                <a:latin typeface="Arial" panose="020B0604020202020204" pitchFamily="34" charset="0"/>
                <a:cs typeface="Arial" panose="020B0604020202020204" pitchFamily="34" charset="0"/>
              </a:rPr>
              <a:t>“software process as a </a:t>
            </a:r>
            <a:r>
              <a:rPr lang="en-US" b="1" dirty="0">
                <a:solidFill>
                  <a:srgbClr val="C00000"/>
                </a:solidFill>
                <a:latin typeface="Arial" panose="020B0604020202020204" pitchFamily="34" charset="0"/>
                <a:cs typeface="Arial" panose="020B0604020202020204" pitchFamily="34" charset="0"/>
              </a:rPr>
              <a:t>framework</a:t>
            </a:r>
            <a:r>
              <a:rPr lang="en-US" b="1" dirty="0">
                <a:latin typeface="Arial" panose="020B0604020202020204" pitchFamily="34" charset="0"/>
                <a:cs typeface="Arial" panose="020B0604020202020204" pitchFamily="34" charset="0"/>
              </a:rPr>
              <a:t> for the </a:t>
            </a:r>
            <a:r>
              <a:rPr lang="en-US" b="1" dirty="0">
                <a:solidFill>
                  <a:srgbClr val="00B050"/>
                </a:solidFill>
                <a:latin typeface="Arial" panose="020B0604020202020204" pitchFamily="34" charset="0"/>
                <a:cs typeface="Arial" panose="020B0604020202020204" pitchFamily="34" charset="0"/>
              </a:rPr>
              <a:t>activities</a:t>
            </a:r>
            <a:r>
              <a:rPr lang="en-US" b="1" dirty="0">
                <a:latin typeface="Arial" panose="020B0604020202020204" pitchFamily="34" charset="0"/>
                <a:cs typeface="Arial" panose="020B0604020202020204" pitchFamily="34" charset="0"/>
              </a:rPr>
              <a:t>, </a:t>
            </a:r>
            <a:r>
              <a:rPr lang="en-US" b="1" dirty="0">
                <a:solidFill>
                  <a:srgbClr val="00B0F0"/>
                </a:solidFill>
                <a:latin typeface="Arial" panose="020B0604020202020204" pitchFamily="34" charset="0"/>
                <a:cs typeface="Arial" panose="020B0604020202020204" pitchFamily="34" charset="0"/>
              </a:rPr>
              <a:t>actions</a:t>
            </a:r>
            <a:r>
              <a:rPr lang="en-US" b="1" dirty="0">
                <a:latin typeface="Arial" panose="020B0604020202020204" pitchFamily="34" charset="0"/>
                <a:cs typeface="Arial" panose="020B0604020202020204" pitchFamily="34" charset="0"/>
              </a:rPr>
              <a:t>, and </a:t>
            </a:r>
            <a:r>
              <a:rPr lang="en-US" b="1" dirty="0">
                <a:solidFill>
                  <a:srgbClr val="7030A0"/>
                </a:solidFill>
                <a:latin typeface="Arial" panose="020B0604020202020204" pitchFamily="34" charset="0"/>
                <a:cs typeface="Arial" panose="020B0604020202020204" pitchFamily="34" charset="0"/>
              </a:rPr>
              <a:t>tasks</a:t>
            </a:r>
            <a:r>
              <a:rPr lang="en-US" b="1" dirty="0">
                <a:latin typeface="Arial" panose="020B0604020202020204" pitchFamily="34" charset="0"/>
                <a:cs typeface="Arial" panose="020B0604020202020204" pitchFamily="34" charset="0"/>
              </a:rPr>
              <a:t> that are required to </a:t>
            </a:r>
            <a:r>
              <a:rPr lang="en-US" b="1" dirty="0">
                <a:solidFill>
                  <a:srgbClr val="FF0000"/>
                </a:solidFill>
                <a:latin typeface="Arial" panose="020B0604020202020204" pitchFamily="34" charset="0"/>
                <a:cs typeface="Arial" panose="020B0604020202020204" pitchFamily="34" charset="0"/>
              </a:rPr>
              <a:t>build high-quality software</a:t>
            </a:r>
            <a:r>
              <a:rPr lang="en-US" b="1" dirty="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4728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39A51-3C9D-F73A-46E8-9D21351204FC}"/>
              </a:ext>
            </a:extLst>
          </p:cNvPr>
          <p:cNvSpPr>
            <a:spLocks noGrp="1"/>
          </p:cNvSpPr>
          <p:nvPr>
            <p:ph type="title"/>
          </p:nvPr>
        </p:nvSpPr>
        <p:spPr/>
        <p:txBody>
          <a:bodyPr>
            <a:normAutofit/>
          </a:bodyPr>
          <a:lstStyle/>
          <a:p>
            <a:pPr algn="ctr"/>
            <a:r>
              <a:rPr lang="en-IN" sz="2400" b="1" dirty="0">
                <a:latin typeface="Arial" panose="020B0604020202020204" pitchFamily="34" charset="0"/>
                <a:cs typeface="Arial" panose="020B0604020202020204" pitchFamily="34" charset="0"/>
              </a:rPr>
              <a:t>GENERIC PROCESS MODEL</a:t>
            </a:r>
          </a:p>
        </p:txBody>
      </p:sp>
      <p:sp>
        <p:nvSpPr>
          <p:cNvPr id="3" name="Content Placeholder 2">
            <a:extLst>
              <a:ext uri="{FF2B5EF4-FFF2-40B4-BE49-F238E27FC236}">
                <a16:creationId xmlns:a16="http://schemas.microsoft.com/office/drawing/2014/main" id="{91475B71-B8DD-72E4-18E8-BFF1FA0EE785}"/>
              </a:ext>
            </a:extLst>
          </p:cNvPr>
          <p:cNvSpPr>
            <a:spLocks noGrp="1"/>
          </p:cNvSpPr>
          <p:nvPr>
            <p:ph idx="1"/>
          </p:nvPr>
        </p:nvSpPr>
        <p:spPr>
          <a:xfrm>
            <a:off x="186267" y="1825625"/>
            <a:ext cx="12005733" cy="4351338"/>
          </a:xfrm>
        </p:spPr>
        <p:txBody>
          <a:bodyPr>
            <a:normAutofit/>
          </a:bodyPr>
          <a:lstStyle/>
          <a:p>
            <a:r>
              <a:rPr lang="en-US" sz="2000" dirty="0">
                <a:latin typeface="Arial" panose="020B0604020202020204" pitchFamily="34" charset="0"/>
                <a:cs typeface="Arial" panose="020B0604020202020204" pitchFamily="34" charset="0"/>
              </a:rPr>
              <a:t>The software process is represented schematically in Figure 2.1.</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Referring to the figure, each framework activity is populated by a set of software engineering actions.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 Each software engineering action is defined by a task set that identifies the work tasks that are to be completed, the work products that will be produced, the quality assurance points that will be required, and the milestones that will be used to indicate progress.</a:t>
            </a:r>
          </a:p>
          <a:p>
            <a:endParaRPr lang="en-US" sz="2000" dirty="0">
              <a:latin typeface="Arial" panose="020B0604020202020204" pitchFamily="34" charset="0"/>
              <a:cs typeface="Arial" panose="020B0604020202020204" pitchFamily="34" charset="0"/>
            </a:endParaRPr>
          </a:p>
          <a:p>
            <a:r>
              <a:rPr lang="en-US" sz="2000" b="1" dirty="0">
                <a:solidFill>
                  <a:srgbClr val="FF0000"/>
                </a:solidFill>
                <a:latin typeface="Arial" panose="020B0604020202020204" pitchFamily="34" charset="0"/>
                <a:cs typeface="Arial" panose="020B0604020202020204" pitchFamily="34" charset="0"/>
              </a:rPr>
              <a:t>process flow</a:t>
            </a:r>
            <a:r>
              <a:rPr lang="en-US" sz="2000" dirty="0">
                <a:latin typeface="Arial" panose="020B0604020202020204" pitchFamily="34" charset="0"/>
                <a:cs typeface="Arial" panose="020B0604020202020204" pitchFamily="34" charset="0"/>
              </a:rPr>
              <a:t>—describes how the frame work </a:t>
            </a:r>
            <a:r>
              <a:rPr lang="en-US" sz="2000" b="1" dirty="0">
                <a:solidFill>
                  <a:srgbClr val="002060"/>
                </a:solidFill>
                <a:latin typeface="Arial" panose="020B0604020202020204" pitchFamily="34" charset="0"/>
                <a:cs typeface="Arial" panose="020B0604020202020204" pitchFamily="34" charset="0"/>
              </a:rPr>
              <a:t>activities and the actions and tasks </a:t>
            </a:r>
            <a:r>
              <a:rPr lang="en-US" sz="2000" dirty="0">
                <a:latin typeface="Arial" panose="020B0604020202020204" pitchFamily="34" charset="0"/>
                <a:cs typeface="Arial" panose="020B0604020202020204" pitchFamily="34" charset="0"/>
              </a:rPr>
              <a:t>that occur within each framework activity are </a:t>
            </a:r>
            <a:r>
              <a:rPr lang="en-US" sz="2000" dirty="0">
                <a:solidFill>
                  <a:srgbClr val="FF0000"/>
                </a:solidFill>
                <a:latin typeface="Arial" panose="020B0604020202020204" pitchFamily="34" charset="0"/>
                <a:cs typeface="Arial" panose="020B0604020202020204" pitchFamily="34" charset="0"/>
              </a:rPr>
              <a:t>organized with respect to sequence and time</a:t>
            </a:r>
            <a:endParaRPr lang="en-IN" sz="2000"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3836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9F70C2-77FB-B9DE-5BB3-9143B31EF921}"/>
              </a:ext>
            </a:extLst>
          </p:cNvPr>
          <p:cNvPicPr>
            <a:picLocks noChangeAspect="1"/>
          </p:cNvPicPr>
          <p:nvPr/>
        </p:nvPicPr>
        <p:blipFill>
          <a:blip r:embed="rId2"/>
          <a:stretch>
            <a:fillRect/>
          </a:stretch>
        </p:blipFill>
        <p:spPr>
          <a:xfrm>
            <a:off x="1867301" y="182880"/>
            <a:ext cx="9201752" cy="6525927"/>
          </a:xfrm>
          <a:prstGeom prst="rect">
            <a:avLst/>
          </a:prstGeom>
        </p:spPr>
      </p:pic>
    </p:spTree>
    <p:extLst>
      <p:ext uri="{BB962C8B-B14F-4D97-AF65-F5344CB8AC3E}">
        <p14:creationId xmlns:p14="http://schemas.microsoft.com/office/powerpoint/2010/main" val="23171505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CE94EFD-9D7A-75AE-8630-FDF2852C5B43}"/>
              </a:ext>
            </a:extLst>
          </p:cNvPr>
          <p:cNvPicPr>
            <a:picLocks noChangeAspect="1"/>
          </p:cNvPicPr>
          <p:nvPr/>
        </p:nvPicPr>
        <p:blipFill>
          <a:blip r:embed="rId2"/>
          <a:stretch>
            <a:fillRect/>
          </a:stretch>
        </p:blipFill>
        <p:spPr>
          <a:xfrm>
            <a:off x="1260909" y="240632"/>
            <a:ext cx="9856270" cy="6468176"/>
          </a:xfrm>
          <a:prstGeom prst="rect">
            <a:avLst/>
          </a:prstGeom>
        </p:spPr>
      </p:pic>
    </p:spTree>
    <p:extLst>
      <p:ext uri="{BB962C8B-B14F-4D97-AF65-F5344CB8AC3E}">
        <p14:creationId xmlns:p14="http://schemas.microsoft.com/office/powerpoint/2010/main" val="1033380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88724D-8010-C5D8-6F08-2971262E97BA}"/>
              </a:ext>
            </a:extLst>
          </p:cNvPr>
          <p:cNvSpPr>
            <a:spLocks noGrp="1"/>
          </p:cNvSpPr>
          <p:nvPr>
            <p:ph type="title"/>
          </p:nvPr>
        </p:nvSpPr>
        <p:spPr/>
        <p:txBody>
          <a:bodyPr>
            <a:normAutofit/>
          </a:bodyPr>
          <a:lstStyle/>
          <a:p>
            <a:pPr algn="ctr"/>
            <a:r>
              <a:rPr lang="en-IN" sz="2800" b="1" dirty="0">
                <a:latin typeface="Arial" panose="020B0604020202020204" pitchFamily="34" charset="0"/>
                <a:cs typeface="Arial" panose="020B0604020202020204" pitchFamily="34" charset="0"/>
              </a:rPr>
              <a:t>DEFINING A FRAMEWORK ACTIVITY</a:t>
            </a:r>
          </a:p>
        </p:txBody>
      </p:sp>
      <p:sp>
        <p:nvSpPr>
          <p:cNvPr id="3" name="Content Placeholder 2">
            <a:extLst>
              <a:ext uri="{FF2B5EF4-FFF2-40B4-BE49-F238E27FC236}">
                <a16:creationId xmlns:a16="http://schemas.microsoft.com/office/drawing/2014/main" id="{5FD63554-8F37-CF39-50F3-7B7417CDD961}"/>
              </a:ext>
            </a:extLst>
          </p:cNvPr>
          <p:cNvSpPr>
            <a:spLocks noGrp="1"/>
          </p:cNvSpPr>
          <p:nvPr>
            <p:ph idx="1"/>
          </p:nvPr>
        </p:nvSpPr>
        <p:spPr>
          <a:xfrm>
            <a:off x="423333" y="1405288"/>
            <a:ext cx="11497734" cy="4771675"/>
          </a:xfrm>
        </p:spPr>
        <p:txBody>
          <a:bodyPr>
            <a:normAutofit/>
          </a:bodyPr>
          <a:lstStyle/>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For a small software project requested by one person necessary action is phone conversation</a:t>
            </a:r>
            <a:r>
              <a:rPr lang="en-US" sz="2000" dirty="0">
                <a:latin typeface="Arial" panose="020B0604020202020204" pitchFamily="34" charset="0"/>
                <a:cs typeface="Arial" panose="020B0604020202020204" pitchFamily="34" charset="0"/>
              </a:rPr>
              <a:t>, and the work tasks (the task set) that this action encompasses are:</a:t>
            </a:r>
          </a:p>
          <a:p>
            <a:pPr marL="0" indent="0">
              <a:buNone/>
            </a:pPr>
            <a:r>
              <a:rPr lang="en-US" sz="2000" dirty="0">
                <a:latin typeface="Arial" panose="020B0604020202020204" pitchFamily="34" charset="0"/>
                <a:cs typeface="Arial" panose="020B0604020202020204" pitchFamily="34" charset="0"/>
              </a:rPr>
              <a:t>1. Make contact with stakeholder via </a:t>
            </a:r>
            <a:r>
              <a:rPr lang="en-US" sz="2000" dirty="0">
                <a:solidFill>
                  <a:srgbClr val="0070C0"/>
                </a:solidFill>
                <a:latin typeface="Arial" panose="020B0604020202020204" pitchFamily="34" charset="0"/>
                <a:cs typeface="Arial" panose="020B0604020202020204" pitchFamily="34" charset="0"/>
              </a:rPr>
              <a:t>telephone</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2. Discuss requirements and </a:t>
            </a:r>
            <a:r>
              <a:rPr lang="en-US" sz="2000" dirty="0">
                <a:solidFill>
                  <a:srgbClr val="0070C0"/>
                </a:solidFill>
                <a:latin typeface="Arial" panose="020B0604020202020204" pitchFamily="34" charset="0"/>
                <a:cs typeface="Arial" panose="020B0604020202020204" pitchFamily="34" charset="0"/>
              </a:rPr>
              <a:t>take notes</a:t>
            </a:r>
            <a:r>
              <a:rPr lang="en-US" sz="2000" dirty="0">
                <a:latin typeface="Arial" panose="020B0604020202020204" pitchFamily="34" charset="0"/>
                <a:cs typeface="Arial" panose="020B0604020202020204" pitchFamily="34" charset="0"/>
              </a:rPr>
              <a:t>.</a:t>
            </a:r>
          </a:p>
          <a:p>
            <a:pPr marL="0" indent="0">
              <a:buNone/>
            </a:pPr>
            <a:r>
              <a:rPr lang="en-US" sz="2000" dirty="0">
                <a:latin typeface="Arial" panose="020B0604020202020204" pitchFamily="34" charset="0"/>
                <a:cs typeface="Arial" panose="020B0604020202020204" pitchFamily="34" charset="0"/>
              </a:rPr>
              <a:t>3. </a:t>
            </a:r>
            <a:r>
              <a:rPr lang="en-US" sz="2000" dirty="0">
                <a:solidFill>
                  <a:srgbClr val="0070C0"/>
                </a:solidFill>
                <a:latin typeface="Arial" panose="020B0604020202020204" pitchFamily="34" charset="0"/>
                <a:cs typeface="Arial" panose="020B0604020202020204" pitchFamily="34" charset="0"/>
              </a:rPr>
              <a:t>Organize notes </a:t>
            </a:r>
            <a:r>
              <a:rPr lang="en-US" sz="2000" dirty="0">
                <a:latin typeface="Arial" panose="020B0604020202020204" pitchFamily="34" charset="0"/>
                <a:cs typeface="Arial" panose="020B0604020202020204" pitchFamily="34" charset="0"/>
              </a:rPr>
              <a:t>into a brief written statement of requirements.</a:t>
            </a:r>
          </a:p>
          <a:p>
            <a:pPr marL="0" indent="0">
              <a:buNone/>
            </a:pPr>
            <a:r>
              <a:rPr lang="en-US" sz="2000" dirty="0">
                <a:latin typeface="Arial" panose="020B0604020202020204" pitchFamily="34" charset="0"/>
                <a:cs typeface="Arial" panose="020B0604020202020204" pitchFamily="34" charset="0"/>
              </a:rPr>
              <a:t>4. E-mail to </a:t>
            </a:r>
            <a:r>
              <a:rPr lang="en-US" sz="2000" dirty="0">
                <a:solidFill>
                  <a:srgbClr val="0070C0"/>
                </a:solidFill>
                <a:latin typeface="Arial" panose="020B0604020202020204" pitchFamily="34" charset="0"/>
                <a:cs typeface="Arial" panose="020B0604020202020204" pitchFamily="34" charset="0"/>
              </a:rPr>
              <a:t>stakeholder for review and approval</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If the project was considerably more complex </a:t>
            </a:r>
            <a:r>
              <a:rPr lang="en-US" sz="2000" dirty="0">
                <a:latin typeface="Arial" panose="020B0604020202020204" pitchFamily="34" charset="0"/>
                <a:cs typeface="Arial" panose="020B0604020202020204" pitchFamily="34" charset="0"/>
              </a:rPr>
              <a:t>with many stakeholders, each with a different set of (sometime conflicting) requirements, </a:t>
            </a:r>
            <a:r>
              <a:rPr lang="en-US" sz="2000" b="1" dirty="0">
                <a:latin typeface="Arial" panose="020B0604020202020204" pitchFamily="34" charset="0"/>
                <a:cs typeface="Arial" panose="020B0604020202020204" pitchFamily="34" charset="0"/>
              </a:rPr>
              <a:t>the communication activity might have six distinct actions: </a:t>
            </a:r>
            <a:r>
              <a:rPr lang="en-US" sz="2000" b="1" dirty="0">
                <a:solidFill>
                  <a:srgbClr val="7030A0"/>
                </a:solidFill>
                <a:latin typeface="Arial" panose="020B0604020202020204" pitchFamily="34" charset="0"/>
                <a:cs typeface="Arial" panose="020B0604020202020204" pitchFamily="34" charset="0"/>
              </a:rPr>
              <a:t>inception, elicitation, elaboration, negotiation, specification, and validation</a:t>
            </a:r>
            <a:endParaRPr lang="en-IN" sz="2000" b="1" dirty="0">
              <a:solidFill>
                <a:srgbClr val="7030A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85271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2E92FA-5A4C-3A39-114A-112864D135D4}"/>
              </a:ext>
            </a:extLst>
          </p:cNvPr>
          <p:cNvSpPr>
            <a:spLocks noGrp="1"/>
          </p:cNvSpPr>
          <p:nvPr>
            <p:ph type="title"/>
          </p:nvPr>
        </p:nvSpPr>
        <p:spPr/>
        <p:txBody>
          <a:bodyPr>
            <a:normAutofit/>
          </a:bodyPr>
          <a:lstStyle/>
          <a:p>
            <a:pPr algn="ctr"/>
            <a:r>
              <a:rPr lang="en-IN" sz="2400" b="1" dirty="0">
                <a:latin typeface="Arial" panose="020B0604020202020204" pitchFamily="34" charset="0"/>
                <a:cs typeface="Arial" panose="020B0604020202020204" pitchFamily="34" charset="0"/>
              </a:rPr>
              <a:t>IDENTIFYING A TASK SET</a:t>
            </a:r>
          </a:p>
        </p:txBody>
      </p:sp>
      <p:sp>
        <p:nvSpPr>
          <p:cNvPr id="3" name="Content Placeholder 2">
            <a:extLst>
              <a:ext uri="{FF2B5EF4-FFF2-40B4-BE49-F238E27FC236}">
                <a16:creationId xmlns:a16="http://schemas.microsoft.com/office/drawing/2014/main" id="{C58C2AA7-C57A-7245-02A2-CE98AD9974C8}"/>
              </a:ext>
            </a:extLst>
          </p:cNvPr>
          <p:cNvSpPr>
            <a:spLocks noGrp="1"/>
          </p:cNvSpPr>
          <p:nvPr>
            <p:ph idx="1"/>
          </p:nvPr>
        </p:nvSpPr>
        <p:spPr/>
        <p:txBody>
          <a:bodyPr>
            <a:normAutofit/>
          </a:bodyPr>
          <a:lstStyle/>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You should choose a task set that best accommodates </a:t>
            </a:r>
            <a:r>
              <a:rPr lang="en-US" dirty="0">
                <a:solidFill>
                  <a:srgbClr val="FF0000"/>
                </a:solidFill>
                <a:latin typeface="Arial" panose="020B0604020202020204" pitchFamily="34" charset="0"/>
                <a:cs typeface="Arial" panose="020B0604020202020204" pitchFamily="34" charset="0"/>
              </a:rPr>
              <a:t>the needs of the project and the characteristics of your team</a:t>
            </a:r>
            <a:endParaRPr lang="en-IN"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76648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9219D-8808-0A82-D4B4-CA4D25A88288}"/>
              </a:ext>
            </a:extLst>
          </p:cNvPr>
          <p:cNvSpPr>
            <a:spLocks noGrp="1"/>
          </p:cNvSpPr>
          <p:nvPr>
            <p:ph type="title"/>
          </p:nvPr>
        </p:nvSpPr>
        <p:spPr/>
        <p:txBody>
          <a:bodyPr>
            <a:normAutofit/>
          </a:bodyPr>
          <a:lstStyle/>
          <a:p>
            <a:pPr algn="ctr"/>
            <a:r>
              <a:rPr lang="en-IN" sz="2400" b="1" dirty="0">
                <a:latin typeface="Arial" panose="020B0604020202020204" pitchFamily="34" charset="0"/>
                <a:cs typeface="Arial" panose="020B0604020202020204" pitchFamily="34" charset="0"/>
              </a:rPr>
              <a:t>PROCESS PATTERNS</a:t>
            </a:r>
          </a:p>
        </p:txBody>
      </p:sp>
      <p:sp>
        <p:nvSpPr>
          <p:cNvPr id="3" name="Content Placeholder 2">
            <a:extLst>
              <a:ext uri="{FF2B5EF4-FFF2-40B4-BE49-F238E27FC236}">
                <a16:creationId xmlns:a16="http://schemas.microsoft.com/office/drawing/2014/main" id="{6AED730F-356B-E875-043C-34B81A25D6D0}"/>
              </a:ext>
            </a:extLst>
          </p:cNvPr>
          <p:cNvSpPr>
            <a:spLocks noGrp="1"/>
          </p:cNvSpPr>
          <p:nvPr>
            <p:ph idx="1"/>
          </p:nvPr>
        </p:nvSpPr>
        <p:spPr>
          <a:xfrm>
            <a:off x="406399" y="1825625"/>
            <a:ext cx="11260667" cy="4351338"/>
          </a:xfrm>
        </p:spPr>
        <p:txBody>
          <a:bodyPr>
            <a:normAutofit/>
          </a:bodyPr>
          <a:lstStyle/>
          <a:p>
            <a:r>
              <a:rPr lang="en-US" sz="2000" dirty="0">
                <a:latin typeface="Arial" panose="020B0604020202020204" pitchFamily="34" charset="0"/>
                <a:cs typeface="Arial" panose="020B0604020202020204" pitchFamily="34" charset="0"/>
              </a:rPr>
              <a:t>Every software team encounters problems as it moves through the software process.</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It would be useful if </a:t>
            </a:r>
            <a:r>
              <a:rPr lang="en-US" sz="2000" b="1" dirty="0">
                <a:solidFill>
                  <a:srgbClr val="7030A0"/>
                </a:solidFill>
                <a:latin typeface="Arial" panose="020B0604020202020204" pitchFamily="34" charset="0"/>
                <a:cs typeface="Arial" panose="020B0604020202020204" pitchFamily="34" charset="0"/>
              </a:rPr>
              <a:t>proven solutions </a:t>
            </a:r>
            <a:r>
              <a:rPr lang="en-US" sz="2000" dirty="0">
                <a:latin typeface="Arial" panose="020B0604020202020204" pitchFamily="34" charset="0"/>
                <a:cs typeface="Arial" panose="020B0604020202020204" pitchFamily="34" charset="0"/>
              </a:rPr>
              <a:t>to these problems were readily available to the team so that the </a:t>
            </a:r>
            <a:r>
              <a:rPr lang="en-US" sz="2000" b="1" dirty="0">
                <a:solidFill>
                  <a:srgbClr val="7030A0"/>
                </a:solidFill>
                <a:latin typeface="Arial" panose="020B0604020202020204" pitchFamily="34" charset="0"/>
                <a:cs typeface="Arial" panose="020B0604020202020204" pitchFamily="34" charset="0"/>
              </a:rPr>
              <a:t>problems could be addressed and resolved quickly</a:t>
            </a:r>
            <a:r>
              <a:rPr lang="en-US" sz="2000" dirty="0">
                <a:latin typeface="Arial" panose="020B0604020202020204" pitchFamily="34" charset="0"/>
                <a:cs typeface="Arial" panose="020B0604020202020204" pitchFamily="34" charset="0"/>
              </a:rPr>
              <a:t>. </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A </a:t>
            </a:r>
            <a:r>
              <a:rPr lang="en-US" sz="2000" b="1" dirty="0">
                <a:solidFill>
                  <a:schemeClr val="accent6">
                    <a:lumMod val="75000"/>
                  </a:schemeClr>
                </a:solidFill>
                <a:latin typeface="Arial" panose="020B0604020202020204" pitchFamily="34" charset="0"/>
                <a:cs typeface="Arial" panose="020B0604020202020204" pitchFamily="34" charset="0"/>
              </a:rPr>
              <a:t>Process Pattern </a:t>
            </a:r>
            <a:r>
              <a:rPr lang="en-US" sz="2000" dirty="0">
                <a:solidFill>
                  <a:srgbClr val="FF0000"/>
                </a:solidFill>
                <a:latin typeface="Arial" panose="020B0604020202020204" pitchFamily="34" charset="0"/>
                <a:cs typeface="Arial" panose="020B0604020202020204" pitchFamily="34" charset="0"/>
              </a:rPr>
              <a:t>describes a process-related problem </a:t>
            </a:r>
            <a:r>
              <a:rPr lang="en-US" sz="2000" dirty="0">
                <a:latin typeface="Arial" panose="020B0604020202020204" pitchFamily="34" charset="0"/>
                <a:cs typeface="Arial" panose="020B0604020202020204" pitchFamily="34" charset="0"/>
              </a:rPr>
              <a:t>that is encountered during software engineering work, </a:t>
            </a:r>
            <a:r>
              <a:rPr lang="en-US" sz="2000" b="1" dirty="0">
                <a:latin typeface="Arial" panose="020B0604020202020204" pitchFamily="34" charset="0"/>
                <a:cs typeface="Arial" panose="020B0604020202020204" pitchFamily="34" charset="0"/>
              </a:rPr>
              <a:t>identifies the environment </a:t>
            </a:r>
            <a:r>
              <a:rPr lang="en-US" sz="2000" dirty="0">
                <a:latin typeface="Arial" panose="020B0604020202020204" pitchFamily="34" charset="0"/>
                <a:cs typeface="Arial" panose="020B0604020202020204" pitchFamily="34" charset="0"/>
              </a:rPr>
              <a:t>in which the problem has been encountered, and </a:t>
            </a:r>
            <a:r>
              <a:rPr lang="en-US" sz="2000" dirty="0">
                <a:solidFill>
                  <a:srgbClr val="FF0000"/>
                </a:solidFill>
                <a:latin typeface="Arial" panose="020B0604020202020204" pitchFamily="34" charset="0"/>
                <a:cs typeface="Arial" panose="020B0604020202020204" pitchFamily="34" charset="0"/>
              </a:rPr>
              <a:t>suggests one or more proven solutions to the problem.</a:t>
            </a:r>
          </a:p>
          <a:p>
            <a:endParaRPr lang="en-US" sz="2000" dirty="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By </a:t>
            </a:r>
            <a:r>
              <a:rPr lang="en-US" sz="2000" b="1" dirty="0">
                <a:latin typeface="Arial" panose="020B0604020202020204" pitchFamily="34" charset="0"/>
                <a:cs typeface="Arial" panose="020B0604020202020204" pitchFamily="34" charset="0"/>
              </a:rPr>
              <a:t>combining patterns</a:t>
            </a:r>
            <a:r>
              <a:rPr lang="en-US" sz="2000" dirty="0">
                <a:latin typeface="Arial" panose="020B0604020202020204" pitchFamily="34" charset="0"/>
                <a:cs typeface="Arial" panose="020B0604020202020204" pitchFamily="34" charset="0"/>
              </a:rPr>
              <a:t>, a software team can solve problems and </a:t>
            </a:r>
            <a:r>
              <a:rPr lang="en-US" sz="2000" b="1" dirty="0">
                <a:latin typeface="Arial" panose="020B0604020202020204" pitchFamily="34" charset="0"/>
                <a:cs typeface="Arial" panose="020B0604020202020204" pitchFamily="34" charset="0"/>
              </a:rPr>
              <a:t>construct a process that best meets the needs of a project.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3985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3B1079E-EE42-9D57-FDF2-CA13AB5FF7BF}"/>
              </a:ext>
            </a:extLst>
          </p:cNvPr>
          <p:cNvSpPr>
            <a:spLocks noGrp="1"/>
          </p:cNvSpPr>
          <p:nvPr>
            <p:ph type="ctrTitle"/>
          </p:nvPr>
        </p:nvSpPr>
        <p:spPr/>
        <p:txBody>
          <a:bodyPr>
            <a:normAutofit/>
          </a:bodyPr>
          <a:lstStyle/>
          <a:p>
            <a:r>
              <a:rPr lang="en-IN" sz="2800" b="1" dirty="0">
                <a:latin typeface="Arial" panose="020B0604020202020204" pitchFamily="34" charset="0"/>
                <a:cs typeface="Arial" panose="020B0604020202020204" pitchFamily="34" charset="0"/>
              </a:rPr>
              <a:t>PROCESS ASSESSMENT</a:t>
            </a:r>
          </a:p>
        </p:txBody>
      </p:sp>
      <p:sp>
        <p:nvSpPr>
          <p:cNvPr id="5" name="Subtitle 4">
            <a:extLst>
              <a:ext uri="{FF2B5EF4-FFF2-40B4-BE49-F238E27FC236}">
                <a16:creationId xmlns:a16="http://schemas.microsoft.com/office/drawing/2014/main" id="{8A602C65-B0EF-165D-26B9-8E9B5C1A21E0}"/>
              </a:ext>
            </a:extLst>
          </p:cNvPr>
          <p:cNvSpPr>
            <a:spLocks noGrp="1"/>
          </p:cNvSpPr>
          <p:nvPr>
            <p:ph type="subTitle" idx="1"/>
          </p:nvPr>
        </p:nvSpPr>
        <p:spPr>
          <a:xfrm>
            <a:off x="1524000" y="3602038"/>
            <a:ext cx="10109200" cy="1655762"/>
          </a:xfrm>
        </p:spPr>
        <p:txBody>
          <a:bodyPr>
            <a:normAutofit/>
          </a:bodyPr>
          <a:lstStyle/>
          <a:p>
            <a:r>
              <a:rPr lang="en-US" dirty="0">
                <a:latin typeface="Arial" panose="020B0604020202020204" pitchFamily="34" charset="0"/>
                <a:cs typeface="Arial" panose="020B0604020202020204" pitchFamily="34" charset="0"/>
              </a:rPr>
              <a:t>“process can be assessed to </a:t>
            </a:r>
            <a:r>
              <a:rPr lang="en-US" dirty="0">
                <a:solidFill>
                  <a:srgbClr val="FF0000"/>
                </a:solidFill>
                <a:latin typeface="Arial" panose="020B0604020202020204" pitchFamily="34" charset="0"/>
                <a:cs typeface="Arial" panose="020B0604020202020204" pitchFamily="34" charset="0"/>
              </a:rPr>
              <a:t>ensure that it meets a set of basic process criteria</a:t>
            </a:r>
            <a:r>
              <a:rPr lang="en-US" dirty="0">
                <a:latin typeface="Arial" panose="020B0604020202020204" pitchFamily="34" charset="0"/>
                <a:cs typeface="Arial" panose="020B0604020202020204" pitchFamily="34" charset="0"/>
              </a:rPr>
              <a:t> that have been shown to be essential </a:t>
            </a:r>
            <a:r>
              <a:rPr lang="en-US" dirty="0">
                <a:solidFill>
                  <a:srgbClr val="FF0000"/>
                </a:solidFill>
                <a:latin typeface="Arial" panose="020B0604020202020204" pitchFamily="34" charset="0"/>
                <a:cs typeface="Arial" panose="020B0604020202020204" pitchFamily="34" charset="0"/>
              </a:rPr>
              <a:t>for a successful</a:t>
            </a:r>
          </a:p>
          <a:p>
            <a:r>
              <a:rPr lang="en-US" dirty="0">
                <a:solidFill>
                  <a:srgbClr val="FF0000"/>
                </a:solidFill>
                <a:latin typeface="Arial" panose="020B0604020202020204" pitchFamily="34" charset="0"/>
                <a:cs typeface="Arial" panose="020B0604020202020204" pitchFamily="34" charset="0"/>
              </a:rPr>
              <a:t>software engineering</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7988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68187-BB39-7F3E-FFBD-4ED9C4BA85C5}"/>
              </a:ext>
            </a:extLst>
          </p:cNvPr>
          <p:cNvSpPr>
            <a:spLocks noGrp="1"/>
          </p:cNvSpPr>
          <p:nvPr>
            <p:ph type="title"/>
          </p:nvPr>
        </p:nvSpPr>
        <p:spPr/>
        <p:txBody>
          <a:bodyPr>
            <a:normAutofit/>
          </a:bodyPr>
          <a:lstStyle/>
          <a:p>
            <a:pPr algn="ctr"/>
            <a:r>
              <a:rPr lang="en-US" sz="2400" b="1" dirty="0">
                <a:latin typeface="Arial" panose="020B0604020202020204" pitchFamily="34" charset="0"/>
                <a:cs typeface="Arial" panose="020B0604020202020204" pitchFamily="34" charset="0"/>
              </a:rPr>
              <a:t>Different approaches to software process assessment</a:t>
            </a:r>
            <a:endParaRPr lang="en-IN" sz="2400" b="1"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36A3CE2-3A02-510F-6484-A496716052D3}"/>
              </a:ext>
            </a:extLst>
          </p:cNvPr>
          <p:cNvSpPr>
            <a:spLocks noGrp="1"/>
          </p:cNvSpPr>
          <p:nvPr>
            <p:ph idx="1"/>
          </p:nvPr>
        </p:nvSpPr>
        <p:spPr>
          <a:xfrm>
            <a:off x="355601" y="1371600"/>
            <a:ext cx="11514666" cy="5121275"/>
          </a:xfrm>
        </p:spPr>
        <p:txBody>
          <a:bodyPr>
            <a:normAutofit/>
          </a:bodyPr>
          <a:lstStyle/>
          <a:p>
            <a:pPr marL="0" indent="0">
              <a:buNone/>
            </a:pPr>
            <a:r>
              <a:rPr lang="en-US" sz="2000" b="1" dirty="0">
                <a:latin typeface="Arial" panose="020B0604020202020204" pitchFamily="34" charset="0"/>
                <a:cs typeface="Arial" panose="020B0604020202020204" pitchFamily="34" charset="0"/>
              </a:rPr>
              <a:t>Standard CMMI Assessment Method for Process Improvement: (SCAMPI)—</a:t>
            </a:r>
            <a:r>
              <a:rPr lang="en-US" sz="2000" dirty="0">
                <a:latin typeface="Arial" panose="020B0604020202020204" pitchFamily="34" charset="0"/>
                <a:cs typeface="Arial" panose="020B0604020202020204" pitchFamily="34" charset="0"/>
              </a:rPr>
              <a:t>provides a five-step process assessment model that incorporates five phases: </a:t>
            </a:r>
            <a:r>
              <a:rPr lang="en-US" sz="2000" b="1" dirty="0">
                <a:solidFill>
                  <a:srgbClr val="7030A0"/>
                </a:solidFill>
                <a:latin typeface="Arial" panose="020B0604020202020204" pitchFamily="34" charset="0"/>
                <a:cs typeface="Arial" panose="020B0604020202020204" pitchFamily="34" charset="0"/>
              </a:rPr>
              <a:t>initiating, diagnosing, establishing, acting, and learning.</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CMM-Based Appraisal for Internal Process Improvement (CBA IPI)—</a:t>
            </a:r>
            <a:r>
              <a:rPr lang="en-US" sz="2000" dirty="0">
                <a:latin typeface="Arial" panose="020B0604020202020204" pitchFamily="34" charset="0"/>
                <a:cs typeface="Arial" panose="020B0604020202020204" pitchFamily="34" charset="0"/>
              </a:rPr>
              <a:t>provides a diagnostic technique for assessing the </a:t>
            </a:r>
            <a:r>
              <a:rPr lang="en-US" sz="2000" b="1" dirty="0">
                <a:solidFill>
                  <a:schemeClr val="accent6">
                    <a:lumMod val="75000"/>
                  </a:schemeClr>
                </a:solidFill>
                <a:latin typeface="Arial" panose="020B0604020202020204" pitchFamily="34" charset="0"/>
                <a:cs typeface="Arial" panose="020B0604020202020204" pitchFamily="34" charset="0"/>
              </a:rPr>
              <a:t>relative maturity of a software organization</a:t>
            </a:r>
            <a:r>
              <a:rPr lang="en-US" sz="2000" dirty="0">
                <a:latin typeface="Arial" panose="020B0604020202020204" pitchFamily="34" charset="0"/>
                <a:cs typeface="Arial" panose="020B0604020202020204" pitchFamily="34" charset="0"/>
              </a:rPr>
              <a: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SPICE (ISO/IEC15504)—</a:t>
            </a:r>
            <a:r>
              <a:rPr lang="en-US" sz="2000" dirty="0">
                <a:latin typeface="Arial" panose="020B0604020202020204" pitchFamily="34" charset="0"/>
                <a:cs typeface="Arial" panose="020B0604020202020204" pitchFamily="34" charset="0"/>
              </a:rPr>
              <a:t>a standard that </a:t>
            </a:r>
            <a:r>
              <a:rPr lang="en-US" sz="2000" b="1" dirty="0">
                <a:solidFill>
                  <a:srgbClr val="7030A0"/>
                </a:solidFill>
                <a:latin typeface="Arial" panose="020B0604020202020204" pitchFamily="34" charset="0"/>
                <a:cs typeface="Arial" panose="020B0604020202020204" pitchFamily="34" charset="0"/>
              </a:rPr>
              <a:t>defines a set of requirements </a:t>
            </a:r>
            <a:r>
              <a:rPr lang="en-US" sz="2000" dirty="0">
                <a:latin typeface="Arial" panose="020B0604020202020204" pitchFamily="34" charset="0"/>
                <a:cs typeface="Arial" panose="020B0604020202020204" pitchFamily="34" charset="0"/>
              </a:rPr>
              <a:t>for software process assessment.</a:t>
            </a:r>
          </a:p>
          <a:p>
            <a:pPr marL="0" indent="0">
              <a:buNone/>
            </a:pPr>
            <a:endParaRPr lang="en-US" sz="2000" dirty="0">
              <a:latin typeface="Arial" panose="020B0604020202020204" pitchFamily="34" charset="0"/>
              <a:cs typeface="Arial" panose="020B0604020202020204" pitchFamily="34" charset="0"/>
            </a:endParaRPr>
          </a:p>
          <a:p>
            <a:pPr marL="0" indent="0">
              <a:buNone/>
            </a:pPr>
            <a:r>
              <a:rPr lang="en-US" sz="2000" b="1" dirty="0">
                <a:latin typeface="Arial" panose="020B0604020202020204" pitchFamily="34" charset="0"/>
                <a:cs typeface="Arial" panose="020B0604020202020204" pitchFamily="34" charset="0"/>
              </a:rPr>
              <a:t>ISO 9001:2000 for Software</a:t>
            </a:r>
            <a:r>
              <a:rPr lang="en-US" sz="2000" dirty="0">
                <a:latin typeface="Arial" panose="020B0604020202020204" pitchFamily="34" charset="0"/>
                <a:cs typeface="Arial" panose="020B0604020202020204" pitchFamily="34" charset="0"/>
              </a:rPr>
              <a:t>—a </a:t>
            </a:r>
            <a:r>
              <a:rPr lang="en-US" sz="2000" b="1" dirty="0">
                <a:solidFill>
                  <a:srgbClr val="0070C0"/>
                </a:solidFill>
                <a:latin typeface="Arial" panose="020B0604020202020204" pitchFamily="34" charset="0"/>
                <a:cs typeface="Arial" panose="020B0604020202020204" pitchFamily="34" charset="0"/>
              </a:rPr>
              <a:t>generic standard that applies to any organization </a:t>
            </a:r>
            <a:r>
              <a:rPr lang="en-US" sz="2000" dirty="0">
                <a:latin typeface="Arial" panose="020B0604020202020204" pitchFamily="34" charset="0"/>
                <a:cs typeface="Arial" panose="020B0604020202020204" pitchFamily="34" charset="0"/>
              </a:rPr>
              <a:t>that wants to improve the overall quality of the products, systems, or services that it provides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71490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TotalTime>
  <Words>523</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SOFTWARE PROCESS MODELS </vt:lpstr>
      <vt:lpstr>GENERIC PROCESS MODEL</vt:lpstr>
      <vt:lpstr>PowerPoint Presentation</vt:lpstr>
      <vt:lpstr>PowerPoint Presentation</vt:lpstr>
      <vt:lpstr>DEFINING A FRAMEWORK ACTIVITY</vt:lpstr>
      <vt:lpstr>IDENTIFYING A TASK SET</vt:lpstr>
      <vt:lpstr>PROCESS PATTERNS</vt:lpstr>
      <vt:lpstr>PROCESS ASSESSMENT</vt:lpstr>
      <vt:lpstr>Different approaches to software process assessment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PROCESS MODELS </dc:title>
  <dc:creator>alifsiddi@gmail.com</dc:creator>
  <cp:lastModifiedBy>alifsiddi@gmail.com</cp:lastModifiedBy>
  <cp:revision>4</cp:revision>
  <dcterms:created xsi:type="dcterms:W3CDTF">2023-08-12T15:39:39Z</dcterms:created>
  <dcterms:modified xsi:type="dcterms:W3CDTF">2023-08-13T15:59:33Z</dcterms:modified>
</cp:coreProperties>
</file>