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Montserrat"/>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Montserrat-bold.fntdata"/><Relationship Id="rId12" Type="http://schemas.openxmlformats.org/officeDocument/2006/relationships/slide" Target="slides/slide7.xml"/><Relationship Id="rId34" Type="http://schemas.openxmlformats.org/officeDocument/2006/relationships/font" Target="fonts/Montserrat-regular.fntdata"/><Relationship Id="rId15" Type="http://schemas.openxmlformats.org/officeDocument/2006/relationships/slide" Target="slides/slide10.xml"/><Relationship Id="rId37" Type="http://schemas.openxmlformats.org/officeDocument/2006/relationships/font" Target="fonts/Montserrat-boldItalic.fntdata"/><Relationship Id="rId14" Type="http://schemas.openxmlformats.org/officeDocument/2006/relationships/slide" Target="slides/slide9.xml"/><Relationship Id="rId36" Type="http://schemas.openxmlformats.org/officeDocument/2006/relationships/font" Target="fonts/Montserrat-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0708abdc8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0708abdc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d0708abdc8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d0708abdc8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d0708abdc8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d0708abdc8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0708abdc8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0708abdc8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d0708abdc8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d0708abdc8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t>
            </a:r>
            <a:r>
              <a:rPr lang="en"/>
              <a:t>hen we use DX, register is used as port so we can access ports upto 64K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d0708abdc8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d0708abdc8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0708abdc8_1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0708abdc8_1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0708abdc8_1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0708abdc8_1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0708abdc8_1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0708abdc8_1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d0708abdc8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d0708abdc8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d0708abdc8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d0708abdc8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d0708abdc8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d0708abdc8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d0708abdc8_1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d0708abdc8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0708abdc8_1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0708abdc8_1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0708abdc8_1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0708abdc8_1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0708abdc8_1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0708abdc8_1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d0708abdc8_1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d0708abdc8_1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0708abdc8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0708abdc8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0708abdc8_1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0708abdc8_1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d0708abdc8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d0708abdc8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0708abdc8_1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0708abdc8_1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06f2a75b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06f2a75b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06f2a75b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06f2a75b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d0708abdc8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d0708abdc8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d0708abdc8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d0708abdc8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0708abdc8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0708abdc8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0708abdc8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0708abdc8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OvLRBSQ0Ja0" TargetMode="External"/><Relationship Id="rId4"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9.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8086 System Bus Architecture</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Abhinav Ramnath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Bus Cycles of 8086</a:t>
            </a:r>
            <a:endParaRPr/>
          </a:p>
        </p:txBody>
      </p:sp>
      <p:sp>
        <p:nvSpPr>
          <p:cNvPr id="228" name="Google Shape;228;p22"/>
          <p:cNvSpPr txBox="1"/>
          <p:nvPr>
            <p:ph idx="1" type="body"/>
          </p:nvPr>
        </p:nvSpPr>
        <p:spPr>
          <a:xfrm>
            <a:off x="1297500" y="26069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bus cycle also called as a machine cycle is used to access memory, peripheral devices (I/O), and Interrupt controller. </a:t>
            </a:r>
            <a:r>
              <a:rPr lang="en"/>
              <a:t>Bus cycle corresponds to a sequence of events that starts with an address being output on system address bus followed by a write or read data transfer.</a:t>
            </a:r>
            <a:endParaRPr/>
          </a:p>
          <a:p>
            <a:pPr indent="0" lvl="0" marL="0" rtl="0" algn="l">
              <a:spcBef>
                <a:spcPts val="1200"/>
              </a:spcBef>
              <a:spcAft>
                <a:spcPts val="0"/>
              </a:spcAft>
              <a:buNone/>
            </a:pPr>
            <a:r>
              <a:rPr lang="en"/>
              <a:t>During these operations, a series of control signals are also produced by microprocessor to control direction and timing of bus. There are at least four clock periods in a bus cycle of 8086 microprocessor.</a:t>
            </a:r>
            <a:endParaRPr/>
          </a:p>
          <a:p>
            <a:pPr indent="0" lvl="0" marL="0" rtl="0" algn="l">
              <a:spcBef>
                <a:spcPts val="1200"/>
              </a:spcBef>
              <a:spcAft>
                <a:spcPts val="1200"/>
              </a:spcAft>
              <a:buNone/>
            </a:pPr>
            <a:r>
              <a:t/>
            </a:r>
            <a:endParaRPr/>
          </a:p>
        </p:txBody>
      </p:sp>
      <p:pic>
        <p:nvPicPr>
          <p:cNvPr id="229" name="Google Shape;229;p22"/>
          <p:cNvPicPr preferRelativeResize="0"/>
          <p:nvPr/>
        </p:nvPicPr>
        <p:blipFill>
          <a:blip r:embed="rId3">
            <a:alphaModFix/>
          </a:blip>
          <a:stretch>
            <a:fillRect/>
          </a:stretch>
        </p:blipFill>
        <p:spPr>
          <a:xfrm>
            <a:off x="1335225" y="1102200"/>
            <a:ext cx="6473549" cy="137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Cycle of 8086</a:t>
            </a:r>
            <a:endParaRPr/>
          </a:p>
        </p:txBody>
      </p:sp>
      <p:sp>
        <p:nvSpPr>
          <p:cNvPr id="235" name="Google Shape;235;p23"/>
          <p:cNvSpPr txBox="1"/>
          <p:nvPr>
            <p:ph idx="1" type="body"/>
          </p:nvPr>
        </p:nvSpPr>
        <p:spPr>
          <a:xfrm>
            <a:off x="1297500" y="1064275"/>
            <a:ext cx="3347700" cy="12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T1</a:t>
            </a:r>
            <a:r>
              <a:rPr lang="en"/>
              <a:t>: Address of the memory or I/O location is sent out via the address bus.</a:t>
            </a:r>
            <a:endParaRPr/>
          </a:p>
          <a:p>
            <a:pPr indent="0" lvl="0" marL="0" rtl="0" algn="l">
              <a:spcBef>
                <a:spcPts val="1200"/>
              </a:spcBef>
              <a:spcAft>
                <a:spcPts val="1200"/>
              </a:spcAft>
              <a:buNone/>
            </a:pPr>
            <a:r>
              <a:rPr lang="en"/>
              <a:t>Control signals like ALE, DT/R, M/IO are also set.</a:t>
            </a:r>
            <a:endParaRPr/>
          </a:p>
        </p:txBody>
      </p:sp>
      <p:sp>
        <p:nvSpPr>
          <p:cNvPr id="236" name="Google Shape;236;p23"/>
          <p:cNvSpPr txBox="1"/>
          <p:nvPr/>
        </p:nvSpPr>
        <p:spPr>
          <a:xfrm>
            <a:off x="1343750" y="2214425"/>
            <a:ext cx="3000000" cy="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lt1"/>
                </a:solidFill>
                <a:latin typeface="Lato"/>
                <a:ea typeface="Lato"/>
                <a:cs typeface="Lato"/>
                <a:sym typeface="Lato"/>
              </a:rPr>
              <a:t>T2: </a:t>
            </a:r>
            <a:r>
              <a:rPr lang="en" sz="1300">
                <a:solidFill>
                  <a:schemeClr val="lt1"/>
                </a:solidFill>
                <a:latin typeface="Lato"/>
                <a:ea typeface="Lato"/>
                <a:cs typeface="Lato"/>
                <a:sym typeface="Lato"/>
              </a:rPr>
              <a:t>RD signal, DEN signals</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We check the READY signal at end of T2, if low then T3 is a wait state</a:t>
            </a:r>
            <a:endParaRPr/>
          </a:p>
        </p:txBody>
      </p:sp>
      <p:sp>
        <p:nvSpPr>
          <p:cNvPr id="237" name="Google Shape;237;p23"/>
          <p:cNvSpPr txBox="1"/>
          <p:nvPr/>
        </p:nvSpPr>
        <p:spPr>
          <a:xfrm>
            <a:off x="1390450" y="3886750"/>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Lato"/>
                <a:ea typeface="Lato"/>
                <a:cs typeface="Lato"/>
                <a:sym typeface="Lato"/>
              </a:rPr>
              <a:t>T4: </a:t>
            </a:r>
            <a:r>
              <a:rPr lang="en" sz="1300">
                <a:solidFill>
                  <a:schemeClr val="lt1"/>
                </a:solidFill>
                <a:latin typeface="Lato"/>
                <a:ea typeface="Lato"/>
                <a:cs typeface="Lato"/>
                <a:sym typeface="Lato"/>
              </a:rPr>
              <a:t>Bus signals deactivated in preparation of next bus cycle.</a:t>
            </a:r>
            <a:endParaRPr/>
          </a:p>
        </p:txBody>
      </p:sp>
      <p:sp>
        <p:nvSpPr>
          <p:cNvPr id="238" name="Google Shape;238;p23"/>
          <p:cNvSpPr txBox="1"/>
          <p:nvPr/>
        </p:nvSpPr>
        <p:spPr>
          <a:xfrm>
            <a:off x="1390450" y="3242588"/>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Lato"/>
                <a:ea typeface="Lato"/>
                <a:cs typeface="Lato"/>
                <a:sym typeface="Lato"/>
              </a:rPr>
              <a:t>T3: </a:t>
            </a:r>
            <a:r>
              <a:rPr lang="en" sz="1300">
                <a:solidFill>
                  <a:schemeClr val="lt1"/>
                </a:solidFill>
                <a:latin typeface="Lato"/>
                <a:ea typeface="Lato"/>
                <a:cs typeface="Lato"/>
                <a:sym typeface="Lato"/>
              </a:rPr>
              <a:t>If the READY signal is set, then we perform the read from memory</a:t>
            </a:r>
            <a:endParaRPr/>
          </a:p>
        </p:txBody>
      </p:sp>
      <p:pic>
        <p:nvPicPr>
          <p:cNvPr id="239" name="Google Shape;239;p23"/>
          <p:cNvPicPr preferRelativeResize="0"/>
          <p:nvPr/>
        </p:nvPicPr>
        <p:blipFill>
          <a:blip r:embed="rId3">
            <a:alphaModFix/>
          </a:blip>
          <a:stretch>
            <a:fillRect/>
          </a:stretch>
        </p:blipFill>
        <p:spPr>
          <a:xfrm>
            <a:off x="4525825" y="1428438"/>
            <a:ext cx="4286575" cy="2812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a:t>
            </a:r>
            <a:r>
              <a:rPr lang="en"/>
              <a:t>Cycle of 8086</a:t>
            </a:r>
            <a:endParaRPr/>
          </a:p>
        </p:txBody>
      </p:sp>
      <p:sp>
        <p:nvSpPr>
          <p:cNvPr id="245" name="Google Shape;245;p24"/>
          <p:cNvSpPr txBox="1"/>
          <p:nvPr>
            <p:ph idx="1" type="body"/>
          </p:nvPr>
        </p:nvSpPr>
        <p:spPr>
          <a:xfrm>
            <a:off x="1297500" y="1064275"/>
            <a:ext cx="3347700" cy="12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T1</a:t>
            </a:r>
            <a:r>
              <a:rPr lang="en"/>
              <a:t>: Address of the memory or I/O location is sent out via the address bus.</a:t>
            </a:r>
            <a:endParaRPr/>
          </a:p>
          <a:p>
            <a:pPr indent="0" lvl="0" marL="0" rtl="0" algn="l">
              <a:spcBef>
                <a:spcPts val="1200"/>
              </a:spcBef>
              <a:spcAft>
                <a:spcPts val="1200"/>
              </a:spcAft>
              <a:buNone/>
            </a:pPr>
            <a:r>
              <a:rPr lang="en"/>
              <a:t>Control signals like ALE, DT/R, M/IO are also set.</a:t>
            </a:r>
            <a:endParaRPr/>
          </a:p>
        </p:txBody>
      </p:sp>
      <p:sp>
        <p:nvSpPr>
          <p:cNvPr id="246" name="Google Shape;246;p24"/>
          <p:cNvSpPr txBox="1"/>
          <p:nvPr/>
        </p:nvSpPr>
        <p:spPr>
          <a:xfrm>
            <a:off x="1343750" y="2214425"/>
            <a:ext cx="3000000" cy="7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lt1"/>
                </a:solidFill>
                <a:latin typeface="Lato"/>
                <a:ea typeface="Lato"/>
                <a:cs typeface="Lato"/>
                <a:sym typeface="Lato"/>
              </a:rPr>
              <a:t>T2: </a:t>
            </a:r>
            <a:r>
              <a:rPr lang="en" sz="1300">
                <a:solidFill>
                  <a:schemeClr val="lt1"/>
                </a:solidFill>
                <a:latin typeface="Lato"/>
                <a:ea typeface="Lato"/>
                <a:cs typeface="Lato"/>
                <a:sym typeface="Lato"/>
              </a:rPr>
              <a:t>WR </a:t>
            </a:r>
            <a:r>
              <a:rPr lang="en" sz="1300">
                <a:solidFill>
                  <a:schemeClr val="lt1"/>
                </a:solidFill>
                <a:latin typeface="Lato"/>
                <a:ea typeface="Lato"/>
                <a:cs typeface="Lato"/>
                <a:sym typeface="Lato"/>
              </a:rPr>
              <a:t>signal, DEN signals</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Data is written to Memory</a:t>
            </a:r>
            <a:endParaRPr/>
          </a:p>
        </p:txBody>
      </p:sp>
      <p:sp>
        <p:nvSpPr>
          <p:cNvPr id="247" name="Google Shape;247;p24"/>
          <p:cNvSpPr txBox="1"/>
          <p:nvPr/>
        </p:nvSpPr>
        <p:spPr>
          <a:xfrm>
            <a:off x="1385425" y="312177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Lato"/>
                <a:ea typeface="Lato"/>
                <a:cs typeface="Lato"/>
                <a:sym typeface="Lato"/>
              </a:rPr>
              <a:t>T4: </a:t>
            </a:r>
            <a:r>
              <a:rPr lang="en" sz="1300">
                <a:solidFill>
                  <a:schemeClr val="lt1"/>
                </a:solidFill>
                <a:latin typeface="Lato"/>
                <a:ea typeface="Lato"/>
                <a:cs typeface="Lato"/>
                <a:sym typeface="Lato"/>
              </a:rPr>
              <a:t>Bus signals deactivated in preparation of next bus cycle.</a:t>
            </a:r>
            <a:endParaRPr/>
          </a:p>
        </p:txBody>
      </p:sp>
      <p:pic>
        <p:nvPicPr>
          <p:cNvPr id="248" name="Google Shape;248;p24"/>
          <p:cNvPicPr preferRelativeResize="0"/>
          <p:nvPr/>
        </p:nvPicPr>
        <p:blipFill>
          <a:blip r:embed="rId3">
            <a:alphaModFix/>
          </a:blip>
          <a:stretch>
            <a:fillRect/>
          </a:stretch>
        </p:blipFill>
        <p:spPr>
          <a:xfrm>
            <a:off x="4343750" y="1364325"/>
            <a:ext cx="4745450" cy="2095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descr="This explains the 8086 microprocessor architecture ( x86 architecture ) using simple animations with a clear 8086 block diagram. You can see how instruction flow-through 8086 architecture, so can get a general idea about pipelining in computer architecture. The 8086 microprocessor architecture is the first microprocessor architecture all students have to learn.&#10;&#10;8086 microprocessor architecture mainly divide into two parts. BIU (Bus Interface Unit) and EU (Execution Unit). BIU calculates physical address by using segment address and offset address. Then fetch data from memory and store at the pre-fetch queue. The pre-fetch queue can hold six-byte data, why it is six bytes? The reason is 8086 instruction’s maximum size is 6 byte then the queue can hold any instruction. BIU fetch data from memory when the pre-fetch queue has two-byte of space. Why 2 byte? Because the 8086 microprocessors architecture has a 16bit data bus. In the 8086 architecture control unit at the EU. The Control unit gets data from the prefetch queue and executes. &#10;&#10;&#10;8086 microprocessor architecture has 16bit, 4 general-purpose registers. AX, BX, CX, DX, and those can be a divide in to AH, AL, BH, BL, CH, CL, DH, DL.   &#10;A pipeline is a method that can fetch data from memory while executing an instruction. Without a pipeline, the system can do one thing at a time. That means to fetch, decode, and execute then fetch the next instruction decode and execute. &#10;Hope you can get a general idea about 8086 microprocessor architecture and 8086 instruction cycle and how data flow through 8086 architecture. And also you can get an idea about how pipeline work. How to fetch data while executing instructions.&#10;&#10;The source code,&#10; MOV  BL, 06H&#10; MOV  CL, 05H&#10; ADD  BL, CL&#10;&#10;Here is the source code. And note that there are no flag register changes represented in animation. Finally, you can have a quick recap about the 8086 microprocessor architecture and the instruction cycle of the 8086 microprocessor architecture.&#10;8086 microprocessor has another name that is iAPX 86. S, 8086 architecture has another name that is x86 architecture. 8086 is a 16bit microprocessor that means it has a 16bit data bus, so 8086 can have 1MB memory. 8086 microprocessor is a 40 pin microprocessor." id="253" name="Google Shape;253;p25" title="8086 Microprocessor Architecture || 8086 block diagram || Instruction Cycle [ Animated ]">
            <a:hlinkClick r:id="rId3"/>
          </p:cNvPr>
          <p:cNvPicPr preferRelativeResize="0"/>
          <p:nvPr/>
        </p:nvPicPr>
        <p:blipFill>
          <a:blip r:embed="rId4">
            <a:alphaModFix/>
          </a:blip>
          <a:stretch>
            <a:fillRect/>
          </a:stretch>
        </p:blipFill>
        <p:spPr>
          <a:xfrm>
            <a:off x="2127000" y="1140750"/>
            <a:ext cx="4807600" cy="2704275"/>
          </a:xfrm>
          <a:prstGeom prst="rect">
            <a:avLst/>
          </a:prstGeom>
          <a:noFill/>
          <a:ln>
            <a:noFill/>
          </a:ln>
        </p:spPr>
      </p:pic>
      <p:sp>
        <p:nvSpPr>
          <p:cNvPr id="254" name="Google Shape;254;p25"/>
          <p:cNvSpPr txBox="1"/>
          <p:nvPr/>
        </p:nvSpPr>
        <p:spPr>
          <a:xfrm>
            <a:off x="2813325" y="447925"/>
            <a:ext cx="289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Instruction Cycle of 8086</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I/O Programming in 8086</a:t>
            </a:r>
            <a:endParaRPr/>
          </a:p>
        </p:txBody>
      </p:sp>
      <p:sp>
        <p:nvSpPr>
          <p:cNvPr id="260" name="Google Shape;260;p26"/>
          <p:cNvSpPr txBox="1"/>
          <p:nvPr>
            <p:ph idx="1" type="body"/>
          </p:nvPr>
        </p:nvSpPr>
        <p:spPr>
          <a:xfrm>
            <a:off x="1297500" y="1567550"/>
            <a:ext cx="35994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 8086, all programmed communications with I/O ports is done by the IN and OUT instructions.</a:t>
            </a:r>
            <a:br>
              <a:rPr lang="en"/>
            </a:br>
            <a:r>
              <a:rPr lang="en"/>
              <a:t>All I/O Operations are performed on ports, ports range from 0 to 255.</a:t>
            </a:r>
            <a:br>
              <a:rPr lang="en"/>
            </a:br>
            <a:br>
              <a:rPr lang="en"/>
            </a:br>
            <a:r>
              <a:rPr lang="en"/>
              <a:t>Example:</a:t>
            </a:r>
            <a:endParaRPr/>
          </a:p>
          <a:p>
            <a:pPr indent="0" lvl="0" marL="0" rtl="0" algn="l">
              <a:spcBef>
                <a:spcPts val="1200"/>
              </a:spcBef>
              <a:spcAft>
                <a:spcPts val="0"/>
              </a:spcAft>
              <a:buNone/>
            </a:pPr>
            <a:r>
              <a:rPr lang="en"/>
              <a:t>IN AX, 28h ; Data at port 28 is moved into AX</a:t>
            </a:r>
            <a:endParaRPr/>
          </a:p>
          <a:p>
            <a:pPr indent="0" lvl="0" marL="0" rtl="0" algn="l">
              <a:spcBef>
                <a:spcPts val="1200"/>
              </a:spcBef>
              <a:spcAft>
                <a:spcPts val="1200"/>
              </a:spcAft>
              <a:buNone/>
            </a:pPr>
            <a:r>
              <a:rPr lang="en"/>
              <a:t>MOV DATA_WORD, AX ; Data at AX is moved into memory location denoted by DATA_WORD</a:t>
            </a:r>
            <a:endParaRPr/>
          </a:p>
        </p:txBody>
      </p:sp>
      <p:pic>
        <p:nvPicPr>
          <p:cNvPr id="261" name="Google Shape;261;p26"/>
          <p:cNvPicPr preferRelativeResize="0"/>
          <p:nvPr/>
        </p:nvPicPr>
        <p:blipFill>
          <a:blip r:embed="rId3">
            <a:alphaModFix/>
          </a:blip>
          <a:stretch>
            <a:fillRect/>
          </a:stretch>
        </p:blipFill>
        <p:spPr>
          <a:xfrm>
            <a:off x="4973800" y="1198550"/>
            <a:ext cx="3942301" cy="35029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Design Using 8086: Maximum Mode</a:t>
            </a:r>
            <a:endParaRPr/>
          </a:p>
        </p:txBody>
      </p:sp>
      <p:sp>
        <p:nvSpPr>
          <p:cNvPr id="267" name="Google Shape;267;p27"/>
          <p:cNvSpPr txBox="1"/>
          <p:nvPr>
            <p:ph idx="1" type="body"/>
          </p:nvPr>
        </p:nvSpPr>
        <p:spPr>
          <a:xfrm>
            <a:off x="1297500" y="1567550"/>
            <a:ext cx="2774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Maximum mode is operated by strapping the MN/MX pin to ground.</a:t>
            </a:r>
            <a:br>
              <a:rPr lang="en"/>
            </a:br>
            <a:r>
              <a:rPr lang="en"/>
              <a:t>In this mode, processor derives status signals S2, S1, S0, Bus Controller derives control signals based on status information.</a:t>
            </a:r>
            <a:br>
              <a:rPr lang="en"/>
            </a:br>
            <a:r>
              <a:rPr lang="en"/>
              <a:t>We can have more than one microprocessor in the system configuration.</a:t>
            </a:r>
            <a:endParaRPr/>
          </a:p>
        </p:txBody>
      </p:sp>
      <p:pic>
        <p:nvPicPr>
          <p:cNvPr id="268" name="Google Shape;268;p27"/>
          <p:cNvPicPr preferRelativeResize="0"/>
          <p:nvPr/>
        </p:nvPicPr>
        <p:blipFill>
          <a:blip r:embed="rId3">
            <a:alphaModFix/>
          </a:blip>
          <a:stretch>
            <a:fillRect/>
          </a:stretch>
        </p:blipFill>
        <p:spPr>
          <a:xfrm>
            <a:off x="4224000" y="1257725"/>
            <a:ext cx="4448871" cy="353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Status Signals Maximum Mode</a:t>
            </a:r>
            <a:endParaRPr/>
          </a:p>
        </p:txBody>
      </p:sp>
      <p:pic>
        <p:nvPicPr>
          <p:cNvPr id="274" name="Google Shape;274;p28"/>
          <p:cNvPicPr preferRelativeResize="0"/>
          <p:nvPr/>
        </p:nvPicPr>
        <p:blipFill>
          <a:blip r:embed="rId3">
            <a:alphaModFix/>
          </a:blip>
          <a:stretch>
            <a:fillRect/>
          </a:stretch>
        </p:blipFill>
        <p:spPr>
          <a:xfrm>
            <a:off x="1657200" y="1248875"/>
            <a:ext cx="6040844" cy="353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 Cycle of 8086 in Maximum Mode</a:t>
            </a:r>
            <a:endParaRPr/>
          </a:p>
        </p:txBody>
      </p:sp>
      <p:sp>
        <p:nvSpPr>
          <p:cNvPr id="280" name="Google Shape;280;p29"/>
          <p:cNvSpPr txBox="1"/>
          <p:nvPr>
            <p:ph idx="1" type="body"/>
          </p:nvPr>
        </p:nvSpPr>
        <p:spPr>
          <a:xfrm>
            <a:off x="1297500" y="1064275"/>
            <a:ext cx="3347700" cy="12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T1</a:t>
            </a:r>
            <a:r>
              <a:rPr lang="en"/>
              <a:t>: Address of the memory or I/O location is sent out via the address bus.</a:t>
            </a:r>
            <a:endParaRPr/>
          </a:p>
          <a:p>
            <a:pPr indent="0" lvl="0" marL="0" rtl="0" algn="l">
              <a:spcBef>
                <a:spcPts val="1200"/>
              </a:spcBef>
              <a:spcAft>
                <a:spcPts val="1200"/>
              </a:spcAft>
              <a:buNone/>
            </a:pPr>
            <a:r>
              <a:rPr lang="en"/>
              <a:t>Control signals like ALE, DT/R, M/IO are also set. MRDC is set</a:t>
            </a:r>
            <a:endParaRPr/>
          </a:p>
        </p:txBody>
      </p:sp>
      <p:sp>
        <p:nvSpPr>
          <p:cNvPr id="281" name="Google Shape;281;p29"/>
          <p:cNvSpPr txBox="1"/>
          <p:nvPr/>
        </p:nvSpPr>
        <p:spPr>
          <a:xfrm>
            <a:off x="1343750" y="2214425"/>
            <a:ext cx="3000000" cy="9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lt1"/>
                </a:solidFill>
                <a:latin typeface="Lato"/>
                <a:ea typeface="Lato"/>
                <a:cs typeface="Lato"/>
                <a:sym typeface="Lato"/>
              </a:rPr>
              <a:t>T2: </a:t>
            </a:r>
            <a:r>
              <a:rPr lang="en" sz="1300">
                <a:solidFill>
                  <a:schemeClr val="lt1"/>
                </a:solidFill>
                <a:latin typeface="Lato"/>
                <a:ea typeface="Lato"/>
                <a:cs typeface="Lato"/>
                <a:sym typeface="Lato"/>
              </a:rPr>
              <a:t>RD signal, DEN signals</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We check the READY signal at end of T2, if low then T3 is a wait state</a:t>
            </a:r>
            <a:endParaRPr/>
          </a:p>
        </p:txBody>
      </p:sp>
      <p:sp>
        <p:nvSpPr>
          <p:cNvPr id="282" name="Google Shape;282;p29"/>
          <p:cNvSpPr txBox="1"/>
          <p:nvPr/>
        </p:nvSpPr>
        <p:spPr>
          <a:xfrm>
            <a:off x="1390450" y="3886750"/>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Lato"/>
                <a:ea typeface="Lato"/>
                <a:cs typeface="Lato"/>
                <a:sym typeface="Lato"/>
              </a:rPr>
              <a:t>T4: </a:t>
            </a:r>
            <a:r>
              <a:rPr lang="en" sz="1300">
                <a:solidFill>
                  <a:schemeClr val="lt1"/>
                </a:solidFill>
                <a:latin typeface="Lato"/>
                <a:ea typeface="Lato"/>
                <a:cs typeface="Lato"/>
                <a:sym typeface="Lato"/>
              </a:rPr>
              <a:t>Bus signals deactivated in preparation of next bus cycle.</a:t>
            </a:r>
            <a:endParaRPr/>
          </a:p>
        </p:txBody>
      </p:sp>
      <p:sp>
        <p:nvSpPr>
          <p:cNvPr id="283" name="Google Shape;283;p29"/>
          <p:cNvSpPr txBox="1"/>
          <p:nvPr/>
        </p:nvSpPr>
        <p:spPr>
          <a:xfrm>
            <a:off x="1390450" y="3242588"/>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Lato"/>
                <a:ea typeface="Lato"/>
                <a:cs typeface="Lato"/>
                <a:sym typeface="Lato"/>
              </a:rPr>
              <a:t>T3: </a:t>
            </a:r>
            <a:r>
              <a:rPr lang="en" sz="1300">
                <a:solidFill>
                  <a:schemeClr val="lt1"/>
                </a:solidFill>
                <a:latin typeface="Lato"/>
                <a:ea typeface="Lato"/>
                <a:cs typeface="Lato"/>
                <a:sym typeface="Lato"/>
              </a:rPr>
              <a:t>If the READY signal is set, then we perform the read from memory</a:t>
            </a:r>
            <a:endParaRPr/>
          </a:p>
        </p:txBody>
      </p:sp>
      <p:pic>
        <p:nvPicPr>
          <p:cNvPr id="284" name="Google Shape;284;p29"/>
          <p:cNvPicPr preferRelativeResize="0"/>
          <p:nvPr/>
        </p:nvPicPr>
        <p:blipFill>
          <a:blip r:embed="rId3">
            <a:alphaModFix/>
          </a:blip>
          <a:stretch>
            <a:fillRect/>
          </a:stretch>
        </p:blipFill>
        <p:spPr>
          <a:xfrm>
            <a:off x="4507600" y="1481125"/>
            <a:ext cx="4448751" cy="22561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Write Cycle of 8086 in Maxmimum Mode</a:t>
            </a:r>
            <a:endParaRPr/>
          </a:p>
        </p:txBody>
      </p:sp>
      <p:sp>
        <p:nvSpPr>
          <p:cNvPr id="290" name="Google Shape;290;p30"/>
          <p:cNvSpPr txBox="1"/>
          <p:nvPr>
            <p:ph idx="1" type="body"/>
          </p:nvPr>
        </p:nvSpPr>
        <p:spPr>
          <a:xfrm>
            <a:off x="1297500" y="1064275"/>
            <a:ext cx="3347700" cy="122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T1</a:t>
            </a:r>
            <a:r>
              <a:rPr lang="en"/>
              <a:t>: Address of the memory or I/O location is sent out via the address bus.</a:t>
            </a:r>
            <a:endParaRPr/>
          </a:p>
          <a:p>
            <a:pPr indent="0" lvl="0" marL="0" rtl="0" algn="l">
              <a:spcBef>
                <a:spcPts val="1200"/>
              </a:spcBef>
              <a:spcAft>
                <a:spcPts val="1200"/>
              </a:spcAft>
              <a:buNone/>
            </a:pPr>
            <a:r>
              <a:rPr lang="en"/>
              <a:t>Control signals like ALE, DT/R, M/IO are also set.</a:t>
            </a:r>
            <a:endParaRPr/>
          </a:p>
        </p:txBody>
      </p:sp>
      <p:sp>
        <p:nvSpPr>
          <p:cNvPr id="291" name="Google Shape;291;p30"/>
          <p:cNvSpPr txBox="1"/>
          <p:nvPr/>
        </p:nvSpPr>
        <p:spPr>
          <a:xfrm>
            <a:off x="1343750" y="2214425"/>
            <a:ext cx="3000000" cy="76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300">
                <a:solidFill>
                  <a:schemeClr val="lt1"/>
                </a:solidFill>
                <a:latin typeface="Lato"/>
                <a:ea typeface="Lato"/>
                <a:cs typeface="Lato"/>
                <a:sym typeface="Lato"/>
              </a:rPr>
              <a:t>T2: </a:t>
            </a:r>
            <a:r>
              <a:rPr lang="en" sz="1300">
                <a:solidFill>
                  <a:schemeClr val="lt1"/>
                </a:solidFill>
                <a:latin typeface="Lato"/>
                <a:ea typeface="Lato"/>
                <a:cs typeface="Lato"/>
                <a:sym typeface="Lato"/>
              </a:rPr>
              <a:t>WR signal, DEN signals</a:t>
            </a:r>
            <a:endParaRPr sz="1300">
              <a:solidFill>
                <a:schemeClr val="lt1"/>
              </a:solidFill>
              <a:latin typeface="Lato"/>
              <a:ea typeface="Lato"/>
              <a:cs typeface="Lato"/>
              <a:sym typeface="Lato"/>
            </a:endParaRPr>
          </a:p>
          <a:p>
            <a:pPr indent="0" lvl="0" marL="0" rtl="0" algn="l">
              <a:lnSpc>
                <a:spcPct val="115000"/>
              </a:lnSpc>
              <a:spcBef>
                <a:spcPts val="1200"/>
              </a:spcBef>
              <a:spcAft>
                <a:spcPts val="1200"/>
              </a:spcAft>
              <a:buNone/>
            </a:pPr>
            <a:r>
              <a:rPr lang="en" sz="1300">
                <a:solidFill>
                  <a:schemeClr val="lt1"/>
                </a:solidFill>
                <a:latin typeface="Lato"/>
                <a:ea typeface="Lato"/>
                <a:cs typeface="Lato"/>
                <a:sym typeface="Lato"/>
              </a:rPr>
              <a:t>Data is written to Memory</a:t>
            </a:r>
            <a:endParaRPr/>
          </a:p>
        </p:txBody>
      </p:sp>
      <p:sp>
        <p:nvSpPr>
          <p:cNvPr id="292" name="Google Shape;292;p30"/>
          <p:cNvSpPr txBox="1"/>
          <p:nvPr/>
        </p:nvSpPr>
        <p:spPr>
          <a:xfrm>
            <a:off x="1385425" y="3121775"/>
            <a:ext cx="30000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lt1"/>
                </a:solidFill>
                <a:latin typeface="Lato"/>
                <a:ea typeface="Lato"/>
                <a:cs typeface="Lato"/>
                <a:sym typeface="Lato"/>
              </a:rPr>
              <a:t>T4: </a:t>
            </a:r>
            <a:r>
              <a:rPr lang="en" sz="1300">
                <a:solidFill>
                  <a:schemeClr val="lt1"/>
                </a:solidFill>
                <a:latin typeface="Lato"/>
                <a:ea typeface="Lato"/>
                <a:cs typeface="Lato"/>
                <a:sym typeface="Lato"/>
              </a:rPr>
              <a:t>Bus signals deactivated in preparation of next bus cycle.</a:t>
            </a:r>
            <a:endParaRPr/>
          </a:p>
        </p:txBody>
      </p:sp>
      <p:pic>
        <p:nvPicPr>
          <p:cNvPr id="293" name="Google Shape;293;p30"/>
          <p:cNvPicPr preferRelativeResize="0"/>
          <p:nvPr/>
        </p:nvPicPr>
        <p:blipFill>
          <a:blip r:embed="rId3">
            <a:alphaModFix/>
          </a:blip>
          <a:stretch>
            <a:fillRect/>
          </a:stretch>
        </p:blipFill>
        <p:spPr>
          <a:xfrm>
            <a:off x="4603250" y="1331463"/>
            <a:ext cx="4453775" cy="253481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MultiProcessor Systems</a:t>
            </a:r>
            <a:endParaRPr/>
          </a:p>
        </p:txBody>
      </p:sp>
      <p:sp>
        <p:nvSpPr>
          <p:cNvPr id="299" name="Google Shape;299;p31"/>
          <p:cNvSpPr txBox="1"/>
          <p:nvPr>
            <p:ph idx="1" type="body"/>
          </p:nvPr>
        </p:nvSpPr>
        <p:spPr>
          <a:xfrm>
            <a:off x="1297500" y="1567550"/>
            <a:ext cx="7038900" cy="79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t>Multiprocessor systems refers to the use of multiple processors that execute instructions simultaneously and communicate using mailboxes or semaphores.</a:t>
            </a:r>
            <a:br>
              <a:rPr lang="en"/>
            </a:br>
            <a:endParaRPr/>
          </a:p>
        </p:txBody>
      </p:sp>
      <p:sp>
        <p:nvSpPr>
          <p:cNvPr id="300" name="Google Shape;300;p31"/>
          <p:cNvSpPr txBox="1"/>
          <p:nvPr/>
        </p:nvSpPr>
        <p:spPr>
          <a:xfrm>
            <a:off x="1378975" y="2289925"/>
            <a:ext cx="51939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Maximum Mode in 8086 is designed to implement 3 configs:</a:t>
            </a:r>
            <a:endParaRPr/>
          </a:p>
        </p:txBody>
      </p:sp>
      <p:sp>
        <p:nvSpPr>
          <p:cNvPr id="301" name="Google Shape;301;p31"/>
          <p:cNvSpPr txBox="1"/>
          <p:nvPr/>
        </p:nvSpPr>
        <p:spPr>
          <a:xfrm>
            <a:off x="1450850" y="2729175"/>
            <a:ext cx="4326900" cy="8451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CoProcessor(8087)</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Closely Coupled (dedicated I/O Processor: 8089)</a:t>
            </a:r>
            <a:endParaRPr sz="1300">
              <a:solidFill>
                <a:schemeClr val="lt1"/>
              </a:solidFill>
              <a:latin typeface="Lato"/>
              <a:ea typeface="Lato"/>
              <a:cs typeface="Lato"/>
              <a:sym typeface="Lato"/>
            </a:endParaRPr>
          </a:p>
          <a:p>
            <a:pPr indent="-311150" lvl="0" marL="457200" rtl="0" algn="l">
              <a:lnSpc>
                <a:spcPct val="115000"/>
              </a:lnSpc>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Loosely</a:t>
            </a:r>
            <a:r>
              <a:rPr lang="en" sz="1300">
                <a:solidFill>
                  <a:schemeClr val="lt1"/>
                </a:solidFill>
                <a:latin typeface="Lato"/>
                <a:ea typeface="Lato"/>
                <a:cs typeface="Lato"/>
                <a:sym typeface="Lato"/>
              </a:rPr>
              <a:t> Coupled (Multibus)</a:t>
            </a:r>
            <a:endParaRPr sz="1300">
              <a:solidFill>
                <a:schemeClr val="lt1"/>
              </a:solidFill>
              <a:latin typeface="Lato"/>
              <a:ea typeface="Lato"/>
              <a:cs typeface="Lato"/>
              <a:sym typeface="Lato"/>
            </a:endParaRPr>
          </a:p>
        </p:txBody>
      </p:sp>
      <p:sp>
        <p:nvSpPr>
          <p:cNvPr id="302" name="Google Shape;302;p31"/>
          <p:cNvSpPr txBox="1"/>
          <p:nvPr/>
        </p:nvSpPr>
        <p:spPr>
          <a:xfrm>
            <a:off x="1425675" y="3730725"/>
            <a:ext cx="5193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lt1"/>
                </a:solidFill>
                <a:latin typeface="Lato"/>
                <a:ea typeface="Lato"/>
                <a:cs typeface="Lato"/>
                <a:sym typeface="Lato"/>
              </a:rPr>
              <a:t>Coprocessor and Closely Coupled Processors are very similar,</a:t>
            </a:r>
            <a:br>
              <a:rPr lang="en" sz="1300">
                <a:solidFill>
                  <a:schemeClr val="lt1"/>
                </a:solidFill>
                <a:latin typeface="Lato"/>
                <a:ea typeface="Lato"/>
                <a:cs typeface="Lato"/>
                <a:sym typeface="Lato"/>
              </a:rPr>
            </a:br>
            <a:r>
              <a:rPr lang="en" sz="1300">
                <a:solidFill>
                  <a:schemeClr val="lt1"/>
                </a:solidFill>
                <a:latin typeface="Lato"/>
                <a:ea typeface="Lato"/>
                <a:cs typeface="Lato"/>
                <a:sym typeface="Lato"/>
              </a:rPr>
              <a:t>t</a:t>
            </a:r>
            <a:r>
              <a:rPr lang="en" sz="1300">
                <a:solidFill>
                  <a:schemeClr val="lt1"/>
                </a:solidFill>
                <a:latin typeface="Lato"/>
                <a:ea typeface="Lato"/>
                <a:cs typeface="Lato"/>
                <a:sym typeface="Lato"/>
              </a:rPr>
              <a:t>hey share Memory, I/O and Bus.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8086 Microprocessor</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8086 microprocessor is an 8-bit/16-bit microprocessor designed by Intel in the late 1970s. It is the first member of the x86 family of microprocessors, which includes many popular CPUs used in personal computers.</a:t>
            </a:r>
            <a:endParaRPr/>
          </a:p>
          <a:p>
            <a:pPr indent="0" lvl="0" marL="0" rtl="0" algn="l">
              <a:spcBef>
                <a:spcPts val="1200"/>
              </a:spcBef>
              <a:spcAft>
                <a:spcPts val="1200"/>
              </a:spcAft>
              <a:buNone/>
            </a:pPr>
            <a:r>
              <a:rPr lang="en"/>
              <a:t>The architecture of the 8086 microprocessor is based on a complex instruction set computer (CISC) architecture, which means that it supports a wide range of instructions, many of which can perform multiple operations in a single instruction. The 8086 microprocessor has a 20-bit address bus, which can address up to 1 MB of memory, and a 16-bit data bus, which can transfer data between the microprocessor and memory or I/O devices.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CoProcessor</a:t>
            </a:r>
            <a:endParaRPr/>
          </a:p>
        </p:txBody>
      </p:sp>
      <p:sp>
        <p:nvSpPr>
          <p:cNvPr id="308" name="Google Shape;308;p32"/>
          <p:cNvSpPr txBox="1"/>
          <p:nvPr>
            <p:ph idx="1" type="body"/>
          </p:nvPr>
        </p:nvSpPr>
        <p:spPr>
          <a:xfrm>
            <a:off x="1362900" y="3173000"/>
            <a:ext cx="3785700" cy="126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8087 is a Math Co-Processor.</a:t>
            </a:r>
            <a:br>
              <a:rPr lang="en"/>
            </a:br>
            <a:r>
              <a:rPr lang="en"/>
              <a:t>We use the ESC instruction to communicate with 8087</a:t>
            </a:r>
            <a:br>
              <a:rPr lang="en"/>
            </a:br>
            <a:r>
              <a:rPr lang="en"/>
              <a:t>Like ESC opcode, operand</a:t>
            </a:r>
            <a:endParaRPr/>
          </a:p>
        </p:txBody>
      </p:sp>
      <p:pic>
        <p:nvPicPr>
          <p:cNvPr id="309" name="Google Shape;309;p32"/>
          <p:cNvPicPr preferRelativeResize="0"/>
          <p:nvPr/>
        </p:nvPicPr>
        <p:blipFill>
          <a:blip r:embed="rId3">
            <a:alphaModFix/>
          </a:blip>
          <a:stretch>
            <a:fillRect/>
          </a:stretch>
        </p:blipFill>
        <p:spPr>
          <a:xfrm>
            <a:off x="1442700" y="1083325"/>
            <a:ext cx="5715000" cy="1819275"/>
          </a:xfrm>
          <a:prstGeom prst="rect">
            <a:avLst/>
          </a:prstGeom>
          <a:noFill/>
          <a:ln>
            <a:noFill/>
          </a:ln>
        </p:spPr>
      </p:pic>
      <p:pic>
        <p:nvPicPr>
          <p:cNvPr id="310" name="Google Shape;310;p32"/>
          <p:cNvPicPr preferRelativeResize="0"/>
          <p:nvPr/>
        </p:nvPicPr>
        <p:blipFill>
          <a:blip r:embed="rId4">
            <a:alphaModFix/>
          </a:blip>
          <a:stretch>
            <a:fillRect/>
          </a:stretch>
        </p:blipFill>
        <p:spPr>
          <a:xfrm>
            <a:off x="5497275" y="3004675"/>
            <a:ext cx="3120208" cy="1936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Closely Coupled Processor</a:t>
            </a:r>
            <a:endParaRPr/>
          </a:p>
        </p:txBody>
      </p:sp>
      <p:sp>
        <p:nvSpPr>
          <p:cNvPr id="316" name="Google Shape;316;p33"/>
          <p:cNvSpPr txBox="1"/>
          <p:nvPr>
            <p:ph idx="1" type="body"/>
          </p:nvPr>
        </p:nvSpPr>
        <p:spPr>
          <a:xfrm>
            <a:off x="1362900" y="3173000"/>
            <a:ext cx="3785700" cy="126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Communication is via shared memory</a:t>
            </a:r>
            <a:endParaRPr/>
          </a:p>
          <a:p>
            <a:pPr indent="0" lvl="0" marL="0" rtl="0" algn="l">
              <a:spcBef>
                <a:spcPts val="1200"/>
              </a:spcBef>
              <a:spcAft>
                <a:spcPts val="1200"/>
              </a:spcAft>
              <a:buNone/>
            </a:pPr>
            <a:r>
              <a:rPr lang="en"/>
              <a:t>Coprocessor cannot take control of the bus, it does everything through the CPU</a:t>
            </a:r>
            <a:endParaRPr/>
          </a:p>
        </p:txBody>
      </p:sp>
      <p:pic>
        <p:nvPicPr>
          <p:cNvPr id="317" name="Google Shape;317;p33"/>
          <p:cNvPicPr preferRelativeResize="0"/>
          <p:nvPr/>
        </p:nvPicPr>
        <p:blipFill>
          <a:blip r:embed="rId3">
            <a:alphaModFix/>
          </a:blip>
          <a:stretch>
            <a:fillRect/>
          </a:stretch>
        </p:blipFill>
        <p:spPr>
          <a:xfrm>
            <a:off x="1442700" y="1083325"/>
            <a:ext cx="5715000" cy="1819275"/>
          </a:xfrm>
          <a:prstGeom prst="rect">
            <a:avLst/>
          </a:prstGeom>
          <a:noFill/>
          <a:ln>
            <a:noFill/>
          </a:ln>
        </p:spPr>
      </p:pic>
      <p:pic>
        <p:nvPicPr>
          <p:cNvPr id="318" name="Google Shape;318;p33"/>
          <p:cNvPicPr preferRelativeResize="0"/>
          <p:nvPr/>
        </p:nvPicPr>
        <p:blipFill>
          <a:blip r:embed="rId4">
            <a:alphaModFix/>
          </a:blip>
          <a:stretch>
            <a:fillRect/>
          </a:stretch>
        </p:blipFill>
        <p:spPr>
          <a:xfrm>
            <a:off x="5436900" y="3039900"/>
            <a:ext cx="2424286" cy="1936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Loosely Coupled Processors</a:t>
            </a:r>
            <a:endParaRPr/>
          </a:p>
        </p:txBody>
      </p:sp>
      <p:sp>
        <p:nvSpPr>
          <p:cNvPr id="324" name="Google Shape;324;p34"/>
          <p:cNvSpPr txBox="1"/>
          <p:nvPr>
            <p:ph idx="1" type="body"/>
          </p:nvPr>
        </p:nvSpPr>
        <p:spPr>
          <a:xfrm>
            <a:off x="1297500" y="1567550"/>
            <a:ext cx="7038900" cy="1734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can achieve high system throughput by </a:t>
            </a:r>
            <a:r>
              <a:rPr lang="en"/>
              <a:t>having</a:t>
            </a:r>
            <a:r>
              <a:rPr lang="en"/>
              <a:t> more than one CPU.</a:t>
            </a:r>
            <a:endParaRPr/>
          </a:p>
          <a:p>
            <a:pPr indent="0" lvl="0" marL="0" rtl="0" algn="l">
              <a:spcBef>
                <a:spcPts val="1200"/>
              </a:spcBef>
              <a:spcAft>
                <a:spcPts val="0"/>
              </a:spcAft>
              <a:buNone/>
            </a:pPr>
            <a:r>
              <a:rPr lang="en"/>
              <a:t>Can have a modular design with independent system bus modules.</a:t>
            </a:r>
            <a:endParaRPr/>
          </a:p>
          <a:p>
            <a:pPr indent="0" lvl="0" marL="0" rtl="0" algn="l">
              <a:spcBef>
                <a:spcPts val="1200"/>
              </a:spcBef>
              <a:spcAft>
                <a:spcPts val="0"/>
              </a:spcAft>
              <a:buNone/>
            </a:pPr>
            <a:r>
              <a:rPr lang="en"/>
              <a:t>Failure in one module does not cause a breakdown of the system (fault-tolerant).</a:t>
            </a:r>
            <a:endParaRPr/>
          </a:p>
          <a:p>
            <a:pPr indent="0" lvl="0" marL="0" rtl="0" algn="l">
              <a:spcBef>
                <a:spcPts val="1200"/>
              </a:spcBef>
              <a:spcAft>
                <a:spcPts val="1200"/>
              </a:spcAft>
              <a:buNone/>
            </a:pPr>
            <a:r>
              <a:rPr lang="en"/>
              <a:t>We need extra bus access logic to </a:t>
            </a:r>
            <a:r>
              <a:rPr lang="en"/>
              <a:t>control which CPU has access to the bus at a given point in time, we use </a:t>
            </a:r>
            <a:r>
              <a:rPr b="1" lang="en"/>
              <a:t>3 priority based strategies</a:t>
            </a:r>
            <a:r>
              <a:rPr lang="en"/>
              <a:t>:</a:t>
            </a:r>
            <a:endParaRPr/>
          </a:p>
        </p:txBody>
      </p:sp>
      <p:sp>
        <p:nvSpPr>
          <p:cNvPr id="325" name="Google Shape;325;p34"/>
          <p:cNvSpPr txBox="1"/>
          <p:nvPr/>
        </p:nvSpPr>
        <p:spPr>
          <a:xfrm>
            <a:off x="1358825" y="3236100"/>
            <a:ext cx="4670400" cy="1489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Daisy Chaining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Polling</a:t>
            </a:r>
            <a:endParaRPr sz="1300">
              <a:solidFill>
                <a:schemeClr val="lt1"/>
              </a:solidFill>
              <a:latin typeface="Lato"/>
              <a:ea typeface="Lato"/>
              <a:cs typeface="Lato"/>
              <a:sym typeface="Lato"/>
            </a:endParaRPr>
          </a:p>
          <a:p>
            <a:pPr indent="-311150" lvl="0" marL="457200" rtl="0" algn="l">
              <a:spcBef>
                <a:spcPts val="0"/>
              </a:spcBef>
              <a:spcAft>
                <a:spcPts val="0"/>
              </a:spcAft>
              <a:buClr>
                <a:schemeClr val="lt1"/>
              </a:buClr>
              <a:buSzPts val="1300"/>
              <a:buFont typeface="Lato"/>
              <a:buChar char="●"/>
            </a:pPr>
            <a:r>
              <a:rPr lang="en" sz="1300">
                <a:solidFill>
                  <a:schemeClr val="lt1"/>
                </a:solidFill>
                <a:latin typeface="Lato"/>
                <a:ea typeface="Lato"/>
                <a:cs typeface="Lato"/>
                <a:sym typeface="Lato"/>
              </a:rPr>
              <a:t>Independent Requesting</a:t>
            </a:r>
            <a:endParaRPr sz="1300">
              <a:solidFill>
                <a:schemeClr val="l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Daisy Chaining</a:t>
            </a:r>
            <a:endParaRPr/>
          </a:p>
        </p:txBody>
      </p:sp>
      <p:sp>
        <p:nvSpPr>
          <p:cNvPr id="331" name="Google Shape;331;p35"/>
          <p:cNvSpPr txBox="1"/>
          <p:nvPr>
            <p:ph idx="1" type="body"/>
          </p:nvPr>
        </p:nvSpPr>
        <p:spPr>
          <a:xfrm>
            <a:off x="1297500" y="1567550"/>
            <a:ext cx="3081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use a bus controller to monitor bus busy and bus request signals.</a:t>
            </a:r>
            <a:endParaRPr/>
          </a:p>
          <a:p>
            <a:pPr indent="0" lvl="0" marL="0" rtl="0" algn="l">
              <a:spcBef>
                <a:spcPts val="1200"/>
              </a:spcBef>
              <a:spcAft>
                <a:spcPts val="0"/>
              </a:spcAft>
              <a:buNone/>
            </a:pPr>
            <a:r>
              <a:rPr lang="en"/>
              <a:t>Sends bus grant to each bus master, and then master decides to keep it or pass it to the next master.</a:t>
            </a:r>
            <a:endParaRPr/>
          </a:p>
          <a:p>
            <a:pPr indent="0" lvl="0" marL="0" rtl="0" algn="l">
              <a:spcBef>
                <a:spcPts val="1200"/>
              </a:spcBef>
              <a:spcAft>
                <a:spcPts val="1200"/>
              </a:spcAft>
              <a:buNone/>
            </a:pPr>
            <a:r>
              <a:rPr lang="en"/>
              <a:t>Controller does clock synchronization.</a:t>
            </a:r>
            <a:endParaRPr/>
          </a:p>
        </p:txBody>
      </p:sp>
      <p:pic>
        <p:nvPicPr>
          <p:cNvPr id="332" name="Google Shape;332;p35"/>
          <p:cNvPicPr preferRelativeResize="0"/>
          <p:nvPr/>
        </p:nvPicPr>
        <p:blipFill>
          <a:blip r:embed="rId3">
            <a:alphaModFix/>
          </a:blip>
          <a:stretch>
            <a:fillRect/>
          </a:stretch>
        </p:blipFill>
        <p:spPr>
          <a:xfrm>
            <a:off x="4520825" y="1545800"/>
            <a:ext cx="4460700" cy="180839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Polling</a:t>
            </a:r>
            <a:endParaRPr/>
          </a:p>
        </p:txBody>
      </p:sp>
      <p:sp>
        <p:nvSpPr>
          <p:cNvPr id="338" name="Google Shape;338;p36"/>
          <p:cNvSpPr txBox="1"/>
          <p:nvPr>
            <p:ph idx="1" type="body"/>
          </p:nvPr>
        </p:nvSpPr>
        <p:spPr>
          <a:xfrm>
            <a:off x="1297500" y="1567550"/>
            <a:ext cx="3081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Controller sends address of device to grant bus access.</a:t>
            </a:r>
            <a:endParaRPr/>
          </a:p>
          <a:p>
            <a:pPr indent="0" lvl="0" marL="0" rtl="0" algn="l">
              <a:spcBef>
                <a:spcPts val="1200"/>
              </a:spcBef>
              <a:spcAft>
                <a:spcPts val="0"/>
              </a:spcAft>
              <a:buNone/>
            </a:pPr>
            <a:r>
              <a:rPr lang="en"/>
              <a:t>We can use priority resolution here:</a:t>
            </a:r>
            <a:endParaRPr/>
          </a:p>
          <a:p>
            <a:pPr indent="0" lvl="0" marL="0" rtl="0" algn="l">
              <a:spcBef>
                <a:spcPts val="1200"/>
              </a:spcBef>
              <a:spcAft>
                <a:spcPts val="1200"/>
              </a:spcAft>
              <a:buNone/>
            </a:pPr>
            <a:r>
              <a:rPr lang="en"/>
              <a:t>Highest priority is granted first, then we move to lower priorities.</a:t>
            </a:r>
            <a:endParaRPr/>
          </a:p>
        </p:txBody>
      </p:sp>
      <p:pic>
        <p:nvPicPr>
          <p:cNvPr id="339" name="Google Shape;339;p36"/>
          <p:cNvPicPr preferRelativeResize="0"/>
          <p:nvPr/>
        </p:nvPicPr>
        <p:blipFill>
          <a:blip r:embed="rId3">
            <a:alphaModFix/>
          </a:blip>
          <a:stretch>
            <a:fillRect/>
          </a:stretch>
        </p:blipFill>
        <p:spPr>
          <a:xfrm>
            <a:off x="4530900" y="1460250"/>
            <a:ext cx="4460699" cy="19871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Independent Requests</a:t>
            </a:r>
            <a:endParaRPr/>
          </a:p>
        </p:txBody>
      </p:sp>
      <p:sp>
        <p:nvSpPr>
          <p:cNvPr id="345" name="Google Shape;345;p37"/>
          <p:cNvSpPr txBox="1"/>
          <p:nvPr>
            <p:ph idx="1" type="body"/>
          </p:nvPr>
        </p:nvSpPr>
        <p:spPr>
          <a:xfrm>
            <a:off x="1297500" y="1567550"/>
            <a:ext cx="3081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Each master has a request and grant line.</a:t>
            </a:r>
            <a:endParaRPr/>
          </a:p>
          <a:p>
            <a:pPr indent="0" lvl="0" marL="0" rtl="0" algn="l">
              <a:spcBef>
                <a:spcPts val="1200"/>
              </a:spcBef>
              <a:spcAft>
                <a:spcPts val="0"/>
              </a:spcAft>
              <a:buNone/>
            </a:pPr>
            <a:r>
              <a:rPr lang="en"/>
              <a:t>Each pair has a priority </a:t>
            </a:r>
            <a:r>
              <a:rPr lang="en"/>
              <a:t>assigned to it.</a:t>
            </a:r>
            <a:endParaRPr/>
          </a:p>
          <a:p>
            <a:pPr indent="0" lvl="0" marL="0" rtl="0" algn="l">
              <a:spcBef>
                <a:spcPts val="1200"/>
              </a:spcBef>
              <a:spcAft>
                <a:spcPts val="0"/>
              </a:spcAft>
              <a:buNone/>
            </a:pPr>
            <a:r>
              <a:rPr lang="en"/>
              <a:t>Controller includes a priority decoder, which selects the request with the highest priority and returns the corresponding grant signal.</a:t>
            </a:r>
            <a:br>
              <a:rPr lang="en"/>
            </a:br>
            <a:br>
              <a:rPr lang="en"/>
            </a:br>
            <a:r>
              <a:rPr lang="en"/>
              <a:t>Priority can be fixed or rotating priority</a:t>
            </a:r>
            <a:endParaRPr/>
          </a:p>
          <a:p>
            <a:pPr indent="0" lvl="0" marL="0" rtl="0" algn="l">
              <a:spcBef>
                <a:spcPts val="1200"/>
              </a:spcBef>
              <a:spcAft>
                <a:spcPts val="1200"/>
              </a:spcAft>
              <a:buNone/>
            </a:pPr>
            <a:r>
              <a:t/>
            </a:r>
            <a:endParaRPr/>
          </a:p>
        </p:txBody>
      </p:sp>
      <p:pic>
        <p:nvPicPr>
          <p:cNvPr id="346" name="Google Shape;346;p37"/>
          <p:cNvPicPr preferRelativeResize="0"/>
          <p:nvPr/>
        </p:nvPicPr>
        <p:blipFill>
          <a:blip r:embed="rId3">
            <a:alphaModFix/>
          </a:blip>
          <a:stretch>
            <a:fillRect/>
          </a:stretch>
        </p:blipFill>
        <p:spPr>
          <a:xfrm>
            <a:off x="4530900" y="1460250"/>
            <a:ext cx="4460700" cy="246881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Advanced Processors: 80286</a:t>
            </a:r>
            <a:endParaRPr/>
          </a:p>
        </p:txBody>
      </p:sp>
      <p:sp>
        <p:nvSpPr>
          <p:cNvPr id="352" name="Google Shape;352;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Advanced Memory Management and Protection Capabilities.</a:t>
            </a:r>
            <a:endParaRPr/>
          </a:p>
          <a:p>
            <a:pPr indent="0" lvl="0" marL="0" rtl="0" algn="l">
              <a:spcBef>
                <a:spcPts val="1200"/>
              </a:spcBef>
              <a:spcAft>
                <a:spcPts val="1200"/>
              </a:spcAft>
              <a:buNone/>
            </a:pPr>
            <a:r>
              <a:rPr lang="en"/>
              <a:t>24-bit address bus capable of addressing 16MB of Physical Memory.</a:t>
            </a:r>
            <a:br>
              <a:rPr lang="en"/>
            </a:br>
            <a:br>
              <a:rPr lang="en"/>
            </a:br>
            <a:r>
              <a:rPr lang="en"/>
              <a:t>In Real Mode, it can access upto 1MB of physical memory.</a:t>
            </a:r>
            <a:br>
              <a:rPr lang="en"/>
            </a:br>
            <a:br>
              <a:rPr lang="en"/>
            </a:br>
            <a:r>
              <a:rPr lang="en"/>
              <a:t>In Virtual Address Mode, it can access upto 16MB of Physical and upto 1GB of virtual memory.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Virtual Memory?</a:t>
            </a:r>
            <a:endParaRPr/>
          </a:p>
        </p:txBody>
      </p:sp>
      <p:sp>
        <p:nvSpPr>
          <p:cNvPr id="358" name="Google Shape;358;p39"/>
          <p:cNvSpPr txBox="1"/>
          <p:nvPr>
            <p:ph idx="1" type="body"/>
          </p:nvPr>
        </p:nvSpPr>
        <p:spPr>
          <a:xfrm>
            <a:off x="1297500" y="1567550"/>
            <a:ext cx="7038900" cy="10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Memory Management technique that allows  the processor to address more memory than is physically available in the system’s RAM. ( 2 ^ 24 = 16MB)</a:t>
            </a:r>
            <a:endParaRPr/>
          </a:p>
          <a:p>
            <a:pPr indent="0" lvl="0" marL="0" rtl="0" algn="l">
              <a:spcBef>
                <a:spcPts val="1200"/>
              </a:spcBef>
              <a:spcAft>
                <a:spcPts val="1200"/>
              </a:spcAft>
              <a:buNone/>
            </a:pPr>
            <a:r>
              <a:rPr lang="en"/>
              <a:t>How is it achieved in the context of 80286? </a:t>
            </a:r>
            <a:r>
              <a:rPr b="1" lang="en"/>
              <a:t>Segmentation</a:t>
            </a:r>
            <a:endParaRPr b="1"/>
          </a:p>
        </p:txBody>
      </p:sp>
      <p:pic>
        <p:nvPicPr>
          <p:cNvPr id="359" name="Google Shape;359;p39"/>
          <p:cNvPicPr preferRelativeResize="0"/>
          <p:nvPr/>
        </p:nvPicPr>
        <p:blipFill>
          <a:blip r:embed="rId3">
            <a:alphaModFix/>
          </a:blip>
          <a:stretch>
            <a:fillRect/>
          </a:stretch>
        </p:blipFill>
        <p:spPr>
          <a:xfrm>
            <a:off x="1385425" y="2542850"/>
            <a:ext cx="3462608" cy="2267050"/>
          </a:xfrm>
          <a:prstGeom prst="rect">
            <a:avLst/>
          </a:prstGeom>
          <a:noFill/>
          <a:ln>
            <a:noFill/>
          </a:ln>
        </p:spPr>
      </p:pic>
      <p:pic>
        <p:nvPicPr>
          <p:cNvPr id="360" name="Google Shape;360;p39"/>
          <p:cNvPicPr preferRelativeResize="0"/>
          <p:nvPr/>
        </p:nvPicPr>
        <p:blipFill>
          <a:blip r:embed="rId4">
            <a:alphaModFix/>
          </a:blip>
          <a:stretch>
            <a:fillRect/>
          </a:stretch>
        </p:blipFill>
        <p:spPr>
          <a:xfrm>
            <a:off x="5002422" y="2613497"/>
            <a:ext cx="3948975" cy="1437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0"/>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Thank you</a:t>
            </a:r>
            <a:endParaRPr/>
          </a:p>
        </p:txBody>
      </p:sp>
      <p:sp>
        <p:nvSpPr>
          <p:cNvPr id="366" name="Google Shape;366;p40"/>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of 8086</a:t>
            </a:r>
            <a:endParaRPr/>
          </a:p>
        </p:txBody>
      </p:sp>
      <p:pic>
        <p:nvPicPr>
          <p:cNvPr id="147" name="Google Shape;147;p15"/>
          <p:cNvPicPr preferRelativeResize="0"/>
          <p:nvPr/>
        </p:nvPicPr>
        <p:blipFill>
          <a:blip r:embed="rId3">
            <a:alphaModFix/>
          </a:blip>
          <a:stretch>
            <a:fillRect/>
          </a:stretch>
        </p:blipFill>
        <p:spPr>
          <a:xfrm>
            <a:off x="1878650" y="1067700"/>
            <a:ext cx="4707799" cy="35308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6"/>
          <p:cNvPicPr preferRelativeResize="0"/>
          <p:nvPr/>
        </p:nvPicPr>
        <p:blipFill>
          <a:blip r:embed="rId3">
            <a:alphaModFix/>
          </a:blip>
          <a:stretch>
            <a:fillRect/>
          </a:stretch>
        </p:blipFill>
        <p:spPr>
          <a:xfrm>
            <a:off x="1223775" y="905925"/>
            <a:ext cx="3300800" cy="3696900"/>
          </a:xfrm>
          <a:prstGeom prst="rect">
            <a:avLst/>
          </a:prstGeom>
          <a:noFill/>
          <a:ln>
            <a:noFill/>
          </a:ln>
        </p:spPr>
      </p:pic>
      <p:cxnSp>
        <p:nvCxnSpPr>
          <p:cNvPr id="153" name="Google Shape;153;p16"/>
          <p:cNvCxnSpPr>
            <a:endCxn id="154" idx="1"/>
          </p:cNvCxnSpPr>
          <p:nvPr/>
        </p:nvCxnSpPr>
        <p:spPr>
          <a:xfrm flipH="1" rot="10800000">
            <a:off x="2883375" y="908350"/>
            <a:ext cx="2182200" cy="421500"/>
          </a:xfrm>
          <a:prstGeom prst="straightConnector1">
            <a:avLst/>
          </a:prstGeom>
          <a:noFill/>
          <a:ln cap="flat" cmpd="sng" w="9525">
            <a:solidFill>
              <a:srgbClr val="FF0000"/>
            </a:solidFill>
            <a:prstDash val="solid"/>
            <a:round/>
            <a:headEnd len="med" w="med" type="none"/>
            <a:tailEnd len="med" w="med" type="triangle"/>
          </a:ln>
        </p:spPr>
      </p:cxnSp>
      <p:sp>
        <p:nvSpPr>
          <p:cNvPr id="154" name="Google Shape;154;p16"/>
          <p:cNvSpPr txBox="1"/>
          <p:nvPr/>
        </p:nvSpPr>
        <p:spPr>
          <a:xfrm>
            <a:off x="5065575" y="647800"/>
            <a:ext cx="8037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Vcc 5V Power</a:t>
            </a:r>
            <a:endParaRPr sz="1300">
              <a:solidFill>
                <a:schemeClr val="lt1"/>
              </a:solidFill>
              <a:latin typeface="Lato"/>
              <a:ea typeface="Lato"/>
              <a:cs typeface="Lato"/>
              <a:sym typeface="Lato"/>
            </a:endParaRPr>
          </a:p>
        </p:txBody>
      </p:sp>
      <p:sp>
        <p:nvSpPr>
          <p:cNvPr id="155" name="Google Shape;155;p16"/>
          <p:cNvSpPr txBox="1"/>
          <p:nvPr/>
        </p:nvSpPr>
        <p:spPr>
          <a:xfrm>
            <a:off x="5144925" y="1462625"/>
            <a:ext cx="8037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Ground</a:t>
            </a:r>
            <a:endParaRPr sz="1300">
              <a:solidFill>
                <a:schemeClr val="lt1"/>
              </a:solidFill>
              <a:latin typeface="Lato"/>
              <a:ea typeface="Lato"/>
              <a:cs typeface="Lato"/>
              <a:sym typeface="Lato"/>
            </a:endParaRPr>
          </a:p>
        </p:txBody>
      </p:sp>
      <p:cxnSp>
        <p:nvCxnSpPr>
          <p:cNvPr id="156" name="Google Shape;156;p16"/>
          <p:cNvCxnSpPr>
            <a:endCxn id="155" idx="1"/>
          </p:cNvCxnSpPr>
          <p:nvPr/>
        </p:nvCxnSpPr>
        <p:spPr>
          <a:xfrm>
            <a:off x="1592625" y="1271375"/>
            <a:ext cx="3552300" cy="451800"/>
          </a:xfrm>
          <a:prstGeom prst="straightConnector1">
            <a:avLst/>
          </a:prstGeom>
          <a:noFill/>
          <a:ln cap="flat" cmpd="sng" w="9525">
            <a:solidFill>
              <a:srgbClr val="FF0000"/>
            </a:solidFill>
            <a:prstDash val="solid"/>
            <a:round/>
            <a:headEnd len="med" w="med" type="none"/>
            <a:tailEnd len="med" w="med" type="triangle"/>
          </a:ln>
        </p:spPr>
      </p:cxnSp>
      <p:cxnSp>
        <p:nvCxnSpPr>
          <p:cNvPr id="157" name="Google Shape;157;p16"/>
          <p:cNvCxnSpPr>
            <a:endCxn id="155" idx="1"/>
          </p:cNvCxnSpPr>
          <p:nvPr/>
        </p:nvCxnSpPr>
        <p:spPr>
          <a:xfrm flipH="1" rot="10800000">
            <a:off x="1529325" y="1723175"/>
            <a:ext cx="3615600" cy="2446200"/>
          </a:xfrm>
          <a:prstGeom prst="straightConnector1">
            <a:avLst/>
          </a:prstGeom>
          <a:noFill/>
          <a:ln cap="flat" cmpd="sng" w="9525">
            <a:solidFill>
              <a:srgbClr val="FF0000"/>
            </a:solidFill>
            <a:prstDash val="solid"/>
            <a:round/>
            <a:headEnd len="med" w="med" type="none"/>
            <a:tailEnd len="med" w="med" type="triangle"/>
          </a:ln>
        </p:spPr>
      </p:cxnSp>
      <p:cxnSp>
        <p:nvCxnSpPr>
          <p:cNvPr id="158" name="Google Shape;158;p16"/>
          <p:cNvCxnSpPr/>
          <p:nvPr/>
        </p:nvCxnSpPr>
        <p:spPr>
          <a:xfrm flipH="1" rot="10800000">
            <a:off x="1660925" y="3555575"/>
            <a:ext cx="3482700" cy="428700"/>
          </a:xfrm>
          <a:prstGeom prst="straightConnector1">
            <a:avLst/>
          </a:prstGeom>
          <a:noFill/>
          <a:ln cap="flat" cmpd="sng" w="9525">
            <a:solidFill>
              <a:srgbClr val="FF0000"/>
            </a:solidFill>
            <a:prstDash val="solid"/>
            <a:round/>
            <a:headEnd len="med" w="med" type="none"/>
            <a:tailEnd len="med" w="med" type="triangle"/>
          </a:ln>
        </p:spPr>
      </p:cxnSp>
      <p:sp>
        <p:nvSpPr>
          <p:cNvPr id="159" name="Google Shape;159;p16"/>
          <p:cNvSpPr txBox="1"/>
          <p:nvPr/>
        </p:nvSpPr>
        <p:spPr>
          <a:xfrm>
            <a:off x="5144925" y="3295425"/>
            <a:ext cx="8037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Clock</a:t>
            </a:r>
            <a:endParaRPr sz="1300">
              <a:solidFill>
                <a:schemeClr val="lt1"/>
              </a:solidFill>
              <a:latin typeface="Lato"/>
              <a:ea typeface="Lato"/>
              <a:cs typeface="Lato"/>
              <a:sym typeface="Lato"/>
            </a:endParaRPr>
          </a:p>
        </p:txBody>
      </p:sp>
      <p:sp>
        <p:nvSpPr>
          <p:cNvPr id="160" name="Google Shape;160;p16"/>
          <p:cNvSpPr txBox="1"/>
          <p:nvPr/>
        </p:nvSpPr>
        <p:spPr>
          <a:xfrm>
            <a:off x="3343975" y="80525"/>
            <a:ext cx="289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FFFF"/>
                </a:solidFill>
                <a:latin typeface="Lato"/>
                <a:ea typeface="Lato"/>
                <a:cs typeface="Lato"/>
                <a:sym typeface="Lato"/>
              </a:rPr>
              <a:t>Power Signals</a:t>
            </a:r>
            <a:endParaRPr b="1" sz="21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17"/>
          <p:cNvPicPr preferRelativeResize="0"/>
          <p:nvPr/>
        </p:nvPicPr>
        <p:blipFill>
          <a:blip r:embed="rId3">
            <a:alphaModFix/>
          </a:blip>
          <a:stretch>
            <a:fillRect/>
          </a:stretch>
        </p:blipFill>
        <p:spPr>
          <a:xfrm>
            <a:off x="1233525" y="891400"/>
            <a:ext cx="3300800" cy="3696900"/>
          </a:xfrm>
          <a:prstGeom prst="rect">
            <a:avLst/>
          </a:prstGeom>
          <a:noFill/>
          <a:ln>
            <a:noFill/>
          </a:ln>
        </p:spPr>
      </p:pic>
      <p:cxnSp>
        <p:nvCxnSpPr>
          <p:cNvPr id="166" name="Google Shape;166;p17"/>
          <p:cNvCxnSpPr/>
          <p:nvPr/>
        </p:nvCxnSpPr>
        <p:spPr>
          <a:xfrm>
            <a:off x="1709625" y="3545900"/>
            <a:ext cx="185100" cy="0"/>
          </a:xfrm>
          <a:prstGeom prst="straightConnector1">
            <a:avLst/>
          </a:prstGeom>
          <a:noFill/>
          <a:ln cap="flat" cmpd="sng" w="9525">
            <a:solidFill>
              <a:srgbClr val="FF0000"/>
            </a:solidFill>
            <a:prstDash val="solid"/>
            <a:round/>
            <a:headEnd len="med" w="med" type="none"/>
            <a:tailEnd len="med" w="med" type="none"/>
          </a:ln>
        </p:spPr>
      </p:cxnSp>
      <p:cxnSp>
        <p:nvCxnSpPr>
          <p:cNvPr id="167" name="Google Shape;167;p17"/>
          <p:cNvCxnSpPr/>
          <p:nvPr/>
        </p:nvCxnSpPr>
        <p:spPr>
          <a:xfrm rot="10800000">
            <a:off x="1880025" y="1407700"/>
            <a:ext cx="14700" cy="2152800"/>
          </a:xfrm>
          <a:prstGeom prst="straightConnector1">
            <a:avLst/>
          </a:prstGeom>
          <a:noFill/>
          <a:ln cap="flat" cmpd="sng" w="9525">
            <a:solidFill>
              <a:srgbClr val="FF0000"/>
            </a:solidFill>
            <a:prstDash val="solid"/>
            <a:round/>
            <a:headEnd len="med" w="med" type="none"/>
            <a:tailEnd len="med" w="med" type="none"/>
          </a:ln>
        </p:spPr>
      </p:cxnSp>
      <p:cxnSp>
        <p:nvCxnSpPr>
          <p:cNvPr id="168" name="Google Shape;168;p17"/>
          <p:cNvCxnSpPr/>
          <p:nvPr/>
        </p:nvCxnSpPr>
        <p:spPr>
          <a:xfrm rot="10800000">
            <a:off x="1690200" y="1412525"/>
            <a:ext cx="189900" cy="0"/>
          </a:xfrm>
          <a:prstGeom prst="straightConnector1">
            <a:avLst/>
          </a:prstGeom>
          <a:noFill/>
          <a:ln cap="flat" cmpd="sng" w="9525">
            <a:solidFill>
              <a:srgbClr val="FF0000"/>
            </a:solidFill>
            <a:prstDash val="solid"/>
            <a:round/>
            <a:headEnd len="med" w="med" type="none"/>
            <a:tailEnd len="med" w="med" type="none"/>
          </a:ln>
        </p:spPr>
      </p:cxnSp>
      <p:cxnSp>
        <p:nvCxnSpPr>
          <p:cNvPr id="169" name="Google Shape;169;p17"/>
          <p:cNvCxnSpPr/>
          <p:nvPr/>
        </p:nvCxnSpPr>
        <p:spPr>
          <a:xfrm flipH="1" rot="10800000">
            <a:off x="1904450" y="2484125"/>
            <a:ext cx="3165900" cy="292200"/>
          </a:xfrm>
          <a:prstGeom prst="straightConnector1">
            <a:avLst/>
          </a:prstGeom>
          <a:noFill/>
          <a:ln cap="flat" cmpd="sng" w="9525">
            <a:solidFill>
              <a:srgbClr val="FF0000"/>
            </a:solidFill>
            <a:prstDash val="solid"/>
            <a:round/>
            <a:headEnd len="med" w="med" type="none"/>
            <a:tailEnd len="med" w="med" type="triangle"/>
          </a:ln>
        </p:spPr>
      </p:cxnSp>
      <p:cxnSp>
        <p:nvCxnSpPr>
          <p:cNvPr id="170" name="Google Shape;170;p17"/>
          <p:cNvCxnSpPr/>
          <p:nvPr/>
        </p:nvCxnSpPr>
        <p:spPr>
          <a:xfrm flipH="1" rot="10800000">
            <a:off x="2917575" y="1407775"/>
            <a:ext cx="146100" cy="9600"/>
          </a:xfrm>
          <a:prstGeom prst="straightConnector1">
            <a:avLst/>
          </a:prstGeom>
          <a:noFill/>
          <a:ln cap="flat" cmpd="sng" w="9525">
            <a:solidFill>
              <a:srgbClr val="FF0000"/>
            </a:solidFill>
            <a:prstDash val="solid"/>
            <a:round/>
            <a:headEnd len="med" w="med" type="none"/>
            <a:tailEnd len="med" w="med" type="none"/>
          </a:ln>
        </p:spPr>
      </p:cxnSp>
      <p:cxnSp>
        <p:nvCxnSpPr>
          <p:cNvPr id="171" name="Google Shape;171;p17"/>
          <p:cNvCxnSpPr/>
          <p:nvPr/>
        </p:nvCxnSpPr>
        <p:spPr>
          <a:xfrm>
            <a:off x="3054075" y="1407700"/>
            <a:ext cx="29100" cy="628200"/>
          </a:xfrm>
          <a:prstGeom prst="straightConnector1">
            <a:avLst/>
          </a:prstGeom>
          <a:noFill/>
          <a:ln cap="flat" cmpd="sng" w="9525">
            <a:solidFill>
              <a:srgbClr val="FF0000"/>
            </a:solidFill>
            <a:prstDash val="solid"/>
            <a:round/>
            <a:headEnd len="med" w="med" type="none"/>
            <a:tailEnd len="med" w="med" type="none"/>
          </a:ln>
        </p:spPr>
      </p:cxnSp>
      <p:cxnSp>
        <p:nvCxnSpPr>
          <p:cNvPr id="172" name="Google Shape;172;p17"/>
          <p:cNvCxnSpPr/>
          <p:nvPr/>
        </p:nvCxnSpPr>
        <p:spPr>
          <a:xfrm flipH="1">
            <a:off x="2966325" y="2026225"/>
            <a:ext cx="107100" cy="4800"/>
          </a:xfrm>
          <a:prstGeom prst="straightConnector1">
            <a:avLst/>
          </a:prstGeom>
          <a:noFill/>
          <a:ln cap="flat" cmpd="sng" w="9525">
            <a:solidFill>
              <a:srgbClr val="FF0000"/>
            </a:solidFill>
            <a:prstDash val="solid"/>
            <a:round/>
            <a:headEnd len="med" w="med" type="none"/>
            <a:tailEnd len="med" w="med" type="none"/>
          </a:ln>
        </p:spPr>
      </p:cxnSp>
      <p:cxnSp>
        <p:nvCxnSpPr>
          <p:cNvPr id="173" name="Google Shape;173;p17"/>
          <p:cNvCxnSpPr/>
          <p:nvPr/>
        </p:nvCxnSpPr>
        <p:spPr>
          <a:xfrm>
            <a:off x="3078300" y="1724250"/>
            <a:ext cx="1958100" cy="564900"/>
          </a:xfrm>
          <a:prstGeom prst="straightConnector1">
            <a:avLst/>
          </a:prstGeom>
          <a:noFill/>
          <a:ln cap="flat" cmpd="sng" w="9525">
            <a:solidFill>
              <a:srgbClr val="FF0000"/>
            </a:solidFill>
            <a:prstDash val="solid"/>
            <a:round/>
            <a:headEnd len="med" w="med" type="none"/>
            <a:tailEnd len="med" w="med" type="triangle"/>
          </a:ln>
        </p:spPr>
      </p:cxnSp>
      <p:sp>
        <p:nvSpPr>
          <p:cNvPr id="174" name="Google Shape;174;p17"/>
          <p:cNvSpPr txBox="1"/>
          <p:nvPr/>
        </p:nvSpPr>
        <p:spPr>
          <a:xfrm>
            <a:off x="5070350" y="1640175"/>
            <a:ext cx="3750600" cy="228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8086 uses a 20-bit address bus and 16-bit data bus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AD0-AD15 - </a:t>
            </a:r>
            <a:r>
              <a:rPr lang="en" sz="1300">
                <a:solidFill>
                  <a:schemeClr val="lt1"/>
                </a:solidFill>
                <a:latin typeface="Lato"/>
                <a:ea typeface="Lato"/>
                <a:cs typeface="Lato"/>
                <a:sym typeface="Lato"/>
              </a:rPr>
              <a:t>Multiplexed</a:t>
            </a:r>
            <a:r>
              <a:rPr lang="en" sz="1300">
                <a:solidFill>
                  <a:schemeClr val="lt1"/>
                </a:solidFill>
                <a:latin typeface="Lato"/>
                <a:ea typeface="Lato"/>
                <a:cs typeface="Lato"/>
                <a:sym typeface="Lato"/>
              </a:rPr>
              <a:t> Address/Data Bus 16-bits</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A16/S3, A17/S4, A18/S5, A19/S6 - Multiplexed Higher Order Addresses and Status Signals</a:t>
            </a:r>
            <a:endParaRPr sz="1300">
              <a:solidFill>
                <a:schemeClr val="lt1"/>
              </a:solidFill>
              <a:latin typeface="Lato"/>
              <a:ea typeface="Lato"/>
              <a:cs typeface="Lato"/>
              <a:sym typeface="Lato"/>
            </a:endParaRPr>
          </a:p>
        </p:txBody>
      </p:sp>
      <p:cxnSp>
        <p:nvCxnSpPr>
          <p:cNvPr id="175" name="Google Shape;175;p17"/>
          <p:cNvCxnSpPr/>
          <p:nvPr/>
        </p:nvCxnSpPr>
        <p:spPr>
          <a:xfrm>
            <a:off x="3019850" y="2172350"/>
            <a:ext cx="2084700" cy="1524600"/>
          </a:xfrm>
          <a:prstGeom prst="straightConnector1">
            <a:avLst/>
          </a:prstGeom>
          <a:noFill/>
          <a:ln cap="flat" cmpd="sng" w="9525">
            <a:solidFill>
              <a:srgbClr val="FF0000"/>
            </a:solidFill>
            <a:prstDash val="solid"/>
            <a:round/>
            <a:headEnd len="med" w="med" type="none"/>
            <a:tailEnd len="med" w="med" type="triangle"/>
          </a:ln>
        </p:spPr>
      </p:cxnSp>
      <p:sp>
        <p:nvSpPr>
          <p:cNvPr id="176" name="Google Shape;176;p17"/>
          <p:cNvSpPr txBox="1"/>
          <p:nvPr/>
        </p:nvSpPr>
        <p:spPr>
          <a:xfrm>
            <a:off x="5104550" y="3497200"/>
            <a:ext cx="2352600" cy="68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Bus High Enable, to enable the transfer of higher order data bits D8-D15</a:t>
            </a:r>
            <a:endParaRPr sz="1300">
              <a:solidFill>
                <a:schemeClr val="lt1"/>
              </a:solidFill>
              <a:latin typeface="Lato"/>
              <a:ea typeface="Lato"/>
              <a:cs typeface="Lato"/>
              <a:sym typeface="Lato"/>
            </a:endParaRPr>
          </a:p>
        </p:txBody>
      </p:sp>
      <p:cxnSp>
        <p:nvCxnSpPr>
          <p:cNvPr id="177" name="Google Shape;177;p17"/>
          <p:cNvCxnSpPr/>
          <p:nvPr/>
        </p:nvCxnSpPr>
        <p:spPr>
          <a:xfrm>
            <a:off x="3497200" y="3536150"/>
            <a:ext cx="1704900" cy="881700"/>
          </a:xfrm>
          <a:prstGeom prst="straightConnector1">
            <a:avLst/>
          </a:prstGeom>
          <a:noFill/>
          <a:ln cap="flat" cmpd="sng" w="9525">
            <a:solidFill>
              <a:srgbClr val="FF0000"/>
            </a:solidFill>
            <a:prstDash val="solid"/>
            <a:round/>
            <a:headEnd len="med" w="med" type="none"/>
            <a:tailEnd len="med" w="med" type="triangle"/>
          </a:ln>
        </p:spPr>
      </p:cxnSp>
      <p:sp>
        <p:nvSpPr>
          <p:cNvPr id="178" name="Google Shape;178;p17"/>
          <p:cNvSpPr txBox="1"/>
          <p:nvPr/>
        </p:nvSpPr>
        <p:spPr>
          <a:xfrm>
            <a:off x="5202100" y="4257000"/>
            <a:ext cx="26592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ALE - Address Line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Enable (1 - Address,  0 - Data)</a:t>
            </a:r>
            <a:endParaRPr sz="1300">
              <a:solidFill>
                <a:schemeClr val="lt1"/>
              </a:solidFill>
              <a:latin typeface="Lato"/>
              <a:ea typeface="Lato"/>
              <a:cs typeface="Lato"/>
              <a:sym typeface="Lato"/>
            </a:endParaRPr>
          </a:p>
        </p:txBody>
      </p:sp>
      <p:sp>
        <p:nvSpPr>
          <p:cNvPr id="179" name="Google Shape;179;p17"/>
          <p:cNvSpPr txBox="1"/>
          <p:nvPr/>
        </p:nvSpPr>
        <p:spPr>
          <a:xfrm>
            <a:off x="3343975" y="80525"/>
            <a:ext cx="2898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FFFF"/>
                </a:solidFill>
                <a:latin typeface="Lato"/>
                <a:ea typeface="Lato"/>
                <a:cs typeface="Lato"/>
                <a:sym typeface="Lato"/>
              </a:rPr>
              <a:t>Address/Data Bus</a:t>
            </a:r>
            <a:endParaRPr b="1" sz="2100">
              <a:solidFill>
                <a:srgbClr val="FFFFFF"/>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18"/>
          <p:cNvPicPr preferRelativeResize="0"/>
          <p:nvPr/>
        </p:nvPicPr>
        <p:blipFill>
          <a:blip r:embed="rId3">
            <a:alphaModFix/>
          </a:blip>
          <a:stretch>
            <a:fillRect/>
          </a:stretch>
        </p:blipFill>
        <p:spPr>
          <a:xfrm>
            <a:off x="1233525" y="891400"/>
            <a:ext cx="3300800" cy="3696900"/>
          </a:xfrm>
          <a:prstGeom prst="rect">
            <a:avLst/>
          </a:prstGeom>
          <a:noFill/>
          <a:ln cap="flat" cmpd="sng" w="9525">
            <a:solidFill>
              <a:srgbClr val="FF0000"/>
            </a:solidFill>
            <a:prstDash val="solid"/>
            <a:round/>
            <a:headEnd len="sm" w="sm" type="none"/>
            <a:tailEnd len="sm" w="sm" type="none"/>
          </a:ln>
        </p:spPr>
      </p:pic>
      <p:cxnSp>
        <p:nvCxnSpPr>
          <p:cNvPr id="185" name="Google Shape;185;p18"/>
          <p:cNvCxnSpPr/>
          <p:nvPr/>
        </p:nvCxnSpPr>
        <p:spPr>
          <a:xfrm flipH="1">
            <a:off x="3125300" y="3080125"/>
            <a:ext cx="5100" cy="342300"/>
          </a:xfrm>
          <a:prstGeom prst="straightConnector1">
            <a:avLst/>
          </a:prstGeom>
          <a:noFill/>
          <a:ln cap="flat" cmpd="sng" w="9525">
            <a:solidFill>
              <a:srgbClr val="FF0000"/>
            </a:solidFill>
            <a:prstDash val="solid"/>
            <a:round/>
            <a:headEnd len="med" w="med" type="none"/>
            <a:tailEnd len="med" w="med" type="none"/>
          </a:ln>
        </p:spPr>
      </p:cxnSp>
      <p:cxnSp>
        <p:nvCxnSpPr>
          <p:cNvPr id="186" name="Google Shape;186;p18"/>
          <p:cNvCxnSpPr/>
          <p:nvPr/>
        </p:nvCxnSpPr>
        <p:spPr>
          <a:xfrm flipH="1">
            <a:off x="2828125" y="3392100"/>
            <a:ext cx="292200" cy="10200"/>
          </a:xfrm>
          <a:prstGeom prst="straightConnector1">
            <a:avLst/>
          </a:prstGeom>
          <a:noFill/>
          <a:ln cap="flat" cmpd="sng" w="9525">
            <a:solidFill>
              <a:srgbClr val="FF0000"/>
            </a:solidFill>
            <a:prstDash val="solid"/>
            <a:round/>
            <a:headEnd len="med" w="med" type="none"/>
            <a:tailEnd len="med" w="med" type="triangle"/>
          </a:ln>
        </p:spPr>
      </p:cxnSp>
      <p:cxnSp>
        <p:nvCxnSpPr>
          <p:cNvPr id="187" name="Google Shape;187;p18"/>
          <p:cNvCxnSpPr/>
          <p:nvPr/>
        </p:nvCxnSpPr>
        <p:spPr>
          <a:xfrm rot="10800000">
            <a:off x="2833425" y="3080225"/>
            <a:ext cx="317100" cy="9900"/>
          </a:xfrm>
          <a:prstGeom prst="straightConnector1">
            <a:avLst/>
          </a:prstGeom>
          <a:noFill/>
          <a:ln cap="flat" cmpd="sng" w="9525">
            <a:solidFill>
              <a:srgbClr val="FF0000"/>
            </a:solidFill>
            <a:prstDash val="solid"/>
            <a:round/>
            <a:headEnd len="med" w="med" type="none"/>
            <a:tailEnd len="med" w="med" type="triangle"/>
          </a:ln>
        </p:spPr>
      </p:cxnSp>
      <p:cxnSp>
        <p:nvCxnSpPr>
          <p:cNvPr id="188" name="Google Shape;188;p18"/>
          <p:cNvCxnSpPr/>
          <p:nvPr/>
        </p:nvCxnSpPr>
        <p:spPr>
          <a:xfrm flipH="1" rot="10800000">
            <a:off x="3140450" y="1947675"/>
            <a:ext cx="2028300" cy="1303500"/>
          </a:xfrm>
          <a:prstGeom prst="straightConnector1">
            <a:avLst/>
          </a:prstGeom>
          <a:noFill/>
          <a:ln cap="flat" cmpd="sng" w="9525">
            <a:solidFill>
              <a:srgbClr val="FF0000"/>
            </a:solidFill>
            <a:prstDash val="solid"/>
            <a:round/>
            <a:headEnd len="med" w="med" type="none"/>
            <a:tailEnd len="med" w="med" type="triangle"/>
          </a:ln>
        </p:spPr>
      </p:cxnSp>
      <p:pic>
        <p:nvPicPr>
          <p:cNvPr id="189" name="Google Shape;189;p18"/>
          <p:cNvPicPr preferRelativeResize="0"/>
          <p:nvPr/>
        </p:nvPicPr>
        <p:blipFill>
          <a:blip r:embed="rId4">
            <a:alphaModFix/>
          </a:blip>
          <a:stretch>
            <a:fillRect/>
          </a:stretch>
        </p:blipFill>
        <p:spPr>
          <a:xfrm>
            <a:off x="5175250" y="1224875"/>
            <a:ext cx="2218866" cy="3484400"/>
          </a:xfrm>
          <a:prstGeom prst="rect">
            <a:avLst/>
          </a:prstGeom>
          <a:noFill/>
          <a:ln>
            <a:noFill/>
          </a:ln>
        </p:spPr>
      </p:pic>
      <p:sp>
        <p:nvSpPr>
          <p:cNvPr id="190" name="Google Shape;190;p18"/>
          <p:cNvSpPr txBox="1"/>
          <p:nvPr/>
        </p:nvSpPr>
        <p:spPr>
          <a:xfrm>
            <a:off x="2989475" y="23150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FFFF"/>
                </a:solidFill>
                <a:latin typeface="Lato"/>
                <a:ea typeface="Lato"/>
                <a:cs typeface="Lato"/>
                <a:sym typeface="Lato"/>
              </a:rPr>
              <a:t>Status Pins</a:t>
            </a:r>
            <a:endParaRPr b="1" sz="2100">
              <a:solidFill>
                <a:srgbClr val="FFFFFF"/>
              </a:solidFill>
              <a:latin typeface="Lato"/>
              <a:ea typeface="Lato"/>
              <a:cs typeface="Lato"/>
              <a:sym typeface="Lato"/>
            </a:endParaRPr>
          </a:p>
        </p:txBody>
      </p:sp>
      <p:cxnSp>
        <p:nvCxnSpPr>
          <p:cNvPr id="191" name="Google Shape;191;p18"/>
          <p:cNvCxnSpPr/>
          <p:nvPr/>
        </p:nvCxnSpPr>
        <p:spPr>
          <a:xfrm flipH="1" rot="10800000">
            <a:off x="3059925" y="930950"/>
            <a:ext cx="2053500" cy="1379100"/>
          </a:xfrm>
          <a:prstGeom prst="straightConnector1">
            <a:avLst/>
          </a:prstGeom>
          <a:noFill/>
          <a:ln cap="flat" cmpd="sng" w="9525">
            <a:solidFill>
              <a:srgbClr val="FF0000"/>
            </a:solidFill>
            <a:prstDash val="solid"/>
            <a:round/>
            <a:headEnd len="med" w="med" type="none"/>
            <a:tailEnd len="med" w="med" type="triangle"/>
          </a:ln>
        </p:spPr>
      </p:cxnSp>
      <p:sp>
        <p:nvSpPr>
          <p:cNvPr id="192" name="Google Shape;192;p18"/>
          <p:cNvSpPr txBox="1"/>
          <p:nvPr/>
        </p:nvSpPr>
        <p:spPr>
          <a:xfrm>
            <a:off x="5118325" y="785125"/>
            <a:ext cx="2184300" cy="38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Minimum/ Maximum Mode</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Interrupts</a:t>
            </a:r>
            <a:endParaRPr/>
          </a:p>
        </p:txBody>
      </p:sp>
      <p:sp>
        <p:nvSpPr>
          <p:cNvPr id="198" name="Google Shape;198;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mainly 2 types of interrupts:</a:t>
            </a:r>
            <a:br>
              <a:rPr lang="en"/>
            </a:br>
            <a:r>
              <a:rPr lang="en"/>
              <a:t>Hardware Interrupts - Hardware interrupts are those interrupts that are caused by any peripheral device by sending a signal through a specified pin to the microprocessor.</a:t>
            </a:r>
            <a:endParaRPr/>
          </a:p>
          <a:p>
            <a:pPr indent="0" lvl="0" marL="0" rtl="0" algn="l">
              <a:spcBef>
                <a:spcPts val="1200"/>
              </a:spcBef>
              <a:spcAft>
                <a:spcPts val="1200"/>
              </a:spcAft>
              <a:buNone/>
            </a:pPr>
            <a:r>
              <a:rPr lang="en"/>
              <a:t>Software Interrupts - These are instructions inserted within the program to generate interrupts. There are 256 software interrupts in the 8086 microprocessor. The instructions are of the format INT type, where the type ranges from 00 to FF.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0"/>
          <p:cNvPicPr preferRelativeResize="0"/>
          <p:nvPr/>
        </p:nvPicPr>
        <p:blipFill>
          <a:blip r:embed="rId3">
            <a:alphaModFix/>
          </a:blip>
          <a:stretch>
            <a:fillRect/>
          </a:stretch>
        </p:blipFill>
        <p:spPr>
          <a:xfrm>
            <a:off x="1223775" y="905925"/>
            <a:ext cx="3300800" cy="3696900"/>
          </a:xfrm>
          <a:prstGeom prst="rect">
            <a:avLst/>
          </a:prstGeom>
          <a:noFill/>
          <a:ln>
            <a:noFill/>
          </a:ln>
        </p:spPr>
      </p:pic>
      <p:cxnSp>
        <p:nvCxnSpPr>
          <p:cNvPr id="204" name="Google Shape;204;p20"/>
          <p:cNvCxnSpPr>
            <a:endCxn id="205" idx="1"/>
          </p:cNvCxnSpPr>
          <p:nvPr/>
        </p:nvCxnSpPr>
        <p:spPr>
          <a:xfrm flipH="1" rot="10800000">
            <a:off x="1695975" y="908350"/>
            <a:ext cx="3369600" cy="2770500"/>
          </a:xfrm>
          <a:prstGeom prst="straightConnector1">
            <a:avLst/>
          </a:prstGeom>
          <a:noFill/>
          <a:ln cap="flat" cmpd="sng" w="9525">
            <a:solidFill>
              <a:srgbClr val="FF0000"/>
            </a:solidFill>
            <a:prstDash val="solid"/>
            <a:round/>
            <a:headEnd len="med" w="med" type="none"/>
            <a:tailEnd len="med" w="med" type="triangle"/>
          </a:ln>
        </p:spPr>
      </p:cxnSp>
      <p:sp>
        <p:nvSpPr>
          <p:cNvPr id="205" name="Google Shape;205;p20"/>
          <p:cNvSpPr txBox="1"/>
          <p:nvPr/>
        </p:nvSpPr>
        <p:spPr>
          <a:xfrm>
            <a:off x="5065575" y="647800"/>
            <a:ext cx="24534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Non Maskable Interrupts (Highest Priority Interrupts)</a:t>
            </a:r>
            <a:endParaRPr sz="1300">
              <a:solidFill>
                <a:schemeClr val="lt1"/>
              </a:solidFill>
              <a:latin typeface="Lato"/>
              <a:ea typeface="Lato"/>
              <a:cs typeface="Lato"/>
              <a:sym typeface="Lato"/>
            </a:endParaRPr>
          </a:p>
        </p:txBody>
      </p:sp>
      <p:sp>
        <p:nvSpPr>
          <p:cNvPr id="206" name="Google Shape;206;p20"/>
          <p:cNvSpPr txBox="1"/>
          <p:nvPr/>
        </p:nvSpPr>
        <p:spPr>
          <a:xfrm>
            <a:off x="5144925" y="1462625"/>
            <a:ext cx="18759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Interrupt Request (I/0)</a:t>
            </a:r>
            <a:endParaRPr sz="1300">
              <a:solidFill>
                <a:schemeClr val="lt1"/>
              </a:solidFill>
              <a:latin typeface="Lato"/>
              <a:ea typeface="Lato"/>
              <a:cs typeface="Lato"/>
              <a:sym typeface="Lato"/>
            </a:endParaRPr>
          </a:p>
        </p:txBody>
      </p:sp>
      <p:cxnSp>
        <p:nvCxnSpPr>
          <p:cNvPr id="207" name="Google Shape;207;p20"/>
          <p:cNvCxnSpPr>
            <a:endCxn id="206" idx="1"/>
          </p:cNvCxnSpPr>
          <p:nvPr/>
        </p:nvCxnSpPr>
        <p:spPr>
          <a:xfrm flipH="1" rot="10800000">
            <a:off x="1711125" y="1723175"/>
            <a:ext cx="3433800" cy="2127000"/>
          </a:xfrm>
          <a:prstGeom prst="straightConnector1">
            <a:avLst/>
          </a:prstGeom>
          <a:noFill/>
          <a:ln cap="flat" cmpd="sng" w="9525">
            <a:solidFill>
              <a:srgbClr val="FF0000"/>
            </a:solidFill>
            <a:prstDash val="solid"/>
            <a:round/>
            <a:headEnd len="med" w="med" type="none"/>
            <a:tailEnd len="med" w="med" type="triangle"/>
          </a:ln>
        </p:spPr>
      </p:cxnSp>
      <p:cxnSp>
        <p:nvCxnSpPr>
          <p:cNvPr id="208" name="Google Shape;208;p20"/>
          <p:cNvCxnSpPr>
            <a:endCxn id="209" idx="1"/>
          </p:cNvCxnSpPr>
          <p:nvPr/>
        </p:nvCxnSpPr>
        <p:spPr>
          <a:xfrm flipH="1" rot="10800000">
            <a:off x="3397125" y="3386800"/>
            <a:ext cx="1957200" cy="5400"/>
          </a:xfrm>
          <a:prstGeom prst="straightConnector1">
            <a:avLst/>
          </a:prstGeom>
          <a:noFill/>
          <a:ln cap="flat" cmpd="sng" w="9525">
            <a:solidFill>
              <a:srgbClr val="FF0000"/>
            </a:solidFill>
            <a:prstDash val="solid"/>
            <a:round/>
            <a:headEnd len="med" w="med" type="none"/>
            <a:tailEnd len="med" w="med" type="triangle"/>
          </a:ln>
        </p:spPr>
      </p:cxnSp>
      <p:cxnSp>
        <p:nvCxnSpPr>
          <p:cNvPr id="210" name="Google Shape;210;p20"/>
          <p:cNvCxnSpPr/>
          <p:nvPr/>
        </p:nvCxnSpPr>
        <p:spPr>
          <a:xfrm flipH="1" rot="10800000">
            <a:off x="3432350" y="2320025"/>
            <a:ext cx="1862100" cy="770100"/>
          </a:xfrm>
          <a:prstGeom prst="straightConnector1">
            <a:avLst/>
          </a:prstGeom>
          <a:noFill/>
          <a:ln cap="flat" cmpd="sng" w="9525">
            <a:solidFill>
              <a:srgbClr val="FF0000"/>
            </a:solidFill>
            <a:prstDash val="solid"/>
            <a:round/>
            <a:headEnd len="med" w="med" type="none"/>
            <a:tailEnd len="med" w="med" type="triangle"/>
          </a:ln>
        </p:spPr>
      </p:cxnSp>
      <p:sp>
        <p:nvSpPr>
          <p:cNvPr id="211" name="Google Shape;211;p20"/>
          <p:cNvSpPr txBox="1"/>
          <p:nvPr/>
        </p:nvSpPr>
        <p:spPr>
          <a:xfrm>
            <a:off x="5294450" y="2093150"/>
            <a:ext cx="18759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Memory / IO</a:t>
            </a:r>
            <a:endParaRPr sz="1300">
              <a:solidFill>
                <a:schemeClr val="lt1"/>
              </a:solidFill>
              <a:latin typeface="Lato"/>
              <a:ea typeface="Lato"/>
              <a:cs typeface="Lato"/>
              <a:sym typeface="Lato"/>
            </a:endParaRPr>
          </a:p>
        </p:txBody>
      </p:sp>
      <p:sp>
        <p:nvSpPr>
          <p:cNvPr id="209" name="Google Shape;209;p20"/>
          <p:cNvSpPr txBox="1"/>
          <p:nvPr/>
        </p:nvSpPr>
        <p:spPr>
          <a:xfrm>
            <a:off x="5354325" y="3126250"/>
            <a:ext cx="18759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Data Enable</a:t>
            </a:r>
            <a:endParaRPr sz="1300">
              <a:solidFill>
                <a:schemeClr val="lt1"/>
              </a:solidFill>
              <a:latin typeface="Lato"/>
              <a:ea typeface="Lato"/>
              <a:cs typeface="Lato"/>
              <a:sym typeface="Lato"/>
            </a:endParaRPr>
          </a:p>
        </p:txBody>
      </p:sp>
      <p:cxnSp>
        <p:nvCxnSpPr>
          <p:cNvPr id="212" name="Google Shape;212;p20"/>
          <p:cNvCxnSpPr/>
          <p:nvPr/>
        </p:nvCxnSpPr>
        <p:spPr>
          <a:xfrm flipH="1" rot="10800000">
            <a:off x="3412225" y="2878800"/>
            <a:ext cx="1887300" cy="377400"/>
          </a:xfrm>
          <a:prstGeom prst="straightConnector1">
            <a:avLst/>
          </a:prstGeom>
          <a:noFill/>
          <a:ln cap="flat" cmpd="sng" w="9525">
            <a:solidFill>
              <a:srgbClr val="FF0000"/>
            </a:solidFill>
            <a:prstDash val="solid"/>
            <a:round/>
            <a:headEnd len="med" w="med" type="none"/>
            <a:tailEnd len="med" w="med" type="triangle"/>
          </a:ln>
        </p:spPr>
      </p:cxnSp>
      <p:sp>
        <p:nvSpPr>
          <p:cNvPr id="213" name="Google Shape;213;p20"/>
          <p:cNvSpPr txBox="1"/>
          <p:nvPr/>
        </p:nvSpPr>
        <p:spPr>
          <a:xfrm>
            <a:off x="5294450" y="2614250"/>
            <a:ext cx="18759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Data Transmit / Receive</a:t>
            </a:r>
            <a:endParaRPr sz="1300">
              <a:solidFill>
                <a:schemeClr val="lt1"/>
              </a:solidFill>
              <a:latin typeface="Lato"/>
              <a:ea typeface="Lato"/>
              <a:cs typeface="Lato"/>
              <a:sym typeface="Lato"/>
            </a:endParaRPr>
          </a:p>
        </p:txBody>
      </p:sp>
      <p:sp>
        <p:nvSpPr>
          <p:cNvPr id="214" name="Google Shape;214;p20"/>
          <p:cNvSpPr txBox="1"/>
          <p:nvPr/>
        </p:nvSpPr>
        <p:spPr>
          <a:xfrm>
            <a:off x="2989475" y="231500"/>
            <a:ext cx="30000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100">
                <a:solidFill>
                  <a:srgbClr val="FFFFFF"/>
                </a:solidFill>
                <a:latin typeface="Lato"/>
                <a:ea typeface="Lato"/>
                <a:cs typeface="Lato"/>
                <a:sym typeface="Lato"/>
              </a:rPr>
              <a:t>Interrupts</a:t>
            </a:r>
            <a:endParaRPr b="1" sz="2100">
              <a:solidFill>
                <a:srgbClr val="FFFFFF"/>
              </a:solidFill>
              <a:latin typeface="Lato"/>
              <a:ea typeface="Lato"/>
              <a:cs typeface="Lato"/>
              <a:sym typeface="Lato"/>
            </a:endParaRPr>
          </a:p>
        </p:txBody>
      </p:sp>
      <p:cxnSp>
        <p:nvCxnSpPr>
          <p:cNvPr id="215" name="Google Shape;215;p20"/>
          <p:cNvCxnSpPr>
            <a:endCxn id="216" idx="1"/>
          </p:cNvCxnSpPr>
          <p:nvPr/>
        </p:nvCxnSpPr>
        <p:spPr>
          <a:xfrm flipH="1" rot="10800000">
            <a:off x="3397125" y="3715350"/>
            <a:ext cx="1957200" cy="5400"/>
          </a:xfrm>
          <a:prstGeom prst="straightConnector1">
            <a:avLst/>
          </a:prstGeom>
          <a:noFill/>
          <a:ln cap="flat" cmpd="sng" w="9525">
            <a:solidFill>
              <a:srgbClr val="FF0000"/>
            </a:solidFill>
            <a:prstDash val="solid"/>
            <a:round/>
            <a:headEnd len="med" w="med" type="none"/>
            <a:tailEnd len="med" w="med" type="triangle"/>
          </a:ln>
        </p:spPr>
      </p:cxnSp>
      <p:sp>
        <p:nvSpPr>
          <p:cNvPr id="216" name="Google Shape;216;p20"/>
          <p:cNvSpPr txBox="1"/>
          <p:nvPr/>
        </p:nvSpPr>
        <p:spPr>
          <a:xfrm>
            <a:off x="5354325" y="3454800"/>
            <a:ext cx="18759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Interrupt Acknowledge</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Hello World in 8086</a:t>
            </a:r>
            <a:endParaRPr/>
          </a:p>
        </p:txBody>
      </p:sp>
      <p:sp>
        <p:nvSpPr>
          <p:cNvPr id="222" name="Google Shape;222;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org 100h</a:t>
            </a:r>
            <a:endParaRPr/>
          </a:p>
          <a:p>
            <a:pPr indent="0" lvl="0" marL="0" rtl="0" algn="l">
              <a:spcBef>
                <a:spcPts val="1200"/>
              </a:spcBef>
              <a:spcAft>
                <a:spcPts val="0"/>
              </a:spcAft>
              <a:buNone/>
            </a:pPr>
            <a:r>
              <a:rPr lang="en"/>
              <a:t>jmp start       ; jump over data declaration</a:t>
            </a:r>
            <a:endParaRPr/>
          </a:p>
          <a:p>
            <a:pPr indent="0" lvl="0" marL="0" rtl="0" algn="l">
              <a:spcBef>
                <a:spcPts val="1200"/>
              </a:spcBef>
              <a:spcAft>
                <a:spcPts val="0"/>
              </a:spcAft>
              <a:buNone/>
            </a:pPr>
            <a:r>
              <a:rPr lang="en"/>
              <a:t>msg:    db      "Hello, World!", 0Dh,0Ah, 24h</a:t>
            </a:r>
            <a:endParaRPr/>
          </a:p>
          <a:p>
            <a:pPr indent="0" lvl="0" marL="0" rtl="0" algn="l">
              <a:spcBef>
                <a:spcPts val="1200"/>
              </a:spcBef>
              <a:spcAft>
                <a:spcPts val="0"/>
              </a:spcAft>
              <a:buNone/>
            </a:pPr>
            <a:r>
              <a:rPr lang="en"/>
              <a:t>start:  mov     dx, msg  ; load offset of msg into dx.</a:t>
            </a:r>
            <a:endParaRPr/>
          </a:p>
          <a:p>
            <a:pPr indent="0" lvl="0" marL="0" rtl="0" algn="l">
              <a:spcBef>
                <a:spcPts val="1200"/>
              </a:spcBef>
              <a:spcAft>
                <a:spcPts val="0"/>
              </a:spcAft>
              <a:buNone/>
            </a:pPr>
            <a:r>
              <a:rPr lang="en"/>
              <a:t>        mov     ah, 09h  ;  print function is 9.</a:t>
            </a:r>
            <a:endParaRPr/>
          </a:p>
          <a:p>
            <a:pPr indent="0" lvl="0" marL="0" rtl="0" algn="l">
              <a:spcBef>
                <a:spcPts val="1200"/>
              </a:spcBef>
              <a:spcAft>
                <a:spcPts val="0"/>
              </a:spcAft>
              <a:buNone/>
            </a:pPr>
            <a:r>
              <a:rPr lang="en"/>
              <a:t>        int     21h      ; do it!</a:t>
            </a:r>
            <a:endParaRPr/>
          </a:p>
          <a:p>
            <a:pPr indent="0" lvl="0" marL="0" rtl="0" algn="l">
              <a:spcBef>
                <a:spcPts val="1200"/>
              </a:spcBef>
              <a:spcAft>
                <a:spcPts val="0"/>
              </a:spcAft>
              <a:buNone/>
            </a:pPr>
            <a:r>
              <a:rPr lang="en"/>
              <a:t>        mov     ah, 0 </a:t>
            </a:r>
            <a:endParaRPr/>
          </a:p>
          <a:p>
            <a:pPr indent="0" lvl="0" marL="0" rtl="0" algn="l">
              <a:spcBef>
                <a:spcPts val="1200"/>
              </a:spcBef>
              <a:spcAft>
                <a:spcPts val="1200"/>
              </a:spcAft>
              <a:buNone/>
            </a:pPr>
            <a:r>
              <a:rPr lang="en"/>
              <a:t>        int     16h      ; wait for any key....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