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drawingml.diagramData+xml" PartName="/ppt/diagrams/data3.xml"/>
  <Override ContentType="application/vnd.openxmlformats-officedocument.drawingml.diagramData+xml" PartName="/ppt/diagrams/data2.xml"/>
  <Override ContentType="application/vnd.openxmlformats-officedocument.drawingml.diagramData+xml" PartName="/ppt/diagrams/data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drawingml.diagramLayout+xml" PartName="/ppt/diagrams/layout3.xml"/>
  <Override ContentType="application/vnd.openxmlformats-officedocument.drawingml.diagramLayout+xml" PartName="/ppt/diagrams/layout1.xml"/>
  <Override ContentType="application/vnd.openxmlformats-officedocument.drawingml.diagramLayout+xml" PartName="/ppt/diagrams/layout2.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drawingml.diagramStyle+xml" PartName="/ppt/diagrams/quickStyle2.xml"/>
  <Override ContentType="application/vnd.openxmlformats-officedocument.drawingml.diagramStyle+xml" PartName="/ppt/diagrams/quickStyle1.xml"/>
  <Override ContentType="application/vnd.openxmlformats-officedocument.drawingml.diagramStyle+xml" PartName="/ppt/diagrams/quickStyle3.xml"/>
  <Override ContentType="application/vnd.openxmlformats-officedocument.presentationml.presentation.main+xml" PartName="/ppt/presentation.xml"/>
  <Override ContentType="application/vnd.ms-office.drawingml.diagramDrawing+xml" PartName="/ppt/diagrams/drawing2.xml"/>
  <Override ContentType="application/vnd.ms-office.drawingml.diagramDrawing+xml" PartName="/ppt/diagrams/drawing1.xml"/>
  <Override ContentType="application/vnd.ms-office.drawingml.diagramDrawing+xml" PartName="/ppt/diagrams/drawing3.xml"/>
  <Override ContentType="application/vnd.openxmlformats-officedocument.presentationml.presProps+xml" PartName="/ppt/presProps1.xml"/>
  <Override ContentType="application/vnd.openxmlformats-officedocument.drawingml.diagramColors+xml" PartName="/ppt/diagrams/colors3.xml"/>
  <Override ContentType="application/vnd.openxmlformats-officedocument.drawingml.diagramColors+xml" PartName="/ppt/diagrams/colors2.xml"/>
  <Override ContentType="application/vnd.openxmlformats-officedocument.drawingml.diagramColors+xml" PartName="/ppt/diagrams/colors1.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2" Type="http://schemas.openxmlformats.org/officeDocument/2006/relationships/slide" Target="slides/slide19.xml"/><Relationship Id="rId21" Type="http://schemas.openxmlformats.org/officeDocument/2006/relationships/slide" Target="slides/slide18.xml"/><Relationship Id="rId24" Type="http://schemas.openxmlformats.org/officeDocument/2006/relationships/slide" Target="slides/slide21.xml"/><Relationship Id="rId23" Type="http://schemas.openxmlformats.org/officeDocument/2006/relationships/slide" Target="slides/slide20.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 Id="rId25" Type="http://schemas.openxmlformats.org/officeDocument/2006/relationships/slide" Target="slides/slide22.xml"/><Relationship Id="rId28" Type="http://schemas.openxmlformats.org/officeDocument/2006/relationships/slide" Target="slides/slide25.xml"/><Relationship Id="rId27" Type="http://schemas.openxmlformats.org/officeDocument/2006/relationships/slide" Target="slides/slide24.xml"/><Relationship Id="rId5" Type="http://schemas.openxmlformats.org/officeDocument/2006/relationships/slide" Target="slides/slide2.xml"/><Relationship Id="rId6" Type="http://schemas.openxmlformats.org/officeDocument/2006/relationships/slide" Target="slides/slide3.xml"/><Relationship Id="rId29" Type="http://schemas.openxmlformats.org/officeDocument/2006/relationships/slide" Target="slides/slide26.xml"/><Relationship Id="rId7" Type="http://schemas.openxmlformats.org/officeDocument/2006/relationships/slide" Target="slides/slide4.xml"/><Relationship Id="rId8" Type="http://schemas.openxmlformats.org/officeDocument/2006/relationships/slide" Target="slides/slide5.xml"/><Relationship Id="rId31" Type="http://schemas.openxmlformats.org/officeDocument/2006/relationships/slide" Target="slides/slide28.xml"/><Relationship Id="rId30" Type="http://schemas.openxmlformats.org/officeDocument/2006/relationships/slide" Target="slides/slide27.xml"/><Relationship Id="rId11" Type="http://schemas.openxmlformats.org/officeDocument/2006/relationships/slide" Target="slides/slide8.xml"/><Relationship Id="rId10" Type="http://schemas.openxmlformats.org/officeDocument/2006/relationships/slide" Target="slides/slide7.xml"/><Relationship Id="rId13" Type="http://schemas.openxmlformats.org/officeDocument/2006/relationships/slide" Target="slides/slide10.xml"/><Relationship Id="rId12" Type="http://schemas.openxmlformats.org/officeDocument/2006/relationships/slide" Target="slides/slide9.xml"/><Relationship Id="rId15" Type="http://schemas.openxmlformats.org/officeDocument/2006/relationships/slide" Target="slides/slide12.xml"/><Relationship Id="rId14" Type="http://schemas.openxmlformats.org/officeDocument/2006/relationships/slide" Target="slides/slide11.xml"/><Relationship Id="rId17" Type="http://schemas.openxmlformats.org/officeDocument/2006/relationships/slide" Target="slides/slide14.xml"/><Relationship Id="rId16" Type="http://schemas.openxmlformats.org/officeDocument/2006/relationships/slide" Target="slides/slide13.xml"/><Relationship Id="rId19" Type="http://schemas.openxmlformats.org/officeDocument/2006/relationships/slide" Target="slides/slide16.xml"/><Relationship Id="rId18" Type="http://schemas.openxmlformats.org/officeDocument/2006/relationships/slide" Target="slides/slide1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E67391-03DD-47C0-888C-81A4C1470E39}"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7346D069-B81D-44D5-9958-B4A92660C08C}">
      <dgm:prSet/>
      <dgm:spPr/>
      <dgm:t>
        <a:bodyPr/>
        <a:lstStyle/>
        <a:p>
          <a:r>
            <a:rPr lang="en-US" b="1"/>
            <a:t>Cache memory is a specialized, high-speed memory component designed to store frequently accessed data from main memory. It operates as a smaller, faster intermediary between the CPU and main memory, holding copies of frequently used instructions and data. </a:t>
          </a:r>
          <a:endParaRPr lang="en-US"/>
        </a:p>
      </dgm:t>
    </dgm:pt>
    <dgm:pt modelId="{70359835-C41B-4076-A3D9-9761AC749F45}" type="parTrans" cxnId="{9279185D-EEB4-4ED9-B912-BC4741F72171}">
      <dgm:prSet/>
      <dgm:spPr/>
      <dgm:t>
        <a:bodyPr/>
        <a:lstStyle/>
        <a:p>
          <a:endParaRPr lang="en-US"/>
        </a:p>
      </dgm:t>
    </dgm:pt>
    <dgm:pt modelId="{417E8A22-A9A1-4DB3-B38F-903170FF803E}" type="sibTrans" cxnId="{9279185D-EEB4-4ED9-B912-BC4741F72171}">
      <dgm:prSet/>
      <dgm:spPr/>
      <dgm:t>
        <a:bodyPr/>
        <a:lstStyle/>
        <a:p>
          <a:endParaRPr lang="en-US"/>
        </a:p>
      </dgm:t>
    </dgm:pt>
    <dgm:pt modelId="{99DDB125-F572-48B2-B18A-D9F12E3FAED5}">
      <dgm:prSet/>
      <dgm:spPr/>
      <dgm:t>
        <a:bodyPr/>
        <a:lstStyle/>
        <a:p>
          <a:r>
            <a:rPr lang="en-US" b="1"/>
            <a:t>Within a CPU, there exist multiple independent caches dedicated to storing different types of instructions and data. The primary function of cache memory is to decrease the average access time to data stored in main memory, thereby enhancing overall system performance.</a:t>
          </a:r>
          <a:endParaRPr lang="en-US"/>
        </a:p>
      </dgm:t>
    </dgm:pt>
    <dgm:pt modelId="{BA7CC710-3D23-444A-947F-CE8B5D58DF91}" type="parTrans" cxnId="{598ECC13-54F1-4BCE-9FB3-102A968A7633}">
      <dgm:prSet/>
      <dgm:spPr/>
      <dgm:t>
        <a:bodyPr/>
        <a:lstStyle/>
        <a:p>
          <a:endParaRPr lang="en-US"/>
        </a:p>
      </dgm:t>
    </dgm:pt>
    <dgm:pt modelId="{7D14B25D-5376-4B9F-8D80-336BAE1DCF67}" type="sibTrans" cxnId="{598ECC13-54F1-4BCE-9FB3-102A968A7633}">
      <dgm:prSet/>
      <dgm:spPr/>
      <dgm:t>
        <a:bodyPr/>
        <a:lstStyle/>
        <a:p>
          <a:endParaRPr lang="en-US"/>
        </a:p>
      </dgm:t>
    </dgm:pt>
    <dgm:pt modelId="{2BB22EF7-7618-4B4E-BA07-9487DBE25D11}" type="pres">
      <dgm:prSet presAssocID="{2DE67391-03DD-47C0-888C-81A4C1470E39}" presName="vert0" presStyleCnt="0">
        <dgm:presLayoutVars>
          <dgm:dir/>
          <dgm:animOne val="branch"/>
          <dgm:animLvl val="lvl"/>
        </dgm:presLayoutVars>
      </dgm:prSet>
      <dgm:spPr/>
    </dgm:pt>
    <dgm:pt modelId="{9A8F587D-E8BA-46D7-B61D-3B02D0070A46}" type="pres">
      <dgm:prSet presAssocID="{7346D069-B81D-44D5-9958-B4A92660C08C}" presName="thickLine" presStyleLbl="alignNode1" presStyleIdx="0" presStyleCnt="2"/>
      <dgm:spPr/>
    </dgm:pt>
    <dgm:pt modelId="{AA993201-D080-4512-990D-60D2303A6BC8}" type="pres">
      <dgm:prSet presAssocID="{7346D069-B81D-44D5-9958-B4A92660C08C}" presName="horz1" presStyleCnt="0"/>
      <dgm:spPr/>
    </dgm:pt>
    <dgm:pt modelId="{6DC2AFEE-1E2F-4B70-8257-75D9ED44BB5B}" type="pres">
      <dgm:prSet presAssocID="{7346D069-B81D-44D5-9958-B4A92660C08C}" presName="tx1" presStyleLbl="revTx" presStyleIdx="0" presStyleCnt="2"/>
      <dgm:spPr/>
    </dgm:pt>
    <dgm:pt modelId="{80665518-FE9B-4094-8F22-6FC8C30F9FB8}" type="pres">
      <dgm:prSet presAssocID="{7346D069-B81D-44D5-9958-B4A92660C08C}" presName="vert1" presStyleCnt="0"/>
      <dgm:spPr/>
    </dgm:pt>
    <dgm:pt modelId="{16CC7FD2-573F-4F50-86BE-A761434E0ED1}" type="pres">
      <dgm:prSet presAssocID="{99DDB125-F572-48B2-B18A-D9F12E3FAED5}" presName="thickLine" presStyleLbl="alignNode1" presStyleIdx="1" presStyleCnt="2"/>
      <dgm:spPr/>
    </dgm:pt>
    <dgm:pt modelId="{65762561-7F7A-4E70-8914-BC91901F0EE8}" type="pres">
      <dgm:prSet presAssocID="{99DDB125-F572-48B2-B18A-D9F12E3FAED5}" presName="horz1" presStyleCnt="0"/>
      <dgm:spPr/>
    </dgm:pt>
    <dgm:pt modelId="{98AAFCFB-2735-4CC4-8122-20285696EDF2}" type="pres">
      <dgm:prSet presAssocID="{99DDB125-F572-48B2-B18A-D9F12E3FAED5}" presName="tx1" presStyleLbl="revTx" presStyleIdx="1" presStyleCnt="2"/>
      <dgm:spPr/>
    </dgm:pt>
    <dgm:pt modelId="{58931FE1-2700-4A7D-8C97-36F509010B05}" type="pres">
      <dgm:prSet presAssocID="{99DDB125-F572-48B2-B18A-D9F12E3FAED5}" presName="vert1" presStyleCnt="0"/>
      <dgm:spPr/>
    </dgm:pt>
  </dgm:ptLst>
  <dgm:cxnLst>
    <dgm:cxn modelId="{598ECC13-54F1-4BCE-9FB3-102A968A7633}" srcId="{2DE67391-03DD-47C0-888C-81A4C1470E39}" destId="{99DDB125-F572-48B2-B18A-D9F12E3FAED5}" srcOrd="1" destOrd="0" parTransId="{BA7CC710-3D23-444A-947F-CE8B5D58DF91}" sibTransId="{7D14B25D-5376-4B9F-8D80-336BAE1DCF67}"/>
    <dgm:cxn modelId="{3AC47E23-9111-443E-AA59-E58C7C3537F7}" type="presOf" srcId="{7346D069-B81D-44D5-9958-B4A92660C08C}" destId="{6DC2AFEE-1E2F-4B70-8257-75D9ED44BB5B}" srcOrd="0" destOrd="0" presId="urn:microsoft.com/office/officeart/2008/layout/LinedList"/>
    <dgm:cxn modelId="{48BFA02D-1F36-449A-AF31-93ED3C51447F}" type="presOf" srcId="{2DE67391-03DD-47C0-888C-81A4C1470E39}" destId="{2BB22EF7-7618-4B4E-BA07-9487DBE25D11}" srcOrd="0" destOrd="0" presId="urn:microsoft.com/office/officeart/2008/layout/LinedList"/>
    <dgm:cxn modelId="{9279185D-EEB4-4ED9-B912-BC4741F72171}" srcId="{2DE67391-03DD-47C0-888C-81A4C1470E39}" destId="{7346D069-B81D-44D5-9958-B4A92660C08C}" srcOrd="0" destOrd="0" parTransId="{70359835-C41B-4076-A3D9-9761AC749F45}" sibTransId="{417E8A22-A9A1-4DB3-B38F-903170FF803E}"/>
    <dgm:cxn modelId="{9FEC2E8D-E37A-44F9-AB8F-0D11A1015C5A}" type="presOf" srcId="{99DDB125-F572-48B2-B18A-D9F12E3FAED5}" destId="{98AAFCFB-2735-4CC4-8122-20285696EDF2}" srcOrd="0" destOrd="0" presId="urn:microsoft.com/office/officeart/2008/layout/LinedList"/>
    <dgm:cxn modelId="{8FBA7CF3-A684-4460-9A93-38AEB374CB20}" type="presParOf" srcId="{2BB22EF7-7618-4B4E-BA07-9487DBE25D11}" destId="{9A8F587D-E8BA-46D7-B61D-3B02D0070A46}" srcOrd="0" destOrd="0" presId="urn:microsoft.com/office/officeart/2008/layout/LinedList"/>
    <dgm:cxn modelId="{06442CED-906C-439D-9BDF-11DE7F2521DA}" type="presParOf" srcId="{2BB22EF7-7618-4B4E-BA07-9487DBE25D11}" destId="{AA993201-D080-4512-990D-60D2303A6BC8}" srcOrd="1" destOrd="0" presId="urn:microsoft.com/office/officeart/2008/layout/LinedList"/>
    <dgm:cxn modelId="{499D3406-8A34-4AE4-A07E-A73786E7A8CC}" type="presParOf" srcId="{AA993201-D080-4512-990D-60D2303A6BC8}" destId="{6DC2AFEE-1E2F-4B70-8257-75D9ED44BB5B}" srcOrd="0" destOrd="0" presId="urn:microsoft.com/office/officeart/2008/layout/LinedList"/>
    <dgm:cxn modelId="{8EFFC5F1-F14D-4008-88A6-4C7D52A39389}" type="presParOf" srcId="{AA993201-D080-4512-990D-60D2303A6BC8}" destId="{80665518-FE9B-4094-8F22-6FC8C30F9FB8}" srcOrd="1" destOrd="0" presId="urn:microsoft.com/office/officeart/2008/layout/LinedList"/>
    <dgm:cxn modelId="{D2EE9CF9-753C-4BA6-A476-FB05A31627DC}" type="presParOf" srcId="{2BB22EF7-7618-4B4E-BA07-9487DBE25D11}" destId="{16CC7FD2-573F-4F50-86BE-A761434E0ED1}" srcOrd="2" destOrd="0" presId="urn:microsoft.com/office/officeart/2008/layout/LinedList"/>
    <dgm:cxn modelId="{6044FEB5-6A8F-44A6-BAAB-E52B3B245D10}" type="presParOf" srcId="{2BB22EF7-7618-4B4E-BA07-9487DBE25D11}" destId="{65762561-7F7A-4E70-8914-BC91901F0EE8}" srcOrd="3" destOrd="0" presId="urn:microsoft.com/office/officeart/2008/layout/LinedList"/>
    <dgm:cxn modelId="{F93DE908-2373-40AF-B5A6-C5FAAE73C0D0}" type="presParOf" srcId="{65762561-7F7A-4E70-8914-BC91901F0EE8}" destId="{98AAFCFB-2735-4CC4-8122-20285696EDF2}" srcOrd="0" destOrd="0" presId="urn:microsoft.com/office/officeart/2008/layout/LinedList"/>
    <dgm:cxn modelId="{850C7885-F588-4DDE-8BB6-2F3956B9B2C0}" type="presParOf" srcId="{65762561-7F7A-4E70-8914-BC91901F0EE8}" destId="{58931FE1-2700-4A7D-8C97-36F509010B0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456623-467C-4846-8D62-38C81B2F264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4EC5ABF-265F-49DF-BBF5-F35910AE5377}">
      <dgm:prSet/>
      <dgm:spPr/>
      <dgm:t>
        <a:bodyPr/>
        <a:lstStyle/>
        <a:p>
          <a:r>
            <a:rPr lang="en-US" b="1"/>
            <a:t>Cache memory serves as a rapid intermediary between the CPU and RAM, functioning as a buffer. It stores frequently accessed data and instructions, ensuring swift access for the CPU. </a:t>
          </a:r>
          <a:endParaRPr lang="en-US"/>
        </a:p>
      </dgm:t>
    </dgm:pt>
    <dgm:pt modelId="{7D9AC57C-8719-41AF-BE64-72447C828E1F}" type="parTrans" cxnId="{48C7C1E7-06AB-47D9-BC2F-36A65C74D6F6}">
      <dgm:prSet/>
      <dgm:spPr/>
      <dgm:t>
        <a:bodyPr/>
        <a:lstStyle/>
        <a:p>
          <a:endParaRPr lang="en-US"/>
        </a:p>
      </dgm:t>
    </dgm:pt>
    <dgm:pt modelId="{529762FE-5566-4D9D-BCAC-D10311905217}" type="sibTrans" cxnId="{48C7C1E7-06AB-47D9-BC2F-36A65C74D6F6}">
      <dgm:prSet/>
      <dgm:spPr/>
      <dgm:t>
        <a:bodyPr/>
        <a:lstStyle/>
        <a:p>
          <a:endParaRPr lang="en-US"/>
        </a:p>
      </dgm:t>
    </dgm:pt>
    <dgm:pt modelId="{1EC76FF1-11A6-4655-96B1-E542B52FAE43}">
      <dgm:prSet/>
      <dgm:spPr/>
      <dgm:t>
        <a:bodyPr/>
        <a:lstStyle/>
        <a:p>
          <a:r>
            <a:rPr lang="en-US" b="1"/>
            <a:t>Although more expensive than RAM or disk memory, cache memory is more cost-effective than CPU registers. </a:t>
          </a:r>
          <a:endParaRPr lang="en-US"/>
        </a:p>
      </dgm:t>
    </dgm:pt>
    <dgm:pt modelId="{1F5098F3-C1C1-4B7E-959B-F60A578D9686}" type="parTrans" cxnId="{BDDB20CC-A628-4B3B-97D8-679F14B8CDBA}">
      <dgm:prSet/>
      <dgm:spPr/>
      <dgm:t>
        <a:bodyPr/>
        <a:lstStyle/>
        <a:p>
          <a:endParaRPr lang="en-US"/>
        </a:p>
      </dgm:t>
    </dgm:pt>
    <dgm:pt modelId="{41C322DC-2A20-43A4-BAFD-97AB64459FCD}" type="sibTrans" cxnId="{BDDB20CC-A628-4B3B-97D8-679F14B8CDBA}">
      <dgm:prSet/>
      <dgm:spPr/>
      <dgm:t>
        <a:bodyPr/>
        <a:lstStyle/>
        <a:p>
          <a:endParaRPr lang="en-US"/>
        </a:p>
      </dgm:t>
    </dgm:pt>
    <dgm:pt modelId="{FF948E11-5E24-4C5B-B297-13C84C7D5F24}">
      <dgm:prSet/>
      <dgm:spPr/>
      <dgm:t>
        <a:bodyPr/>
        <a:lstStyle/>
        <a:p>
          <a:r>
            <a:rPr lang="en-US" b="1"/>
            <a:t>Cache memory enhances and synchronizes with high-speed CPUs, accelerating overall system performance.</a:t>
          </a:r>
          <a:endParaRPr lang="en-US"/>
        </a:p>
      </dgm:t>
    </dgm:pt>
    <dgm:pt modelId="{0F9B5440-0E0E-4869-B1C2-39DBF1403F76}" type="parTrans" cxnId="{BCC34BCB-0475-4FA5-B1B8-7FFA66907586}">
      <dgm:prSet/>
      <dgm:spPr/>
      <dgm:t>
        <a:bodyPr/>
        <a:lstStyle/>
        <a:p>
          <a:endParaRPr lang="en-US"/>
        </a:p>
      </dgm:t>
    </dgm:pt>
    <dgm:pt modelId="{8C6C37AC-9191-443C-8ED4-20A6F4D8D8FA}" type="sibTrans" cxnId="{BCC34BCB-0475-4FA5-B1B8-7FFA66907586}">
      <dgm:prSet/>
      <dgm:spPr/>
      <dgm:t>
        <a:bodyPr/>
        <a:lstStyle/>
        <a:p>
          <a:endParaRPr lang="en-US"/>
        </a:p>
      </dgm:t>
    </dgm:pt>
    <dgm:pt modelId="{FB332F03-481B-4A4D-AB85-30B8D0DBAAC8}" type="pres">
      <dgm:prSet presAssocID="{81456623-467C-4846-8D62-38C81B2F2644}" presName="linear" presStyleCnt="0">
        <dgm:presLayoutVars>
          <dgm:animLvl val="lvl"/>
          <dgm:resizeHandles val="exact"/>
        </dgm:presLayoutVars>
      </dgm:prSet>
      <dgm:spPr/>
    </dgm:pt>
    <dgm:pt modelId="{25461F97-9324-4708-8524-010E032B2617}" type="pres">
      <dgm:prSet presAssocID="{34EC5ABF-265F-49DF-BBF5-F35910AE5377}" presName="parentText" presStyleLbl="node1" presStyleIdx="0" presStyleCnt="3">
        <dgm:presLayoutVars>
          <dgm:chMax val="0"/>
          <dgm:bulletEnabled val="1"/>
        </dgm:presLayoutVars>
      </dgm:prSet>
      <dgm:spPr/>
    </dgm:pt>
    <dgm:pt modelId="{9F99AC84-3C28-4C2D-A24C-F1B5AC98FA99}" type="pres">
      <dgm:prSet presAssocID="{529762FE-5566-4D9D-BCAC-D10311905217}" presName="spacer" presStyleCnt="0"/>
      <dgm:spPr/>
    </dgm:pt>
    <dgm:pt modelId="{60F03C4C-B0E7-402D-8930-DFF13AAB63FB}" type="pres">
      <dgm:prSet presAssocID="{1EC76FF1-11A6-4655-96B1-E542B52FAE43}" presName="parentText" presStyleLbl="node1" presStyleIdx="1" presStyleCnt="3">
        <dgm:presLayoutVars>
          <dgm:chMax val="0"/>
          <dgm:bulletEnabled val="1"/>
        </dgm:presLayoutVars>
      </dgm:prSet>
      <dgm:spPr/>
    </dgm:pt>
    <dgm:pt modelId="{59C79A80-633A-4402-B743-D74F0088E253}" type="pres">
      <dgm:prSet presAssocID="{41C322DC-2A20-43A4-BAFD-97AB64459FCD}" presName="spacer" presStyleCnt="0"/>
      <dgm:spPr/>
    </dgm:pt>
    <dgm:pt modelId="{9480336B-FBE9-42EC-911F-265D730CDAB7}" type="pres">
      <dgm:prSet presAssocID="{FF948E11-5E24-4C5B-B297-13C84C7D5F24}" presName="parentText" presStyleLbl="node1" presStyleIdx="2" presStyleCnt="3">
        <dgm:presLayoutVars>
          <dgm:chMax val="0"/>
          <dgm:bulletEnabled val="1"/>
        </dgm:presLayoutVars>
      </dgm:prSet>
      <dgm:spPr/>
    </dgm:pt>
  </dgm:ptLst>
  <dgm:cxnLst>
    <dgm:cxn modelId="{8808BA61-F7FB-42BF-A776-62662A69B04C}" type="presOf" srcId="{34EC5ABF-265F-49DF-BBF5-F35910AE5377}" destId="{25461F97-9324-4708-8524-010E032B2617}" srcOrd="0" destOrd="0" presId="urn:microsoft.com/office/officeart/2005/8/layout/vList2"/>
    <dgm:cxn modelId="{3C06EC4A-0FD1-411B-A8EA-77A4C6D7D499}" type="presOf" srcId="{1EC76FF1-11A6-4655-96B1-E542B52FAE43}" destId="{60F03C4C-B0E7-402D-8930-DFF13AAB63FB}" srcOrd="0" destOrd="0" presId="urn:microsoft.com/office/officeart/2005/8/layout/vList2"/>
    <dgm:cxn modelId="{39E03C6C-A1F2-40D7-917F-24E87F8B74E4}" type="presOf" srcId="{81456623-467C-4846-8D62-38C81B2F2644}" destId="{FB332F03-481B-4A4D-AB85-30B8D0DBAAC8}" srcOrd="0" destOrd="0" presId="urn:microsoft.com/office/officeart/2005/8/layout/vList2"/>
    <dgm:cxn modelId="{1EC3E557-FA64-440A-BE76-2D25AC08CC6E}" type="presOf" srcId="{FF948E11-5E24-4C5B-B297-13C84C7D5F24}" destId="{9480336B-FBE9-42EC-911F-265D730CDAB7}" srcOrd="0" destOrd="0" presId="urn:microsoft.com/office/officeart/2005/8/layout/vList2"/>
    <dgm:cxn modelId="{BCC34BCB-0475-4FA5-B1B8-7FFA66907586}" srcId="{81456623-467C-4846-8D62-38C81B2F2644}" destId="{FF948E11-5E24-4C5B-B297-13C84C7D5F24}" srcOrd="2" destOrd="0" parTransId="{0F9B5440-0E0E-4869-B1C2-39DBF1403F76}" sibTransId="{8C6C37AC-9191-443C-8ED4-20A6F4D8D8FA}"/>
    <dgm:cxn modelId="{BDDB20CC-A628-4B3B-97D8-679F14B8CDBA}" srcId="{81456623-467C-4846-8D62-38C81B2F2644}" destId="{1EC76FF1-11A6-4655-96B1-E542B52FAE43}" srcOrd="1" destOrd="0" parTransId="{1F5098F3-C1C1-4B7E-959B-F60A578D9686}" sibTransId="{41C322DC-2A20-43A4-BAFD-97AB64459FCD}"/>
    <dgm:cxn modelId="{48C7C1E7-06AB-47D9-BC2F-36A65C74D6F6}" srcId="{81456623-467C-4846-8D62-38C81B2F2644}" destId="{34EC5ABF-265F-49DF-BBF5-F35910AE5377}" srcOrd="0" destOrd="0" parTransId="{7D9AC57C-8719-41AF-BE64-72447C828E1F}" sibTransId="{529762FE-5566-4D9D-BCAC-D10311905217}"/>
    <dgm:cxn modelId="{A22D96A3-B31A-4AAF-BE31-10ECDC610CC9}" type="presParOf" srcId="{FB332F03-481B-4A4D-AB85-30B8D0DBAAC8}" destId="{25461F97-9324-4708-8524-010E032B2617}" srcOrd="0" destOrd="0" presId="urn:microsoft.com/office/officeart/2005/8/layout/vList2"/>
    <dgm:cxn modelId="{B4282F1F-810D-4B0C-869B-CFDE4F954E85}" type="presParOf" srcId="{FB332F03-481B-4A4D-AB85-30B8D0DBAAC8}" destId="{9F99AC84-3C28-4C2D-A24C-F1B5AC98FA99}" srcOrd="1" destOrd="0" presId="urn:microsoft.com/office/officeart/2005/8/layout/vList2"/>
    <dgm:cxn modelId="{A03CF834-E6A5-408D-92C7-1E3FAD7C72F5}" type="presParOf" srcId="{FB332F03-481B-4A4D-AB85-30B8D0DBAAC8}" destId="{60F03C4C-B0E7-402D-8930-DFF13AAB63FB}" srcOrd="2" destOrd="0" presId="urn:microsoft.com/office/officeart/2005/8/layout/vList2"/>
    <dgm:cxn modelId="{4AC44DBD-4058-4EA4-81B5-FFC00B99F927}" type="presParOf" srcId="{FB332F03-481B-4A4D-AB85-30B8D0DBAAC8}" destId="{59C79A80-633A-4402-B743-D74F0088E253}" srcOrd="3" destOrd="0" presId="urn:microsoft.com/office/officeart/2005/8/layout/vList2"/>
    <dgm:cxn modelId="{ED0C2A5E-6881-4633-A270-7E00ACF8715D}" type="presParOf" srcId="{FB332F03-481B-4A4D-AB85-30B8D0DBAAC8}" destId="{9480336B-FBE9-42EC-911F-265D730CDAB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C97678-AA7E-4FBE-9FD2-F250E2908C9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A8C4A8C-1D68-4AF1-8EDA-81A4709FF90F}">
      <dgm:prSet/>
      <dgm:spPr/>
      <dgm:t>
        <a:bodyPr/>
        <a:lstStyle/>
        <a:p>
          <a:r>
            <a:rPr lang="en-US" b="1"/>
            <a:t>Cache Size and Block Size To synchronize with the processor speed, cache memories are kept small to minimize the time required for data retrieval. They are often organized into multiple layers based on the system architecture. The size of the cache should be sufficient to accommodate the block size, which is determined by the processor's architecture.</a:t>
          </a:r>
          <a:endParaRPr lang="en-US"/>
        </a:p>
      </dgm:t>
    </dgm:pt>
    <dgm:pt modelId="{12A483F9-1EBF-4B0E-87E5-E151297F6158}" type="parTrans" cxnId="{E23A8B97-D59F-4D41-AB8D-0F52CC0843E2}">
      <dgm:prSet/>
      <dgm:spPr/>
      <dgm:t>
        <a:bodyPr/>
        <a:lstStyle/>
        <a:p>
          <a:endParaRPr lang="en-US"/>
        </a:p>
      </dgm:t>
    </dgm:pt>
    <dgm:pt modelId="{5C9AABDF-92C4-404E-93E3-51D2BDDCD843}" type="sibTrans" cxnId="{E23A8B97-D59F-4D41-AB8D-0F52CC0843E2}">
      <dgm:prSet/>
      <dgm:spPr/>
      <dgm:t>
        <a:bodyPr/>
        <a:lstStyle/>
        <a:p>
          <a:endParaRPr lang="en-US"/>
        </a:p>
      </dgm:t>
    </dgm:pt>
    <dgm:pt modelId="{FE0B76E7-56B4-4718-8B93-201BDFE46253}">
      <dgm:prSet/>
      <dgm:spPr/>
      <dgm:t>
        <a:bodyPr/>
        <a:lstStyle/>
        <a:p>
          <a:r>
            <a:rPr lang="en-US" b="1"/>
            <a:t>Increasing the block size initially boosts the hit ratio due to the Principle of Locality, as more relevant data is brought into the cache. However, further increases in block size can lead to a decrease in hit ratio. This is because beyond a certain point, the likelihood of utilizing the newly introduced data diminishes compared to reusing the data being replaced to make space for newer blocks.</a:t>
          </a:r>
          <a:endParaRPr lang="en-US"/>
        </a:p>
      </dgm:t>
    </dgm:pt>
    <dgm:pt modelId="{7A5C7459-5B31-40F3-8EB9-DB18564BDF87}" type="parTrans" cxnId="{53E11B8D-F8AA-46AD-A119-20E4B744D1BD}">
      <dgm:prSet/>
      <dgm:spPr/>
      <dgm:t>
        <a:bodyPr/>
        <a:lstStyle/>
        <a:p>
          <a:endParaRPr lang="en-US"/>
        </a:p>
      </dgm:t>
    </dgm:pt>
    <dgm:pt modelId="{6753A6A6-F40A-4F69-91CF-2498FBDA2B54}" type="sibTrans" cxnId="{53E11B8D-F8AA-46AD-A119-20E4B744D1BD}">
      <dgm:prSet/>
      <dgm:spPr/>
      <dgm:t>
        <a:bodyPr/>
        <a:lstStyle/>
        <a:p>
          <a:endParaRPr lang="en-US"/>
        </a:p>
      </dgm:t>
    </dgm:pt>
    <dgm:pt modelId="{C950F65C-399F-4132-AFC2-82F4CB3969D9}" type="pres">
      <dgm:prSet presAssocID="{D3C97678-AA7E-4FBE-9FD2-F250E2908C97}" presName="linear" presStyleCnt="0">
        <dgm:presLayoutVars>
          <dgm:animLvl val="lvl"/>
          <dgm:resizeHandles val="exact"/>
        </dgm:presLayoutVars>
      </dgm:prSet>
      <dgm:spPr/>
    </dgm:pt>
    <dgm:pt modelId="{9AD158A5-1ED7-4D43-95AF-5757811E62FA}" type="pres">
      <dgm:prSet presAssocID="{3A8C4A8C-1D68-4AF1-8EDA-81A4709FF90F}" presName="parentText" presStyleLbl="node1" presStyleIdx="0" presStyleCnt="2">
        <dgm:presLayoutVars>
          <dgm:chMax val="0"/>
          <dgm:bulletEnabled val="1"/>
        </dgm:presLayoutVars>
      </dgm:prSet>
      <dgm:spPr/>
    </dgm:pt>
    <dgm:pt modelId="{8B081FB0-0FDE-4695-B25D-9CDCF3D7983F}" type="pres">
      <dgm:prSet presAssocID="{5C9AABDF-92C4-404E-93E3-51D2BDDCD843}" presName="spacer" presStyleCnt="0"/>
      <dgm:spPr/>
    </dgm:pt>
    <dgm:pt modelId="{BC7ADFD9-4472-4BE5-AE16-AB354F0427ED}" type="pres">
      <dgm:prSet presAssocID="{FE0B76E7-56B4-4718-8B93-201BDFE46253}" presName="parentText" presStyleLbl="node1" presStyleIdx="1" presStyleCnt="2">
        <dgm:presLayoutVars>
          <dgm:chMax val="0"/>
          <dgm:bulletEnabled val="1"/>
        </dgm:presLayoutVars>
      </dgm:prSet>
      <dgm:spPr/>
    </dgm:pt>
  </dgm:ptLst>
  <dgm:cxnLst>
    <dgm:cxn modelId="{21239263-7CA0-4EA0-AFD3-2E2E2CB24157}" type="presOf" srcId="{FE0B76E7-56B4-4718-8B93-201BDFE46253}" destId="{BC7ADFD9-4472-4BE5-AE16-AB354F0427ED}" srcOrd="0" destOrd="0" presId="urn:microsoft.com/office/officeart/2005/8/layout/vList2"/>
    <dgm:cxn modelId="{293FDF88-1527-450D-94FA-5D87CC78C790}" type="presOf" srcId="{3A8C4A8C-1D68-4AF1-8EDA-81A4709FF90F}" destId="{9AD158A5-1ED7-4D43-95AF-5757811E62FA}" srcOrd="0" destOrd="0" presId="urn:microsoft.com/office/officeart/2005/8/layout/vList2"/>
    <dgm:cxn modelId="{3791498B-ADBE-4339-8E1B-64607630DB0F}" type="presOf" srcId="{D3C97678-AA7E-4FBE-9FD2-F250E2908C97}" destId="{C950F65C-399F-4132-AFC2-82F4CB3969D9}" srcOrd="0" destOrd="0" presId="urn:microsoft.com/office/officeart/2005/8/layout/vList2"/>
    <dgm:cxn modelId="{53E11B8D-F8AA-46AD-A119-20E4B744D1BD}" srcId="{D3C97678-AA7E-4FBE-9FD2-F250E2908C97}" destId="{FE0B76E7-56B4-4718-8B93-201BDFE46253}" srcOrd="1" destOrd="0" parTransId="{7A5C7459-5B31-40F3-8EB9-DB18564BDF87}" sibTransId="{6753A6A6-F40A-4F69-91CF-2498FBDA2B54}"/>
    <dgm:cxn modelId="{E23A8B97-D59F-4D41-AB8D-0F52CC0843E2}" srcId="{D3C97678-AA7E-4FBE-9FD2-F250E2908C97}" destId="{3A8C4A8C-1D68-4AF1-8EDA-81A4709FF90F}" srcOrd="0" destOrd="0" parTransId="{12A483F9-1EBF-4B0E-87E5-E151297F6158}" sibTransId="{5C9AABDF-92C4-404E-93E3-51D2BDDCD843}"/>
    <dgm:cxn modelId="{9080795D-55DC-4B4C-A25F-4335F8D15AFB}" type="presParOf" srcId="{C950F65C-399F-4132-AFC2-82F4CB3969D9}" destId="{9AD158A5-1ED7-4D43-95AF-5757811E62FA}" srcOrd="0" destOrd="0" presId="urn:microsoft.com/office/officeart/2005/8/layout/vList2"/>
    <dgm:cxn modelId="{3E95FB64-A98C-48AE-84F7-60F8BD022A77}" type="presParOf" srcId="{C950F65C-399F-4132-AFC2-82F4CB3969D9}" destId="{8B081FB0-0FDE-4695-B25D-9CDCF3D7983F}" srcOrd="1" destOrd="0" presId="urn:microsoft.com/office/officeart/2005/8/layout/vList2"/>
    <dgm:cxn modelId="{3DC0C608-F166-408F-9336-70814010B88A}" type="presParOf" srcId="{C950F65C-399F-4132-AFC2-82F4CB3969D9}" destId="{BC7ADFD9-4472-4BE5-AE16-AB354F0427E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8F587D-E8BA-46D7-B61D-3B02D0070A46}">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C2AFEE-1E2F-4B70-8257-75D9ED44BB5B}">
      <dsp:nvSpPr>
        <dsp:cNvPr id="0" name=""/>
        <dsp:cNvSpPr/>
      </dsp:nvSpPr>
      <dsp:spPr>
        <a:xfrm>
          <a:off x="0" y="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1" kern="1200"/>
            <a:t>Cache memory is a specialized, high-speed memory component designed to store frequently accessed data from main memory. It operates as a smaller, faster intermediary between the CPU and main memory, holding copies of frequently used instructions and data. </a:t>
          </a:r>
          <a:endParaRPr lang="en-US" sz="3600" kern="1200"/>
        </a:p>
      </dsp:txBody>
      <dsp:txXfrm>
        <a:off x="0" y="0"/>
        <a:ext cx="6900512" cy="2768070"/>
      </dsp:txXfrm>
    </dsp:sp>
    <dsp:sp modelId="{16CC7FD2-573F-4F50-86BE-A761434E0ED1}">
      <dsp:nvSpPr>
        <dsp:cNvPr id="0" name=""/>
        <dsp:cNvSpPr/>
      </dsp:nvSpPr>
      <dsp:spPr>
        <a:xfrm>
          <a:off x="0" y="2768070"/>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AAFCFB-2735-4CC4-8122-20285696EDF2}">
      <dsp:nvSpPr>
        <dsp:cNvPr id="0" name=""/>
        <dsp:cNvSpPr/>
      </dsp:nvSpPr>
      <dsp:spPr>
        <a:xfrm>
          <a:off x="0" y="276807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1" kern="1200"/>
            <a:t>Within a CPU, there exist multiple independent caches dedicated to storing different types of instructions and data. The primary function of cache memory is to decrease the average access time to data stored in main memory, thereby enhancing overall system performance.</a:t>
          </a:r>
          <a:endParaRPr lang="en-US" sz="3600" kern="1200"/>
        </a:p>
      </dsp:txBody>
      <dsp:txXfrm>
        <a:off x="0" y="2768070"/>
        <a:ext cx="6900512" cy="27680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461F97-9324-4708-8524-010E032B2617}">
      <dsp:nvSpPr>
        <dsp:cNvPr id="0" name=""/>
        <dsp:cNvSpPr/>
      </dsp:nvSpPr>
      <dsp:spPr>
        <a:xfrm>
          <a:off x="0" y="36390"/>
          <a:ext cx="6900512" cy="17596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a:t>Cache memory serves as a rapid intermediary between the CPU and RAM, functioning as a buffer. It stores frequently accessed data and instructions, ensuring swift access for the CPU. </a:t>
          </a:r>
          <a:endParaRPr lang="en-US" sz="3200" kern="1200"/>
        </a:p>
      </dsp:txBody>
      <dsp:txXfrm>
        <a:off x="85900" y="122290"/>
        <a:ext cx="6728712" cy="1587880"/>
      </dsp:txXfrm>
    </dsp:sp>
    <dsp:sp modelId="{60F03C4C-B0E7-402D-8930-DFF13AAB63FB}">
      <dsp:nvSpPr>
        <dsp:cNvPr id="0" name=""/>
        <dsp:cNvSpPr/>
      </dsp:nvSpPr>
      <dsp:spPr>
        <a:xfrm>
          <a:off x="0" y="1888230"/>
          <a:ext cx="6900512" cy="1759680"/>
        </a:xfrm>
        <a:prstGeom prst="roundRect">
          <a:avLst/>
        </a:prstGeom>
        <a:solidFill>
          <a:schemeClr val="accent2">
            <a:hueOff val="734588"/>
            <a:satOff val="-94"/>
            <a:lumOff val="2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a:t>Although more expensive than RAM or disk memory, cache memory is more cost-effective than CPU registers. </a:t>
          </a:r>
          <a:endParaRPr lang="en-US" sz="3200" kern="1200"/>
        </a:p>
      </dsp:txBody>
      <dsp:txXfrm>
        <a:off x="85900" y="1974130"/>
        <a:ext cx="6728712" cy="1587880"/>
      </dsp:txXfrm>
    </dsp:sp>
    <dsp:sp modelId="{9480336B-FBE9-42EC-911F-265D730CDAB7}">
      <dsp:nvSpPr>
        <dsp:cNvPr id="0" name=""/>
        <dsp:cNvSpPr/>
      </dsp:nvSpPr>
      <dsp:spPr>
        <a:xfrm>
          <a:off x="0" y="3740070"/>
          <a:ext cx="6900512" cy="1759680"/>
        </a:xfrm>
        <a:prstGeom prst="roundRect">
          <a:avLst/>
        </a:prstGeom>
        <a:solidFill>
          <a:schemeClr val="accent2">
            <a:hueOff val="1469176"/>
            <a:satOff val="-187"/>
            <a:lumOff val="56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a:t>Cache memory enhances and synchronizes with high-speed CPUs, accelerating overall system performance.</a:t>
          </a:r>
          <a:endParaRPr lang="en-US" sz="3200" kern="1200"/>
        </a:p>
      </dsp:txBody>
      <dsp:txXfrm>
        <a:off x="85900" y="3825970"/>
        <a:ext cx="6728712" cy="15878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D158A5-1ED7-4D43-95AF-5757811E62FA}">
      <dsp:nvSpPr>
        <dsp:cNvPr id="0" name=""/>
        <dsp:cNvSpPr/>
      </dsp:nvSpPr>
      <dsp:spPr>
        <a:xfrm>
          <a:off x="0" y="391530"/>
          <a:ext cx="6900512" cy="23376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Cache Size and Block Size To synchronize with the processor speed, cache memories are kept small to minimize the time required for data retrieval. They are often organized into multiple layers based on the system architecture. The size of the cache should be sufficient to accommodate the block size, which is determined by the processor's architecture.</a:t>
          </a:r>
          <a:endParaRPr lang="en-US" sz="2700" kern="1200"/>
        </a:p>
      </dsp:txBody>
      <dsp:txXfrm>
        <a:off x="114115" y="505645"/>
        <a:ext cx="6672282" cy="2109430"/>
      </dsp:txXfrm>
    </dsp:sp>
    <dsp:sp modelId="{BC7ADFD9-4472-4BE5-AE16-AB354F0427ED}">
      <dsp:nvSpPr>
        <dsp:cNvPr id="0" name=""/>
        <dsp:cNvSpPr/>
      </dsp:nvSpPr>
      <dsp:spPr>
        <a:xfrm>
          <a:off x="0" y="2806950"/>
          <a:ext cx="6900512" cy="2337660"/>
        </a:xfrm>
        <a:prstGeom prst="roundRect">
          <a:avLst/>
        </a:prstGeom>
        <a:solidFill>
          <a:schemeClr val="accent5">
            <a:hueOff val="-20107689"/>
            <a:satOff val="320"/>
            <a:lumOff val="-6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Increasing the block size initially boosts the hit ratio due to the Principle of Locality, as more relevant data is brought into the cache. However, further increases in block size can lead to a decrease in hit ratio. This is because beyond a certain point, the likelihood of utilizing the newly introduced data diminishes compared to reusing the data being replaced to make space for newer blocks.</a:t>
          </a:r>
          <a:endParaRPr lang="en-US" sz="2700" kern="1200"/>
        </a:p>
      </dsp:txBody>
      <dsp:txXfrm>
        <a:off x="114115" y="2921065"/>
        <a:ext cx="6672282" cy="210943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3/13/2024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58009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3/13/2024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897931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3/13/2024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75237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3/13/2024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75148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3/13/2024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78322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3/13/2024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13823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3/13/2024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14405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3/13/2024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69130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3/13/2024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95286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3/13/2024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5068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3/13/2024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3839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3/13/2024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805429324"/>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techtarget.com/whatis/definition/memory" TargetMode="External"/><Relationship Id="rId2" Type="http://schemas.openxmlformats.org/officeDocument/2006/relationships/hyperlink" Target="https://www.techtarget.com/whatis/definition/processor"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eeksforgeeks.org/cache-hits-in-memory-organiza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90338" y="640080"/>
            <a:ext cx="3734014" cy="3566160"/>
          </a:xfrm>
        </p:spPr>
        <p:txBody>
          <a:bodyPr anchor="b">
            <a:normAutofit/>
          </a:bodyPr>
          <a:lstStyle/>
          <a:p>
            <a:r>
              <a:rPr lang="en-US" sz="8000">
                <a:ea typeface="+mj-lt"/>
                <a:cs typeface="+mj-lt"/>
              </a:rPr>
              <a:t>MEMORY AND I/O</a:t>
            </a:r>
            <a:endParaRPr lang="en-US" sz="8000"/>
          </a:p>
        </p:txBody>
      </p:sp>
      <p:sp>
        <p:nvSpPr>
          <p:cNvPr id="3" name="Subtitle 2"/>
          <p:cNvSpPr>
            <a:spLocks noGrp="1"/>
          </p:cNvSpPr>
          <p:nvPr>
            <p:ph type="subTitle" idx="1"/>
          </p:nvPr>
        </p:nvSpPr>
        <p:spPr>
          <a:xfrm>
            <a:off x="890339" y="4636008"/>
            <a:ext cx="3734014" cy="1572768"/>
          </a:xfrm>
        </p:spPr>
        <p:txBody>
          <a:bodyPr vert="horz" lIns="91440" tIns="45720" rIns="91440" bIns="45720" rtlCol="0">
            <a:normAutofit/>
          </a:bodyPr>
          <a:lstStyle/>
          <a:p>
            <a:r>
              <a:rPr lang="en-US" dirty="0">
                <a:cs typeface="Calibri"/>
              </a:rPr>
              <a:t>Module -III</a:t>
            </a:r>
            <a:endParaRPr lang="en-US" dirty="0"/>
          </a:p>
        </p:txBody>
      </p:sp>
      <p:sp>
        <p:nvSpPr>
          <p:cNvPr id="11"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A496C6"/>
          </a:solidFill>
          <a:ln w="38100" cap="rnd">
            <a:solidFill>
              <a:srgbClr val="A4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op view of a wooden block with the number one written on it and the block is on a yellow surface">
            <a:extLst>
              <a:ext uri="{FF2B5EF4-FFF2-40B4-BE49-F238E27FC236}">
                <a16:creationId xmlns:a16="http://schemas.microsoft.com/office/drawing/2014/main" id="{D8B41B0B-696F-E130-BA0F-F584996F301C}"/>
              </a:ext>
            </a:extLst>
          </p:cNvPr>
          <p:cNvPicPr>
            <a:picLocks noChangeAspect="1"/>
          </p:cNvPicPr>
          <p:nvPr/>
        </p:nvPicPr>
        <p:blipFill rotWithShape="1">
          <a:blip r:embed="rId2"/>
          <a:srcRect l="17537" r="15515" b="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9D06CB-2DE6-B23E-5F85-E3D7B5E81827}"/>
              </a:ext>
            </a:extLst>
          </p:cNvPr>
          <p:cNvSpPr>
            <a:spLocks noGrp="1"/>
          </p:cNvSpPr>
          <p:nvPr>
            <p:ph idx="1"/>
          </p:nvPr>
        </p:nvSpPr>
        <p:spPr/>
        <p:txBody>
          <a:bodyPr vert="horz" lIns="91440" tIns="45720" rIns="91440" bIns="45720" rtlCol="0" anchor="t">
            <a:normAutofit/>
          </a:bodyPr>
          <a:lstStyle/>
          <a:p>
            <a:pPr algn="just"/>
            <a:r>
              <a:rPr lang="en-US" sz="3600" b="1" dirty="0">
                <a:solidFill>
                  <a:srgbClr val="0D0D0D"/>
                </a:solidFill>
                <a:ea typeface="+mn-lt"/>
                <a:cs typeface="+mn-lt"/>
              </a:rPr>
              <a:t>The purpose of cache memory is to offer the swiftest access to resources while balancing considerations of size and cost. </a:t>
            </a:r>
            <a:endParaRPr lang="en-US" sz="3600" b="1" dirty="0">
              <a:solidFill>
                <a:srgbClr val="000000"/>
              </a:solidFill>
              <a:ea typeface="+mn-lt"/>
              <a:cs typeface="+mn-lt"/>
            </a:endParaRPr>
          </a:p>
          <a:p>
            <a:pPr algn="just"/>
            <a:r>
              <a:rPr lang="en-US" sz="3600" b="1" dirty="0">
                <a:solidFill>
                  <a:srgbClr val="0D0D0D"/>
                </a:solidFill>
                <a:ea typeface="+mn-lt"/>
                <a:cs typeface="+mn-lt"/>
              </a:rPr>
              <a:t>When the processor seeks to retrieve a byte of data, it initially checks the cache memory. If the byte isn't found in the cache, the processor then searches for it in the main memory.</a:t>
            </a:r>
            <a:endParaRPr lang="en-US" sz="3600" b="1"/>
          </a:p>
        </p:txBody>
      </p:sp>
      <p:sp>
        <p:nvSpPr>
          <p:cNvPr id="5" name="Title 1">
            <a:extLst>
              <a:ext uri="{FF2B5EF4-FFF2-40B4-BE49-F238E27FC236}">
                <a16:creationId xmlns:a16="http://schemas.microsoft.com/office/drawing/2014/main" id="{3A3B537C-E4DD-6ED3-A60E-20B4C770B081}"/>
              </a:ext>
            </a:extLst>
          </p:cNvPr>
          <p:cNvSpPr txBox="1">
            <a:spLocks/>
          </p:cNvSpPr>
          <p:nvPr/>
        </p:nvSpPr>
        <p:spPr>
          <a:xfrm>
            <a:off x="838200" y="339725"/>
            <a:ext cx="10515600" cy="132556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r>
              <a:rPr lang="en-US" sz="6600" dirty="0">
                <a:solidFill>
                  <a:srgbClr val="273239"/>
                </a:solidFill>
                <a:ea typeface="+mj-lt"/>
                <a:cs typeface="+mj-lt"/>
              </a:rPr>
              <a:t>Cache Principle</a:t>
            </a:r>
            <a:endParaRPr lang="en-US" dirty="0"/>
          </a:p>
        </p:txBody>
      </p:sp>
    </p:spTree>
    <p:extLst>
      <p:ext uri="{BB962C8B-B14F-4D97-AF65-F5344CB8AC3E}">
        <p14:creationId xmlns:p14="http://schemas.microsoft.com/office/powerpoint/2010/main" val="3415933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7CC14-7EDF-0E8E-5F8A-9870AA6BAF26}"/>
              </a:ext>
            </a:extLst>
          </p:cNvPr>
          <p:cNvSpPr>
            <a:spLocks noGrp="1"/>
          </p:cNvSpPr>
          <p:nvPr>
            <p:ph type="title"/>
          </p:nvPr>
        </p:nvSpPr>
        <p:spPr/>
        <p:txBody>
          <a:bodyPr/>
          <a:lstStyle/>
          <a:p>
            <a:r>
              <a:rPr lang="en-IN" dirty="0"/>
              <a:t>Three Level Cache</a:t>
            </a:r>
          </a:p>
        </p:txBody>
      </p:sp>
      <p:pic>
        <p:nvPicPr>
          <p:cNvPr id="5" name="Content Placeholder 4">
            <a:extLst>
              <a:ext uri="{FF2B5EF4-FFF2-40B4-BE49-F238E27FC236}">
                <a16:creationId xmlns:a16="http://schemas.microsoft.com/office/drawing/2014/main" id="{D03097B4-DC98-D36A-5E85-1272358938D5}"/>
              </a:ext>
            </a:extLst>
          </p:cNvPr>
          <p:cNvPicPr>
            <a:picLocks noGrp="1" noChangeAspect="1"/>
          </p:cNvPicPr>
          <p:nvPr>
            <p:ph idx="1"/>
          </p:nvPr>
        </p:nvPicPr>
        <p:blipFill>
          <a:blip r:embed="rId2"/>
          <a:stretch>
            <a:fillRect/>
          </a:stretch>
        </p:blipFill>
        <p:spPr>
          <a:xfrm>
            <a:off x="1945758" y="1878828"/>
            <a:ext cx="8089434" cy="4614048"/>
          </a:xfrm>
        </p:spPr>
      </p:pic>
    </p:spTree>
    <p:extLst>
      <p:ext uri="{BB962C8B-B14F-4D97-AF65-F5344CB8AC3E}">
        <p14:creationId xmlns:p14="http://schemas.microsoft.com/office/powerpoint/2010/main" val="1112164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2D5B6-053B-9EFA-7165-6A5DDFB5FAB4}"/>
              </a:ext>
            </a:extLst>
          </p:cNvPr>
          <p:cNvSpPr>
            <a:spLocks noGrp="1"/>
          </p:cNvSpPr>
          <p:nvPr>
            <p:ph type="title"/>
          </p:nvPr>
        </p:nvSpPr>
        <p:spPr/>
        <p:txBody>
          <a:bodyPr/>
          <a:lstStyle/>
          <a:p>
            <a:r>
              <a:rPr lang="en-IN" dirty="0"/>
              <a:t>Cache hit</a:t>
            </a:r>
          </a:p>
        </p:txBody>
      </p:sp>
      <p:pic>
        <p:nvPicPr>
          <p:cNvPr id="5" name="Picture 4">
            <a:extLst>
              <a:ext uri="{FF2B5EF4-FFF2-40B4-BE49-F238E27FC236}">
                <a16:creationId xmlns:a16="http://schemas.microsoft.com/office/drawing/2014/main" id="{174577CE-C0E5-D9EF-41B5-8D34C34CC5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11643"/>
            <a:ext cx="10855325" cy="3412188"/>
          </a:xfrm>
          <a:prstGeom prst="rect">
            <a:avLst/>
          </a:prstGeom>
        </p:spPr>
      </p:pic>
    </p:spTree>
    <p:extLst>
      <p:ext uri="{BB962C8B-B14F-4D97-AF65-F5344CB8AC3E}">
        <p14:creationId xmlns:p14="http://schemas.microsoft.com/office/powerpoint/2010/main" val="717430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7619C-1839-82E4-0F5D-D40B989B0757}"/>
              </a:ext>
            </a:extLst>
          </p:cNvPr>
          <p:cNvSpPr>
            <a:spLocks noGrp="1"/>
          </p:cNvSpPr>
          <p:nvPr>
            <p:ph type="title"/>
          </p:nvPr>
        </p:nvSpPr>
        <p:spPr/>
        <p:txBody>
          <a:bodyPr/>
          <a:lstStyle/>
          <a:p>
            <a:r>
              <a:rPr lang="en-IN" dirty="0"/>
              <a:t>Cache miss</a:t>
            </a:r>
          </a:p>
        </p:txBody>
      </p:sp>
      <p:pic>
        <p:nvPicPr>
          <p:cNvPr id="5" name="Content Placeholder 4">
            <a:extLst>
              <a:ext uri="{FF2B5EF4-FFF2-40B4-BE49-F238E27FC236}">
                <a16:creationId xmlns:a16="http://schemas.microsoft.com/office/drawing/2014/main" id="{22769F12-E9F2-A92D-9E65-B604E9983A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6505" y="1928813"/>
            <a:ext cx="7678990" cy="4252912"/>
          </a:xfrm>
        </p:spPr>
      </p:pic>
    </p:spTree>
    <p:extLst>
      <p:ext uri="{BB962C8B-B14F-4D97-AF65-F5344CB8AC3E}">
        <p14:creationId xmlns:p14="http://schemas.microsoft.com/office/powerpoint/2010/main" val="3288789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5CC-4F9B-0D5F-9BA9-C726AF0282DE}"/>
              </a:ext>
            </a:extLst>
          </p:cNvPr>
          <p:cNvSpPr>
            <a:spLocks noGrp="1"/>
          </p:cNvSpPr>
          <p:nvPr>
            <p:ph type="title"/>
          </p:nvPr>
        </p:nvSpPr>
        <p:spPr/>
        <p:txBody>
          <a:bodyPr/>
          <a:lstStyle/>
          <a:p>
            <a:r>
              <a:rPr lang="en-IN" dirty="0"/>
              <a:t>Page fault</a:t>
            </a:r>
          </a:p>
        </p:txBody>
      </p:sp>
      <p:pic>
        <p:nvPicPr>
          <p:cNvPr id="5" name="Content Placeholder 4">
            <a:extLst>
              <a:ext uri="{FF2B5EF4-FFF2-40B4-BE49-F238E27FC236}">
                <a16:creationId xmlns:a16="http://schemas.microsoft.com/office/drawing/2014/main" id="{BAAE3A0B-6CD9-42D9-888C-BCE72EF75A4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2322"/>
          <a:stretch/>
        </p:blipFill>
        <p:spPr>
          <a:xfrm>
            <a:off x="2115880" y="2069746"/>
            <a:ext cx="7685733" cy="4320421"/>
          </a:xfrm>
        </p:spPr>
      </p:pic>
    </p:spTree>
    <p:extLst>
      <p:ext uri="{BB962C8B-B14F-4D97-AF65-F5344CB8AC3E}">
        <p14:creationId xmlns:p14="http://schemas.microsoft.com/office/powerpoint/2010/main" val="3163712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0E376-E9EB-3928-CA52-08D26D27213A}"/>
              </a:ext>
            </a:extLst>
          </p:cNvPr>
          <p:cNvSpPr>
            <a:spLocks noGrp="1"/>
          </p:cNvSpPr>
          <p:nvPr>
            <p:ph type="title"/>
          </p:nvPr>
        </p:nvSpPr>
        <p:spPr/>
        <p:txBody>
          <a:bodyPr/>
          <a:lstStyle/>
          <a:p>
            <a:r>
              <a:rPr lang="en-IN" dirty="0"/>
              <a:t>Locality of reference</a:t>
            </a:r>
          </a:p>
        </p:txBody>
      </p:sp>
      <p:pic>
        <p:nvPicPr>
          <p:cNvPr id="5" name="Content Placeholder 4">
            <a:extLst>
              <a:ext uri="{FF2B5EF4-FFF2-40B4-BE49-F238E27FC236}">
                <a16:creationId xmlns:a16="http://schemas.microsoft.com/office/drawing/2014/main" id="{D0819FE0-0E58-5699-04CA-59443C07C4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3785" y="1928813"/>
            <a:ext cx="7424430" cy="4252912"/>
          </a:xfrm>
        </p:spPr>
      </p:pic>
    </p:spTree>
    <p:extLst>
      <p:ext uri="{BB962C8B-B14F-4D97-AF65-F5344CB8AC3E}">
        <p14:creationId xmlns:p14="http://schemas.microsoft.com/office/powerpoint/2010/main" val="1607755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FA00F-B15E-4B73-E53D-1560F09D0F0D}"/>
              </a:ext>
            </a:extLst>
          </p:cNvPr>
          <p:cNvSpPr>
            <a:spLocks noGrp="1"/>
          </p:cNvSpPr>
          <p:nvPr>
            <p:ph type="title"/>
          </p:nvPr>
        </p:nvSpPr>
        <p:spPr/>
        <p:txBody>
          <a:bodyPr/>
          <a:lstStyle/>
          <a:p>
            <a:r>
              <a:rPr lang="en-US" dirty="0"/>
              <a:t>Principle of Locality</a:t>
            </a:r>
          </a:p>
        </p:txBody>
      </p:sp>
      <p:sp>
        <p:nvSpPr>
          <p:cNvPr id="3" name="Content Placeholder 2">
            <a:extLst>
              <a:ext uri="{FF2B5EF4-FFF2-40B4-BE49-F238E27FC236}">
                <a16:creationId xmlns:a16="http://schemas.microsoft.com/office/drawing/2014/main" id="{5D7D6156-2385-9FEF-3193-53F904D670BE}"/>
              </a:ext>
            </a:extLst>
          </p:cNvPr>
          <p:cNvSpPr>
            <a:spLocks noGrp="1"/>
          </p:cNvSpPr>
          <p:nvPr>
            <p:ph idx="1"/>
          </p:nvPr>
        </p:nvSpPr>
        <p:spPr/>
        <p:txBody>
          <a:bodyPr vert="horz" lIns="91440" tIns="45720" rIns="91440" bIns="45720" rtlCol="0" anchor="t">
            <a:normAutofit/>
          </a:bodyPr>
          <a:lstStyle/>
          <a:p>
            <a:r>
              <a:rPr lang="en-US" sz="3600" b="1" dirty="0">
                <a:solidFill>
                  <a:srgbClr val="0D0D0D"/>
                </a:solidFill>
                <a:ea typeface="+mn-lt"/>
                <a:cs typeface="+mn-lt"/>
              </a:rPr>
              <a:t>After locating the byte in the main memory, a block containing a fixed number of bytes is fetched into the cache memory and subsequently accessed by the processor. This action enhances the likelihood of finding subsequent bytes in the cache memory. This increased probability is due to the phenomenon known as Locality of Reference or Principle of Locality, where relevant bytes are more likely to be found together in memory as they are frequently accessed by the same process.</a:t>
            </a:r>
            <a:endParaRPr lang="en-US" sz="3600" b="1" dirty="0"/>
          </a:p>
        </p:txBody>
      </p:sp>
    </p:spTree>
    <p:extLst>
      <p:ext uri="{BB962C8B-B14F-4D97-AF65-F5344CB8AC3E}">
        <p14:creationId xmlns:p14="http://schemas.microsoft.com/office/powerpoint/2010/main" val="2435234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1EED08-074B-1FE1-5F82-45A852D8C922}"/>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b="1" dirty="0">
                <a:solidFill>
                  <a:srgbClr val="000000"/>
                </a:solidFill>
                <a:ea typeface="+mj-lt"/>
                <a:cs typeface="+mj-lt"/>
              </a:rPr>
              <a:t>Cache Memory Design</a:t>
            </a:r>
            <a:endParaRPr lang="en-US" dirty="0">
              <a:solidFill>
                <a:srgbClr val="000000"/>
              </a:solidFill>
            </a:endParaRPr>
          </a:p>
        </p:txBody>
      </p:sp>
      <p:sp>
        <p:nvSpPr>
          <p:cNvPr id="1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A496C6"/>
          </a:solidFill>
          <a:ln w="38100" cap="rnd">
            <a:solidFill>
              <a:srgbClr val="A4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diagram of a computer process&#10;&#10;Description automatically generated">
            <a:extLst>
              <a:ext uri="{FF2B5EF4-FFF2-40B4-BE49-F238E27FC236}">
                <a16:creationId xmlns:a16="http://schemas.microsoft.com/office/drawing/2014/main" id="{D91AAB1C-31DF-2D9C-08A6-7AEE42021CD3}"/>
              </a:ext>
            </a:extLst>
          </p:cNvPr>
          <p:cNvPicPr>
            <a:picLocks noGrp="1" noChangeAspect="1"/>
          </p:cNvPicPr>
          <p:nvPr>
            <p:ph idx="1"/>
          </p:nvPr>
        </p:nvPicPr>
        <p:blipFill>
          <a:blip r:embed="rId2"/>
          <a:stretch>
            <a:fillRect/>
          </a:stretch>
        </p:blipFill>
        <p:spPr>
          <a:xfrm>
            <a:off x="4787086" y="97640"/>
            <a:ext cx="5580020" cy="6674034"/>
          </a:xfrm>
          <a:prstGeom prst="rect">
            <a:avLst/>
          </a:prstGeom>
        </p:spPr>
      </p:pic>
    </p:spTree>
    <p:extLst>
      <p:ext uri="{BB962C8B-B14F-4D97-AF65-F5344CB8AC3E}">
        <p14:creationId xmlns:p14="http://schemas.microsoft.com/office/powerpoint/2010/main" val="1621978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DAA0EF-336D-4CDC-A9A2-8460363E27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D079A19-B31E-4129-A464-7547FF05A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90556" cy="6858000"/>
          </a:xfrm>
          <a:custGeom>
            <a:avLst/>
            <a:gdLst>
              <a:gd name="connsiteX0" fmla="*/ 0 w 4090556"/>
              <a:gd name="connsiteY0" fmla="*/ 0 h 6858000"/>
              <a:gd name="connsiteX1" fmla="*/ 4077555 w 4090556"/>
              <a:gd name="connsiteY1" fmla="*/ 0 h 6858000"/>
              <a:gd name="connsiteX2" fmla="*/ 4077574 w 4090556"/>
              <a:gd name="connsiteY2" fmla="*/ 720 h 6858000"/>
              <a:gd name="connsiteX3" fmla="*/ 4075790 w 4090556"/>
              <a:gd name="connsiteY3" fmla="*/ 575485 h 6858000"/>
              <a:gd name="connsiteX4" fmla="*/ 4076555 w 4090556"/>
              <a:gd name="connsiteY4" fmla="*/ 932245 h 6858000"/>
              <a:gd name="connsiteX5" fmla="*/ 4076555 w 4090556"/>
              <a:gd name="connsiteY5" fmla="*/ 1286711 h 6858000"/>
              <a:gd name="connsiteX6" fmla="*/ 4082288 w 4090556"/>
              <a:gd name="connsiteY6" fmla="*/ 1595180 h 6858000"/>
              <a:gd name="connsiteX7" fmla="*/ 4078211 w 4090556"/>
              <a:gd name="connsiteY7" fmla="*/ 2133123 h 6858000"/>
              <a:gd name="connsiteX8" fmla="*/ 4071968 w 4090556"/>
              <a:gd name="connsiteY8" fmla="*/ 2946025 h 6858000"/>
              <a:gd name="connsiteX9" fmla="*/ 4068401 w 4090556"/>
              <a:gd name="connsiteY9" fmla="*/ 3502061 h 6858000"/>
              <a:gd name="connsiteX10" fmla="*/ 4087513 w 4090556"/>
              <a:gd name="connsiteY10" fmla="*/ 4076061 h 6858000"/>
              <a:gd name="connsiteX11" fmla="*/ 4076938 w 4090556"/>
              <a:gd name="connsiteY11" fmla="*/ 4442632 h 6858000"/>
              <a:gd name="connsiteX12" fmla="*/ 4071459 w 4090556"/>
              <a:gd name="connsiteY12" fmla="*/ 4827550 h 6858000"/>
              <a:gd name="connsiteX13" fmla="*/ 4071459 w 4090556"/>
              <a:gd name="connsiteY13" fmla="*/ 5019945 h 6858000"/>
              <a:gd name="connsiteX14" fmla="*/ 4084200 w 4090556"/>
              <a:gd name="connsiteY14" fmla="*/ 5490104 h 6858000"/>
              <a:gd name="connsiteX15" fmla="*/ 4077446 w 4090556"/>
              <a:gd name="connsiteY15" fmla="*/ 5844569 h 6858000"/>
              <a:gd name="connsiteX16" fmla="*/ 4082544 w 4090556"/>
              <a:gd name="connsiteY16" fmla="*/ 6260195 h 6858000"/>
              <a:gd name="connsiteX17" fmla="*/ 4086110 w 4090556"/>
              <a:gd name="connsiteY17" fmla="*/ 6706145 h 6858000"/>
              <a:gd name="connsiteX18" fmla="*/ 4086135 w 4090556"/>
              <a:gd name="connsiteY18" fmla="*/ 6794562 h 6858000"/>
              <a:gd name="connsiteX19" fmla="*/ 4080334 w 4090556"/>
              <a:gd name="connsiteY19" fmla="*/ 6858000 h 6858000"/>
              <a:gd name="connsiteX20" fmla="*/ 0 w 4090556"/>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90556" h="6858000">
                <a:moveTo>
                  <a:pt x="0" y="0"/>
                </a:moveTo>
                <a:lnTo>
                  <a:pt x="4077555" y="0"/>
                </a:lnTo>
                <a:lnTo>
                  <a:pt x="4077574" y="720"/>
                </a:lnTo>
                <a:cubicBezTo>
                  <a:pt x="4079358" y="192351"/>
                  <a:pt x="4064960" y="384364"/>
                  <a:pt x="4075790" y="575485"/>
                </a:cubicBezTo>
                <a:cubicBezTo>
                  <a:pt x="4082544" y="694108"/>
                  <a:pt x="4081269" y="814132"/>
                  <a:pt x="4076555" y="932245"/>
                </a:cubicBezTo>
                <a:cubicBezTo>
                  <a:pt x="4071840" y="1050357"/>
                  <a:pt x="4065470" y="1168597"/>
                  <a:pt x="4076555" y="1286711"/>
                </a:cubicBezTo>
                <a:cubicBezTo>
                  <a:pt x="4084710" y="1389317"/>
                  <a:pt x="4086621" y="1492332"/>
                  <a:pt x="4082288" y="1595180"/>
                </a:cubicBezTo>
                <a:cubicBezTo>
                  <a:pt x="4077319" y="1774452"/>
                  <a:pt x="4067637" y="1953851"/>
                  <a:pt x="4078211" y="2133123"/>
                </a:cubicBezTo>
                <a:cubicBezTo>
                  <a:pt x="4094393" y="2404260"/>
                  <a:pt x="4084710" y="2675143"/>
                  <a:pt x="4071968" y="2946025"/>
                </a:cubicBezTo>
                <a:cubicBezTo>
                  <a:pt x="4063049" y="3131413"/>
                  <a:pt x="4055659" y="3316673"/>
                  <a:pt x="4068401" y="3502061"/>
                </a:cubicBezTo>
                <a:cubicBezTo>
                  <a:pt x="4081396" y="3693182"/>
                  <a:pt x="4097323" y="3884176"/>
                  <a:pt x="4087513" y="4076061"/>
                </a:cubicBezTo>
                <a:cubicBezTo>
                  <a:pt x="4081142" y="4198251"/>
                  <a:pt x="4069037" y="4320315"/>
                  <a:pt x="4076938" y="4442632"/>
                </a:cubicBezTo>
                <a:cubicBezTo>
                  <a:pt x="4083270" y="4570925"/>
                  <a:pt x="4081435" y="4699486"/>
                  <a:pt x="4071459" y="4827550"/>
                </a:cubicBezTo>
                <a:cubicBezTo>
                  <a:pt x="4065725" y="4891550"/>
                  <a:pt x="4065725" y="4955945"/>
                  <a:pt x="4071459" y="5019945"/>
                </a:cubicBezTo>
                <a:cubicBezTo>
                  <a:pt x="4087742" y="5176105"/>
                  <a:pt x="4091997" y="5333296"/>
                  <a:pt x="4084200" y="5490104"/>
                </a:cubicBezTo>
                <a:cubicBezTo>
                  <a:pt x="4079740" y="5608217"/>
                  <a:pt x="4071968" y="5726202"/>
                  <a:pt x="4077446" y="5844569"/>
                </a:cubicBezTo>
                <a:cubicBezTo>
                  <a:pt x="4083944" y="5983069"/>
                  <a:pt x="4088914" y="6121696"/>
                  <a:pt x="4082544" y="6260195"/>
                </a:cubicBezTo>
                <a:cubicBezTo>
                  <a:pt x="4075841" y="6408803"/>
                  <a:pt x="4077026" y="6557662"/>
                  <a:pt x="4086110" y="6706145"/>
                </a:cubicBezTo>
                <a:cubicBezTo>
                  <a:pt x="4087467" y="6735616"/>
                  <a:pt x="4087474" y="6765120"/>
                  <a:pt x="4086135" y="6794562"/>
                </a:cubicBezTo>
                <a:lnTo>
                  <a:pt x="4080334" y="6858000"/>
                </a:lnTo>
                <a:lnTo>
                  <a:pt x="0" y="6858000"/>
                </a:lnTo>
                <a:close/>
              </a:path>
            </a:pathLst>
          </a:custGeom>
          <a:solidFill>
            <a:srgbClr val="A496C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2C9721C-1F6C-9031-AC7D-75D737578196}"/>
              </a:ext>
            </a:extLst>
          </p:cNvPr>
          <p:cNvSpPr>
            <a:spLocks noGrp="1"/>
          </p:cNvSpPr>
          <p:nvPr>
            <p:ph type="title"/>
          </p:nvPr>
        </p:nvSpPr>
        <p:spPr>
          <a:xfrm>
            <a:off x="635001" y="640823"/>
            <a:ext cx="3103194" cy="5583148"/>
          </a:xfrm>
        </p:spPr>
        <p:txBody>
          <a:bodyPr anchor="ctr">
            <a:normAutofit/>
          </a:bodyPr>
          <a:lstStyle/>
          <a:p>
            <a:r>
              <a:rPr lang="en-US" b="1">
                <a:solidFill>
                  <a:schemeClr val="bg1"/>
                </a:solidFill>
                <a:ea typeface="+mj-lt"/>
                <a:cs typeface="+mj-lt"/>
              </a:rPr>
              <a:t>Cache Memory Design </a:t>
            </a:r>
            <a:endParaRPr lang="en-US">
              <a:solidFill>
                <a:schemeClr val="bg1"/>
              </a:solidFill>
            </a:endParaRPr>
          </a:p>
        </p:txBody>
      </p:sp>
      <p:graphicFrame>
        <p:nvGraphicFramePr>
          <p:cNvPr id="5" name="Content Placeholder 2">
            <a:extLst>
              <a:ext uri="{FF2B5EF4-FFF2-40B4-BE49-F238E27FC236}">
                <a16:creationId xmlns:a16="http://schemas.microsoft.com/office/drawing/2014/main" id="{7021E690-C377-504F-5B35-2822B7597A01}"/>
              </a:ext>
            </a:extLst>
          </p:cNvPr>
          <p:cNvGraphicFramePr>
            <a:graphicFrameLocks noGrp="1"/>
          </p:cNvGraphicFramePr>
          <p:nvPr>
            <p:ph idx="1"/>
            <p:extLst>
              <p:ext uri="{D42A27DB-BD31-4B8C-83A1-F6EECF244321}">
                <p14:modId xmlns:p14="http://schemas.microsoft.com/office/powerpoint/2010/main" val="191399992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5257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FD80C-796A-C357-6397-DCADB4967E13}"/>
              </a:ext>
            </a:extLst>
          </p:cNvPr>
          <p:cNvSpPr>
            <a:spLocks noGrp="1"/>
          </p:cNvSpPr>
          <p:nvPr>
            <p:ph type="title"/>
          </p:nvPr>
        </p:nvSpPr>
        <p:spPr/>
        <p:txBody>
          <a:bodyPr/>
          <a:lstStyle/>
          <a:p>
            <a:r>
              <a:rPr lang="en-IN" dirty="0"/>
              <a:t>Mapping function</a:t>
            </a:r>
          </a:p>
        </p:txBody>
      </p:sp>
      <p:sp>
        <p:nvSpPr>
          <p:cNvPr id="3" name="Content Placeholder 2">
            <a:extLst>
              <a:ext uri="{FF2B5EF4-FFF2-40B4-BE49-F238E27FC236}">
                <a16:creationId xmlns:a16="http://schemas.microsoft.com/office/drawing/2014/main" id="{624C02D8-92FF-8924-D36D-1D106C5099A6}"/>
              </a:ext>
            </a:extLst>
          </p:cNvPr>
          <p:cNvSpPr>
            <a:spLocks noGrp="1"/>
          </p:cNvSpPr>
          <p:nvPr>
            <p:ph idx="1"/>
          </p:nvPr>
        </p:nvSpPr>
        <p:spPr/>
        <p:txBody>
          <a:bodyPr/>
          <a:lstStyle/>
          <a:p>
            <a:r>
              <a:rPr lang="en-US" b="0" i="0" dirty="0">
                <a:solidFill>
                  <a:srgbClr val="0D0D0D"/>
                </a:solidFill>
                <a:effectLst/>
                <a:latin typeface="Söhne"/>
              </a:rPr>
              <a:t>When data is fetched from main memory, a mapping function decides where it goes in the cache. If the cache is full, a block must be replaced. The challenge is choosing which block to replace without replacing one that the processor is likely to need soon. The replacement algorithm depends on the mapping function. A more flexible mapping function can improve hit ratio, but it also increases the complexity of the circuitry needed to search the cache to determine if a block is already present.</a:t>
            </a:r>
            <a:endParaRPr lang="en-IN" dirty="0"/>
          </a:p>
        </p:txBody>
      </p:sp>
    </p:spTree>
    <p:extLst>
      <p:ext uri="{BB962C8B-B14F-4D97-AF65-F5344CB8AC3E}">
        <p14:creationId xmlns:p14="http://schemas.microsoft.com/office/powerpoint/2010/main" val="2899003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73345-261A-594D-2355-18A272C4E65D}"/>
              </a:ext>
            </a:extLst>
          </p:cNvPr>
          <p:cNvSpPr>
            <a:spLocks noGrp="1"/>
          </p:cNvSpPr>
          <p:nvPr>
            <p:ph type="title"/>
          </p:nvPr>
        </p:nvSpPr>
        <p:spPr/>
        <p:txBody>
          <a:bodyPr/>
          <a:lstStyle/>
          <a:p>
            <a:r>
              <a:rPr lang="en-US" sz="8000" dirty="0">
                <a:ea typeface="+mj-lt"/>
                <a:cs typeface="+mj-lt"/>
              </a:rPr>
              <a:t>MEMORY AND I/O</a:t>
            </a:r>
            <a:endParaRPr lang="en-US" dirty="0"/>
          </a:p>
        </p:txBody>
      </p:sp>
      <p:sp>
        <p:nvSpPr>
          <p:cNvPr id="3" name="Content Placeholder 2">
            <a:extLst>
              <a:ext uri="{FF2B5EF4-FFF2-40B4-BE49-F238E27FC236}">
                <a16:creationId xmlns:a16="http://schemas.microsoft.com/office/drawing/2014/main" id="{4C1A3A96-6A4C-0AD5-625B-0252BA4609AC}"/>
              </a:ext>
            </a:extLst>
          </p:cNvPr>
          <p:cNvSpPr>
            <a:spLocks noGrp="1"/>
          </p:cNvSpPr>
          <p:nvPr>
            <p:ph idx="1"/>
          </p:nvPr>
        </p:nvSpPr>
        <p:spPr/>
        <p:txBody>
          <a:bodyPr vert="horz" lIns="91440" tIns="45720" rIns="91440" bIns="45720" rtlCol="0" anchor="t">
            <a:normAutofit/>
          </a:bodyPr>
          <a:lstStyle/>
          <a:p>
            <a:pPr algn="just"/>
            <a:r>
              <a:rPr lang="en-US" sz="3600" b="1" dirty="0">
                <a:ea typeface="+mn-lt"/>
                <a:cs typeface="+mn-lt"/>
              </a:rPr>
              <a:t>Cache Memory - Computer Memory System Overview - Cache Memory Principles - Elements of Cache Design - Internal Memory - External Memory - Input/Output - External Devices - I/O Modules - Programmed I/O - </a:t>
            </a:r>
            <a:r>
              <a:rPr lang="en-US" sz="3600" b="1" dirty="0" err="1">
                <a:ea typeface="+mn-lt"/>
                <a:cs typeface="+mn-lt"/>
              </a:rPr>
              <a:t>InterruptDriven</a:t>
            </a:r>
            <a:r>
              <a:rPr lang="en-US" sz="3600" b="1" dirty="0">
                <a:ea typeface="+mn-lt"/>
                <a:cs typeface="+mn-lt"/>
              </a:rPr>
              <a:t> I/O - Direct Memory Access.</a:t>
            </a:r>
            <a:endParaRPr lang="en-US" sz="3600" b="1" dirty="0"/>
          </a:p>
        </p:txBody>
      </p:sp>
    </p:spTree>
    <p:extLst>
      <p:ext uri="{BB962C8B-B14F-4D97-AF65-F5344CB8AC3E}">
        <p14:creationId xmlns:p14="http://schemas.microsoft.com/office/powerpoint/2010/main" val="3722262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5D7D0-D8C7-7ED1-C298-D3BC3FC479A5}"/>
              </a:ext>
            </a:extLst>
          </p:cNvPr>
          <p:cNvSpPr>
            <a:spLocks noGrp="1"/>
          </p:cNvSpPr>
          <p:nvPr>
            <p:ph type="title"/>
          </p:nvPr>
        </p:nvSpPr>
        <p:spPr/>
        <p:txBody>
          <a:bodyPr/>
          <a:lstStyle/>
          <a:p>
            <a:r>
              <a:rPr lang="en-IN" dirty="0"/>
              <a:t>Replacement algorithm</a:t>
            </a:r>
          </a:p>
        </p:txBody>
      </p:sp>
      <p:sp>
        <p:nvSpPr>
          <p:cNvPr id="3" name="Content Placeholder 2">
            <a:extLst>
              <a:ext uri="{FF2B5EF4-FFF2-40B4-BE49-F238E27FC236}">
                <a16:creationId xmlns:a16="http://schemas.microsoft.com/office/drawing/2014/main" id="{34C71015-67AE-00EB-182C-350E6D6ADB2A}"/>
              </a:ext>
            </a:extLst>
          </p:cNvPr>
          <p:cNvSpPr>
            <a:spLocks noGrp="1"/>
          </p:cNvSpPr>
          <p:nvPr>
            <p:ph idx="1"/>
          </p:nvPr>
        </p:nvSpPr>
        <p:spPr/>
        <p:txBody>
          <a:bodyPr/>
          <a:lstStyle/>
          <a:p>
            <a:r>
              <a:rPr lang="en-US" b="0" i="0" dirty="0">
                <a:solidFill>
                  <a:srgbClr val="0D0D0D"/>
                </a:solidFill>
                <a:effectLst/>
                <a:latin typeface="Söhne"/>
              </a:rPr>
              <a:t>When the cache is full and a new block from main memory needs to replace one in the cache, the Least Recently Used (LRU) algorithm is applied. This algorithm selects the block that hasn't been accessed for the longest time, assuming it's less likely to be needed soon. This way, it prioritizes keeping recently used data in the cache while minimizing the likelihood of evicting frequently accessed blocks.</a:t>
            </a:r>
            <a:endParaRPr lang="en-IN" dirty="0"/>
          </a:p>
        </p:txBody>
      </p:sp>
    </p:spTree>
    <p:extLst>
      <p:ext uri="{BB962C8B-B14F-4D97-AF65-F5344CB8AC3E}">
        <p14:creationId xmlns:p14="http://schemas.microsoft.com/office/powerpoint/2010/main" val="3626892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C7D4A-B844-0079-B7EF-BA4D0DF814C9}"/>
              </a:ext>
            </a:extLst>
          </p:cNvPr>
          <p:cNvSpPr>
            <a:spLocks noGrp="1"/>
          </p:cNvSpPr>
          <p:nvPr>
            <p:ph type="title"/>
          </p:nvPr>
        </p:nvSpPr>
        <p:spPr/>
        <p:txBody>
          <a:bodyPr/>
          <a:lstStyle/>
          <a:p>
            <a:r>
              <a:rPr lang="en-IN" dirty="0"/>
              <a:t>Write policy</a:t>
            </a:r>
          </a:p>
        </p:txBody>
      </p:sp>
      <p:sp>
        <p:nvSpPr>
          <p:cNvPr id="3" name="Content Placeholder 2">
            <a:extLst>
              <a:ext uri="{FF2B5EF4-FFF2-40B4-BE49-F238E27FC236}">
                <a16:creationId xmlns:a16="http://schemas.microsoft.com/office/drawing/2014/main" id="{8547EAD3-F3E6-5647-C156-3F73EFE938EB}"/>
              </a:ext>
            </a:extLst>
          </p:cNvPr>
          <p:cNvSpPr>
            <a:spLocks noGrp="1"/>
          </p:cNvSpPr>
          <p:nvPr>
            <p:ph idx="1"/>
          </p:nvPr>
        </p:nvSpPr>
        <p:spPr/>
        <p:txBody>
          <a:bodyPr>
            <a:normAutofit fontScale="85000" lnSpcReduction="20000"/>
          </a:bodyPr>
          <a:lstStyle/>
          <a:p>
            <a:pPr algn="l"/>
            <a:r>
              <a:rPr lang="en-US" b="0" i="0" dirty="0">
                <a:solidFill>
                  <a:srgbClr val="0D0D0D"/>
                </a:solidFill>
                <a:effectLst/>
                <a:latin typeface="Söhne"/>
              </a:rPr>
              <a:t>One crucial aspect of memory caching is determining when to write back the cache block to main memory to prevent data loss. Two options are available:</a:t>
            </a:r>
          </a:p>
          <a:p>
            <a:pPr algn="l">
              <a:buFont typeface="+mj-lt"/>
              <a:buAutoNum type="arabicPeriod"/>
            </a:pPr>
            <a:r>
              <a:rPr lang="en-US" b="1" i="0" dirty="0">
                <a:solidFill>
                  <a:srgbClr val="0D0D0D"/>
                </a:solidFill>
                <a:effectLst/>
                <a:latin typeface="Söhne"/>
              </a:rPr>
              <a:t>Write Back When Chosen for Replacement:</a:t>
            </a:r>
            <a:r>
              <a:rPr lang="en-US" b="0" i="0" dirty="0">
                <a:solidFill>
                  <a:srgbClr val="0D0D0D"/>
                </a:solidFill>
                <a:effectLst/>
                <a:latin typeface="Söhne"/>
              </a:rPr>
              <a:t> This option writes the cache block back to main memory only when it's replaced by a new block from main memory. This minimizes excessive write operations on main memory but may delay updating changes made to the block.</a:t>
            </a:r>
          </a:p>
          <a:p>
            <a:pPr algn="l">
              <a:buFont typeface="+mj-lt"/>
              <a:buAutoNum type="arabicPeriod"/>
            </a:pPr>
            <a:r>
              <a:rPr lang="en-US" b="1" i="0" dirty="0">
                <a:solidFill>
                  <a:srgbClr val="0D0D0D"/>
                </a:solidFill>
                <a:effectLst/>
                <a:latin typeface="Söhne"/>
              </a:rPr>
              <a:t>Write Back After Every Update:</a:t>
            </a:r>
            <a:r>
              <a:rPr lang="en-US" b="0" i="0" dirty="0">
                <a:solidFill>
                  <a:srgbClr val="0D0D0D"/>
                </a:solidFill>
                <a:effectLst/>
                <a:latin typeface="Söhne"/>
              </a:rPr>
              <a:t> This option writes the cache block back to main memory after every update. While ensuring changes are promptly reflected in main memory, it may lead to excessive writes and potential inefficiencies, especially in a multi-processor system where the main memory block may become obsolete before being replaced from cache.</a:t>
            </a:r>
          </a:p>
          <a:p>
            <a:endParaRPr lang="en-IN" dirty="0"/>
          </a:p>
        </p:txBody>
      </p:sp>
    </p:spTree>
    <p:extLst>
      <p:ext uri="{BB962C8B-B14F-4D97-AF65-F5344CB8AC3E}">
        <p14:creationId xmlns:p14="http://schemas.microsoft.com/office/powerpoint/2010/main" val="2927221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7CF04-A1B3-A87A-E0F3-C6FCE89B248F}"/>
              </a:ext>
            </a:extLst>
          </p:cNvPr>
          <p:cNvSpPr>
            <a:spLocks noGrp="1"/>
          </p:cNvSpPr>
          <p:nvPr>
            <p:ph type="title"/>
          </p:nvPr>
        </p:nvSpPr>
        <p:spPr/>
        <p:txBody>
          <a:bodyPr>
            <a:normAutofit/>
          </a:bodyPr>
          <a:lstStyle/>
          <a:p>
            <a:r>
              <a:rPr lang="en-US" b="1" i="0" dirty="0">
                <a:solidFill>
                  <a:srgbClr val="323232"/>
                </a:solidFill>
                <a:effectLst/>
                <a:latin typeface="Arial" panose="020B0604020202020204" pitchFamily="34" charset="0"/>
              </a:rPr>
              <a:t>What is I/O (input/output)?</a:t>
            </a:r>
            <a:endParaRPr lang="en-IN" dirty="0"/>
          </a:p>
        </p:txBody>
      </p:sp>
      <p:sp>
        <p:nvSpPr>
          <p:cNvPr id="3" name="Content Placeholder 2">
            <a:extLst>
              <a:ext uri="{FF2B5EF4-FFF2-40B4-BE49-F238E27FC236}">
                <a16:creationId xmlns:a16="http://schemas.microsoft.com/office/drawing/2014/main" id="{45EDACBD-48DE-D586-1813-85C9CA90596B}"/>
              </a:ext>
            </a:extLst>
          </p:cNvPr>
          <p:cNvSpPr>
            <a:spLocks noGrp="1"/>
          </p:cNvSpPr>
          <p:nvPr>
            <p:ph idx="1"/>
          </p:nvPr>
        </p:nvSpPr>
        <p:spPr/>
        <p:txBody>
          <a:bodyPr/>
          <a:lstStyle/>
          <a:p>
            <a:pPr algn="just"/>
            <a:r>
              <a:rPr lang="en-US" b="0" i="0" dirty="0">
                <a:solidFill>
                  <a:srgbClr val="666666"/>
                </a:solidFill>
                <a:effectLst/>
                <a:latin typeface="Arial" panose="020B0604020202020204" pitchFamily="34" charset="0"/>
              </a:rPr>
              <a:t>I/O (input/output), pronounced "eye-oh," describes any operation, program or device that transfers data to or from a computer. Common I/O devices include printers, hard disks, keyboards and mice.</a:t>
            </a:r>
          </a:p>
          <a:p>
            <a:pPr algn="just"/>
            <a:r>
              <a:rPr lang="en-US" b="0" i="0" dirty="0">
                <a:solidFill>
                  <a:srgbClr val="666666"/>
                </a:solidFill>
                <a:effectLst/>
                <a:latin typeface="Arial" panose="020B0604020202020204" pitchFamily="34" charset="0"/>
              </a:rPr>
              <a:t>Input/output devices play a crucial role in computer programming by streamlining how computing devices communicate across a network.</a:t>
            </a:r>
          </a:p>
        </p:txBody>
      </p:sp>
    </p:spTree>
    <p:extLst>
      <p:ext uri="{BB962C8B-B14F-4D97-AF65-F5344CB8AC3E}">
        <p14:creationId xmlns:p14="http://schemas.microsoft.com/office/powerpoint/2010/main" val="1173076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CCDBA-92A5-8A99-8B7A-E0B02DEA7272}"/>
              </a:ext>
            </a:extLst>
          </p:cNvPr>
          <p:cNvSpPr>
            <a:spLocks noGrp="1"/>
          </p:cNvSpPr>
          <p:nvPr>
            <p:ph type="title"/>
          </p:nvPr>
        </p:nvSpPr>
        <p:spPr/>
        <p:txBody>
          <a:bodyPr>
            <a:normAutofit/>
          </a:bodyPr>
          <a:lstStyle/>
          <a:p>
            <a:r>
              <a:rPr lang="en-IN" b="1" i="0" dirty="0">
                <a:solidFill>
                  <a:srgbClr val="323232"/>
                </a:solidFill>
                <a:effectLst/>
                <a:latin typeface="Arial" panose="020B0604020202020204" pitchFamily="34" charset="0"/>
              </a:rPr>
              <a:t>Why is I/O important?</a:t>
            </a:r>
            <a:endParaRPr lang="en-IN" dirty="0"/>
          </a:p>
        </p:txBody>
      </p:sp>
      <p:sp>
        <p:nvSpPr>
          <p:cNvPr id="3" name="Content Placeholder 2">
            <a:extLst>
              <a:ext uri="{FF2B5EF4-FFF2-40B4-BE49-F238E27FC236}">
                <a16:creationId xmlns:a16="http://schemas.microsoft.com/office/drawing/2014/main" id="{6C64C63A-68A6-F9A6-C580-C121D4AFA3B4}"/>
              </a:ext>
            </a:extLst>
          </p:cNvPr>
          <p:cNvSpPr>
            <a:spLocks noGrp="1"/>
          </p:cNvSpPr>
          <p:nvPr>
            <p:ph idx="1"/>
          </p:nvPr>
        </p:nvSpPr>
        <p:spPr/>
        <p:txBody>
          <a:bodyPr>
            <a:normAutofit fontScale="85000" lnSpcReduction="10000"/>
          </a:bodyPr>
          <a:lstStyle/>
          <a:p>
            <a:pPr algn="l"/>
            <a:r>
              <a:rPr lang="en-IN" dirty="0"/>
              <a:t>I</a:t>
            </a:r>
            <a:r>
              <a:rPr lang="en-US" b="0" i="0" dirty="0">
                <a:solidFill>
                  <a:srgbClr val="666666"/>
                </a:solidFill>
                <a:effectLst/>
                <a:latin typeface="Arial" panose="020B0604020202020204" pitchFamily="34" charset="0"/>
              </a:rPr>
              <a:t>n computer architecture, I/O encompasses a range of tasks that must be executed properly to support sharing data among discrete machines. All types of data movement within a system rely on I/O operations, including audio files, software instruction sets, text and video streams.</a:t>
            </a:r>
          </a:p>
          <a:p>
            <a:pPr algn="l"/>
            <a:r>
              <a:rPr lang="en-US" b="0" i="0" dirty="0">
                <a:solidFill>
                  <a:srgbClr val="666666"/>
                </a:solidFill>
                <a:effectLst/>
                <a:latin typeface="Arial" panose="020B0604020202020204" pitchFamily="34" charset="0"/>
              </a:rPr>
              <a:t>Input/output signals carry instructions that a computer's central processing unit (</a:t>
            </a:r>
            <a:r>
              <a:rPr lang="en-US" b="0" i="0" u="sng" dirty="0">
                <a:solidFill>
                  <a:srgbClr val="007CAD"/>
                </a:solidFill>
                <a:effectLst/>
                <a:latin typeface="Arial" panose="020B0604020202020204" pitchFamily="34" charset="0"/>
                <a:hlinkClick r:id="rId2"/>
              </a:rPr>
              <a:t>CPU</a:t>
            </a:r>
            <a:r>
              <a:rPr lang="en-US" b="0" i="0" dirty="0">
                <a:solidFill>
                  <a:srgbClr val="666666"/>
                </a:solidFill>
                <a:effectLst/>
                <a:latin typeface="Arial" panose="020B0604020202020204" pitchFamily="34" charset="0"/>
              </a:rPr>
              <a:t>) must execute to initiate data transfer. The input can come from hardware, software or human interaction.</a:t>
            </a:r>
          </a:p>
          <a:p>
            <a:pPr algn="l"/>
            <a:r>
              <a:rPr lang="en-US" b="0" i="0" dirty="0">
                <a:solidFill>
                  <a:srgbClr val="666666"/>
                </a:solidFill>
                <a:effectLst/>
                <a:latin typeface="Arial" panose="020B0604020202020204" pitchFamily="34" charset="0"/>
              </a:rPr>
              <a:t>I/O input signals shuttle data from a CPU, storage controller or </a:t>
            </a:r>
            <a:r>
              <a:rPr lang="en-US" b="0" i="0" u="sng" dirty="0">
                <a:solidFill>
                  <a:srgbClr val="007CAD"/>
                </a:solidFill>
                <a:effectLst/>
                <a:latin typeface="Arial" panose="020B0604020202020204" pitchFamily="34" charset="0"/>
                <a:hlinkClick r:id="rId3"/>
              </a:rPr>
              <a:t>memory</a:t>
            </a:r>
            <a:r>
              <a:rPr lang="en-US" b="0" i="0" dirty="0">
                <a:solidFill>
                  <a:srgbClr val="666666"/>
                </a:solidFill>
                <a:effectLst/>
                <a:latin typeface="Arial" panose="020B0604020202020204" pitchFamily="34" charset="0"/>
              </a:rPr>
              <a:t> to a storage device. I/O output signals flow from a computer to an output device.</a:t>
            </a:r>
          </a:p>
          <a:p>
            <a:endParaRPr lang="en-IN" dirty="0"/>
          </a:p>
        </p:txBody>
      </p:sp>
    </p:spTree>
    <p:extLst>
      <p:ext uri="{BB962C8B-B14F-4D97-AF65-F5344CB8AC3E}">
        <p14:creationId xmlns:p14="http://schemas.microsoft.com/office/powerpoint/2010/main" val="668157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nceptual overview of a computer system.">
            <a:extLst>
              <a:ext uri="{FF2B5EF4-FFF2-40B4-BE49-F238E27FC236}">
                <a16:creationId xmlns:a16="http://schemas.microsoft.com/office/drawing/2014/main" id="{A2A109D7-6CC9-94DA-2B5C-3C5DD93948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5225" y="808074"/>
            <a:ext cx="8761550" cy="5788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709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88FD3-9A87-2CB7-298F-52A469473CEF}"/>
              </a:ext>
            </a:extLst>
          </p:cNvPr>
          <p:cNvSpPr>
            <a:spLocks noGrp="1"/>
          </p:cNvSpPr>
          <p:nvPr>
            <p:ph type="title"/>
          </p:nvPr>
        </p:nvSpPr>
        <p:spPr/>
        <p:txBody>
          <a:bodyPr>
            <a:normAutofit/>
          </a:bodyPr>
          <a:lstStyle/>
          <a:p>
            <a:r>
              <a:rPr lang="en-US" b="1" i="0" dirty="0">
                <a:solidFill>
                  <a:srgbClr val="323232"/>
                </a:solidFill>
                <a:effectLst/>
                <a:latin typeface="Arial" panose="020B0604020202020204" pitchFamily="34" charset="0"/>
              </a:rPr>
              <a:t>How do I/O operations occur?</a:t>
            </a:r>
            <a:endParaRPr lang="en-IN" dirty="0"/>
          </a:p>
        </p:txBody>
      </p:sp>
      <p:sp>
        <p:nvSpPr>
          <p:cNvPr id="3" name="Content Placeholder 2">
            <a:extLst>
              <a:ext uri="{FF2B5EF4-FFF2-40B4-BE49-F238E27FC236}">
                <a16:creationId xmlns:a16="http://schemas.microsoft.com/office/drawing/2014/main" id="{1128F165-981D-DADF-7A64-C1773CFD6CD7}"/>
              </a:ext>
            </a:extLst>
          </p:cNvPr>
          <p:cNvSpPr>
            <a:spLocks noGrp="1"/>
          </p:cNvSpPr>
          <p:nvPr>
            <p:ph idx="1"/>
          </p:nvPr>
        </p:nvSpPr>
        <p:spPr/>
        <p:txBody>
          <a:bodyPr>
            <a:normAutofit fontScale="92500"/>
          </a:bodyPr>
          <a:lstStyle/>
          <a:p>
            <a:pPr algn="just"/>
            <a:r>
              <a:rPr lang="en-US" b="0" i="0" dirty="0">
                <a:solidFill>
                  <a:srgbClr val="666666"/>
                </a:solidFill>
                <a:effectLst/>
                <a:latin typeface="Arial" panose="020B0604020202020204" pitchFamily="34" charset="0"/>
              </a:rPr>
              <a:t>I/O devices are categorized generally as storage, network communications, user interface or related hardware services that use discrete systems to interface with a computer. To communicate, devices use </a:t>
            </a:r>
            <a:r>
              <a:rPr lang="en-US" b="0" i="0" u="sng" dirty="0">
                <a:solidFill>
                  <a:srgbClr val="007CAD"/>
                </a:solidFill>
                <a:effectLst/>
                <a:latin typeface="Arial" panose="020B0604020202020204" pitchFamily="34" charset="0"/>
              </a:rPr>
              <a:t>parallel</a:t>
            </a:r>
            <a:r>
              <a:rPr lang="en-US" b="0" i="0" dirty="0">
                <a:solidFill>
                  <a:srgbClr val="666666"/>
                </a:solidFill>
                <a:effectLst/>
                <a:latin typeface="Arial" panose="020B0604020202020204" pitchFamily="34" charset="0"/>
              </a:rPr>
              <a:t> or serial I/O ports, or an over-the-air signal.</a:t>
            </a:r>
          </a:p>
          <a:p>
            <a:pPr algn="just"/>
            <a:r>
              <a:rPr lang="en-US" b="0" i="0" dirty="0">
                <a:solidFill>
                  <a:srgbClr val="666666"/>
                </a:solidFill>
                <a:effectLst/>
                <a:latin typeface="Arial" panose="020B0604020202020204" pitchFamily="34" charset="0"/>
              </a:rPr>
              <a:t>Input/output falls into two categories: hard I/O and soft I/O. Hard I/O refers to a straightforward transfer of data that occurs between a computer and an external physical device, such as a keyboard or a mouse. Soft I/O occurs when data is transferred between computers or servers over a network, such as </a:t>
            </a:r>
            <a:r>
              <a:rPr lang="en-US" b="0" i="0" u="sng" dirty="0">
                <a:solidFill>
                  <a:srgbClr val="007CAD"/>
                </a:solidFill>
                <a:effectLst/>
                <a:latin typeface="Arial" panose="020B0604020202020204" pitchFamily="34" charset="0"/>
              </a:rPr>
              <a:t>streaming media</a:t>
            </a:r>
            <a:r>
              <a:rPr lang="en-US" b="0" i="0" dirty="0">
                <a:solidFill>
                  <a:srgbClr val="666666"/>
                </a:solidFill>
                <a:effectLst/>
                <a:latin typeface="Arial" panose="020B0604020202020204" pitchFamily="34" charset="0"/>
              </a:rPr>
              <a:t> or file sharing.</a:t>
            </a:r>
          </a:p>
          <a:p>
            <a:pPr marL="0" indent="0" algn="just">
              <a:buNone/>
            </a:pPr>
            <a:endParaRPr lang="en-IN" dirty="0"/>
          </a:p>
        </p:txBody>
      </p:sp>
    </p:spTree>
    <p:extLst>
      <p:ext uri="{BB962C8B-B14F-4D97-AF65-F5344CB8AC3E}">
        <p14:creationId xmlns:p14="http://schemas.microsoft.com/office/powerpoint/2010/main" val="1155485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8C5E2-D973-0DD0-D391-499D1AA7F2F0}"/>
              </a:ext>
            </a:extLst>
          </p:cNvPr>
          <p:cNvSpPr>
            <a:spLocks noGrp="1"/>
          </p:cNvSpPr>
          <p:nvPr>
            <p:ph type="title"/>
          </p:nvPr>
        </p:nvSpPr>
        <p:spPr>
          <a:xfrm>
            <a:off x="710609" y="465594"/>
            <a:ext cx="10515600" cy="1325563"/>
          </a:xfrm>
        </p:spPr>
        <p:txBody>
          <a:bodyPr>
            <a:normAutofit fontScale="90000"/>
          </a:bodyPr>
          <a:lstStyle/>
          <a:p>
            <a:r>
              <a:rPr lang="en-US" b="1" i="0" dirty="0">
                <a:solidFill>
                  <a:srgbClr val="323232"/>
                </a:solidFill>
                <a:effectLst/>
                <a:latin typeface="Arial" panose="020B0604020202020204" pitchFamily="34" charset="0"/>
              </a:rPr>
              <a:t>What is I/O memory management?</a:t>
            </a:r>
            <a:endParaRPr lang="en-IN" dirty="0"/>
          </a:p>
        </p:txBody>
      </p:sp>
      <p:sp>
        <p:nvSpPr>
          <p:cNvPr id="3" name="Content Placeholder 2">
            <a:extLst>
              <a:ext uri="{FF2B5EF4-FFF2-40B4-BE49-F238E27FC236}">
                <a16:creationId xmlns:a16="http://schemas.microsoft.com/office/drawing/2014/main" id="{3B3FF2EE-D82B-B1D5-2802-E2A7F23180D0}"/>
              </a:ext>
            </a:extLst>
          </p:cNvPr>
          <p:cNvSpPr>
            <a:spLocks noGrp="1"/>
          </p:cNvSpPr>
          <p:nvPr>
            <p:ph idx="1"/>
          </p:nvPr>
        </p:nvSpPr>
        <p:spPr/>
        <p:txBody>
          <a:bodyPr/>
          <a:lstStyle/>
          <a:p>
            <a:pPr algn="l"/>
            <a:r>
              <a:rPr lang="en-US" b="0" i="0" dirty="0">
                <a:solidFill>
                  <a:srgbClr val="666666"/>
                </a:solidFill>
                <a:effectLst/>
                <a:latin typeface="Arial" panose="020B0604020202020204" pitchFamily="34" charset="0"/>
              </a:rPr>
              <a:t>Modern computing systems are often built with an I/O processor situated between the system bus and attached peripherals. I/O processors are specifically equipped to handle the operations associated with data transfer.</a:t>
            </a:r>
          </a:p>
          <a:p>
            <a:pPr algn="l"/>
            <a:r>
              <a:rPr lang="en-US" b="0" i="0" dirty="0">
                <a:solidFill>
                  <a:srgbClr val="666666"/>
                </a:solidFill>
                <a:effectLst/>
                <a:latin typeface="Arial" panose="020B0604020202020204" pitchFamily="34" charset="0"/>
              </a:rPr>
              <a:t>To facilitate communication between I/O devices and processors, an I/O interface identifies all addresses generated by the CPU. Controllers are tasked with making sure data is transmitted to the computer's assortment of components. </a:t>
            </a:r>
          </a:p>
        </p:txBody>
      </p:sp>
    </p:spTree>
    <p:extLst>
      <p:ext uri="{BB962C8B-B14F-4D97-AF65-F5344CB8AC3E}">
        <p14:creationId xmlns:p14="http://schemas.microsoft.com/office/powerpoint/2010/main" val="2535209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1688D0-9CD8-9397-9E60-99186975A59B}"/>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US" b="1" i="0" dirty="0">
                <a:solidFill>
                  <a:srgbClr val="666666"/>
                </a:solidFill>
                <a:effectLst/>
                <a:latin typeface="Arial" panose="020B0604020202020204" pitchFamily="34" charset="0"/>
              </a:rPr>
              <a:t>Programmed I/O (PIO).</a:t>
            </a:r>
            <a:r>
              <a:rPr lang="en-US" b="0" i="0" dirty="0">
                <a:solidFill>
                  <a:srgbClr val="666666"/>
                </a:solidFill>
                <a:effectLst/>
                <a:latin typeface="Arial" panose="020B0604020202020204" pitchFamily="34" charset="0"/>
              </a:rPr>
              <a:t> This method requires the processor to execute commands for every I/O transfer; thus, it is the slowest method. The advantage is that programmed I/O is the simplest to program.</a:t>
            </a:r>
          </a:p>
          <a:p>
            <a:pPr algn="l">
              <a:buFont typeface="Arial" panose="020B0604020202020204" pitchFamily="34" charset="0"/>
              <a:buChar char="•"/>
            </a:pPr>
            <a:r>
              <a:rPr lang="en-US" b="1" i="0" dirty="0">
                <a:solidFill>
                  <a:srgbClr val="666666"/>
                </a:solidFill>
                <a:effectLst/>
                <a:latin typeface="Arial" panose="020B0604020202020204" pitchFamily="34" charset="0"/>
              </a:rPr>
              <a:t>Interrupt-driven I/O.</a:t>
            </a:r>
            <a:r>
              <a:rPr lang="en-US" b="0" i="0" dirty="0">
                <a:solidFill>
                  <a:srgbClr val="666666"/>
                </a:solidFill>
                <a:effectLst/>
                <a:latin typeface="Arial" panose="020B0604020202020204" pitchFamily="34" charset="0"/>
              </a:rPr>
              <a:t> With this method, an I/O device sends a command when it is ready to receive data. The CPU then suspends what it is doing temporarily to carry out the new instructions before resuming its prior activities. In this way, the CPU does not need to check the receiving status of the I/O device.</a:t>
            </a:r>
          </a:p>
          <a:p>
            <a:pPr algn="l">
              <a:buFont typeface="Arial" panose="020B0604020202020204" pitchFamily="34" charset="0"/>
              <a:buChar char="•"/>
            </a:pPr>
            <a:r>
              <a:rPr lang="en-US" b="1" i="0" dirty="0">
                <a:solidFill>
                  <a:srgbClr val="666666"/>
                </a:solidFill>
                <a:effectLst/>
                <a:latin typeface="Arial" panose="020B0604020202020204" pitchFamily="34" charset="0"/>
              </a:rPr>
              <a:t>Advanced Programmable Interrupt Controller (APIC).</a:t>
            </a:r>
            <a:r>
              <a:rPr lang="en-US" b="0" i="0" dirty="0">
                <a:solidFill>
                  <a:srgbClr val="666666"/>
                </a:solidFill>
                <a:effectLst/>
                <a:latin typeface="Arial" panose="020B0604020202020204" pitchFamily="34" charset="0"/>
              </a:rPr>
              <a:t> This variation sends an interrupt signal to the APIC to notify the processor when a device is prepared to send data.</a:t>
            </a:r>
          </a:p>
        </p:txBody>
      </p:sp>
      <p:sp>
        <p:nvSpPr>
          <p:cNvPr id="4" name="Title 1">
            <a:extLst>
              <a:ext uri="{FF2B5EF4-FFF2-40B4-BE49-F238E27FC236}">
                <a16:creationId xmlns:a16="http://schemas.microsoft.com/office/drawing/2014/main" id="{51A614ED-B827-B4A8-FF78-38D610432039}"/>
              </a:ext>
            </a:extLst>
          </p:cNvPr>
          <p:cNvSpPr>
            <a:spLocks noGrp="1"/>
          </p:cNvSpPr>
          <p:nvPr>
            <p:ph type="title"/>
          </p:nvPr>
        </p:nvSpPr>
        <p:spPr>
          <a:xfrm>
            <a:off x="710609" y="465594"/>
            <a:ext cx="10515600" cy="1325563"/>
          </a:xfrm>
        </p:spPr>
        <p:txBody>
          <a:bodyPr>
            <a:normAutofit fontScale="90000"/>
          </a:bodyPr>
          <a:lstStyle/>
          <a:p>
            <a:r>
              <a:rPr lang="en-US" b="1" i="0" dirty="0">
                <a:solidFill>
                  <a:srgbClr val="323232"/>
                </a:solidFill>
                <a:effectLst/>
                <a:latin typeface="Arial" panose="020B0604020202020204" pitchFamily="34" charset="0"/>
              </a:rPr>
              <a:t>What is I/O memory management?</a:t>
            </a:r>
            <a:endParaRPr lang="en-IN" dirty="0"/>
          </a:p>
        </p:txBody>
      </p:sp>
    </p:spTree>
    <p:extLst>
      <p:ext uri="{BB962C8B-B14F-4D97-AF65-F5344CB8AC3E}">
        <p14:creationId xmlns:p14="http://schemas.microsoft.com/office/powerpoint/2010/main" val="24333399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0568BC-B87D-6846-899F-AC0689B5304B}"/>
              </a:ext>
            </a:extLst>
          </p:cNvPr>
          <p:cNvSpPr>
            <a:spLocks noGrp="1"/>
          </p:cNvSpPr>
          <p:nvPr>
            <p:ph idx="1"/>
          </p:nvPr>
        </p:nvSpPr>
        <p:spPr/>
        <p:txBody>
          <a:bodyPr/>
          <a:lstStyle/>
          <a:p>
            <a:pPr algn="l">
              <a:buFont typeface="Arial" panose="020B0604020202020204" pitchFamily="34" charset="0"/>
              <a:buChar char="•"/>
            </a:pPr>
            <a:r>
              <a:rPr lang="en-US" b="1" i="0" dirty="0">
                <a:solidFill>
                  <a:srgbClr val="666666"/>
                </a:solidFill>
                <a:effectLst/>
                <a:latin typeface="Arial" panose="020B0604020202020204" pitchFamily="34" charset="0"/>
              </a:rPr>
              <a:t>Direct memory access (DMA).</a:t>
            </a:r>
            <a:r>
              <a:rPr lang="en-US" b="0" i="0" dirty="0">
                <a:solidFill>
                  <a:srgbClr val="666666"/>
                </a:solidFill>
                <a:effectLst/>
                <a:latin typeface="Arial" panose="020B0604020202020204" pitchFamily="34" charset="0"/>
              </a:rPr>
              <a:t> </a:t>
            </a:r>
            <a:r>
              <a:rPr lang="en-US" b="0" i="0" u="sng" dirty="0">
                <a:solidFill>
                  <a:srgbClr val="007CAD"/>
                </a:solidFill>
                <a:effectLst/>
                <a:latin typeface="Arial" panose="020B0604020202020204" pitchFamily="34" charset="0"/>
              </a:rPr>
              <a:t>DMA</a:t>
            </a:r>
            <a:r>
              <a:rPr lang="en-US" b="0" i="0" dirty="0">
                <a:solidFill>
                  <a:srgbClr val="666666"/>
                </a:solidFill>
                <a:effectLst/>
                <a:latin typeface="Arial" panose="020B0604020202020204" pitchFamily="34" charset="0"/>
              </a:rPr>
              <a:t> bypasses the CPU to send data commands from peripherals to main memory. DMA is the replacement for PIO, also known as programmable I/O, a process in which the CPU manages all data transactions.</a:t>
            </a:r>
          </a:p>
          <a:p>
            <a:pPr algn="l">
              <a:buFont typeface="Arial" panose="020B0604020202020204" pitchFamily="34" charset="0"/>
              <a:buChar char="•"/>
            </a:pPr>
            <a:r>
              <a:rPr lang="en-US" b="1" i="0" dirty="0">
                <a:solidFill>
                  <a:srgbClr val="666666"/>
                </a:solidFill>
                <a:effectLst/>
                <a:latin typeface="Arial" panose="020B0604020202020204" pitchFamily="34" charset="0"/>
              </a:rPr>
              <a:t>Input-output memory machine unit (IOMMU).</a:t>
            </a:r>
            <a:r>
              <a:rPr lang="en-US" b="0" i="0" dirty="0">
                <a:solidFill>
                  <a:srgbClr val="666666"/>
                </a:solidFill>
                <a:effectLst/>
                <a:latin typeface="Arial" panose="020B0604020202020204" pitchFamily="34" charset="0"/>
              </a:rPr>
              <a:t> Designed for </a:t>
            </a:r>
            <a:r>
              <a:rPr lang="en-US" b="0" i="0" u="sng" dirty="0">
                <a:solidFill>
                  <a:srgbClr val="007CAD"/>
                </a:solidFill>
                <a:effectLst/>
                <a:latin typeface="Arial" panose="020B0604020202020204" pitchFamily="34" charset="0"/>
              </a:rPr>
              <a:t>virtual machines</a:t>
            </a:r>
            <a:r>
              <a:rPr lang="en-US" b="0" i="0" dirty="0">
                <a:solidFill>
                  <a:srgbClr val="666666"/>
                </a:solidFill>
                <a:effectLst/>
                <a:latin typeface="Arial" panose="020B0604020202020204" pitchFamily="34" charset="0"/>
              </a:rPr>
              <a:t>, IOMMU allows an operating system (</a:t>
            </a:r>
            <a:r>
              <a:rPr lang="en-US" b="0" i="0" u="sng" dirty="0">
                <a:solidFill>
                  <a:srgbClr val="007CAD"/>
                </a:solidFill>
                <a:effectLst/>
                <a:latin typeface="Arial" panose="020B0604020202020204" pitchFamily="34" charset="0"/>
              </a:rPr>
              <a:t>OS</a:t>
            </a:r>
            <a:r>
              <a:rPr lang="en-US" b="0" i="0" dirty="0">
                <a:solidFill>
                  <a:srgbClr val="666666"/>
                </a:solidFill>
                <a:effectLst/>
                <a:latin typeface="Arial" panose="020B0604020202020204" pitchFamily="34" charset="0"/>
              </a:rPr>
              <a:t>) to correlate the mapping of physical and virtual devices to efficiently allocate memory resources.</a:t>
            </a:r>
          </a:p>
          <a:p>
            <a:endParaRPr lang="en-IN" dirty="0"/>
          </a:p>
        </p:txBody>
      </p:sp>
      <p:sp>
        <p:nvSpPr>
          <p:cNvPr id="4" name="Title 1">
            <a:extLst>
              <a:ext uri="{FF2B5EF4-FFF2-40B4-BE49-F238E27FC236}">
                <a16:creationId xmlns:a16="http://schemas.microsoft.com/office/drawing/2014/main" id="{D94CF9E0-6238-6133-594F-B137F163578B}"/>
              </a:ext>
            </a:extLst>
          </p:cNvPr>
          <p:cNvSpPr>
            <a:spLocks noGrp="1"/>
          </p:cNvSpPr>
          <p:nvPr>
            <p:ph type="title"/>
          </p:nvPr>
        </p:nvSpPr>
        <p:spPr>
          <a:xfrm>
            <a:off x="710609" y="465594"/>
            <a:ext cx="10515600" cy="1325563"/>
          </a:xfrm>
        </p:spPr>
        <p:txBody>
          <a:bodyPr>
            <a:normAutofit fontScale="90000"/>
          </a:bodyPr>
          <a:lstStyle/>
          <a:p>
            <a:r>
              <a:rPr lang="en-US" b="1" i="0" dirty="0">
                <a:solidFill>
                  <a:srgbClr val="323232"/>
                </a:solidFill>
                <a:effectLst/>
                <a:latin typeface="Arial" panose="020B0604020202020204" pitchFamily="34" charset="0"/>
              </a:rPr>
              <a:t>What is I/O memory management?</a:t>
            </a:r>
            <a:endParaRPr lang="en-IN" dirty="0"/>
          </a:p>
        </p:txBody>
      </p:sp>
    </p:spTree>
    <p:extLst>
      <p:ext uri="{BB962C8B-B14F-4D97-AF65-F5344CB8AC3E}">
        <p14:creationId xmlns:p14="http://schemas.microsoft.com/office/powerpoint/2010/main" val="931934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3DAA0EF-336D-4CDC-A9A2-8460363E27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FD079A19-B31E-4129-A464-7547FF05A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90556" cy="6858000"/>
          </a:xfrm>
          <a:custGeom>
            <a:avLst/>
            <a:gdLst>
              <a:gd name="connsiteX0" fmla="*/ 0 w 4090556"/>
              <a:gd name="connsiteY0" fmla="*/ 0 h 6858000"/>
              <a:gd name="connsiteX1" fmla="*/ 4077555 w 4090556"/>
              <a:gd name="connsiteY1" fmla="*/ 0 h 6858000"/>
              <a:gd name="connsiteX2" fmla="*/ 4077574 w 4090556"/>
              <a:gd name="connsiteY2" fmla="*/ 720 h 6858000"/>
              <a:gd name="connsiteX3" fmla="*/ 4075790 w 4090556"/>
              <a:gd name="connsiteY3" fmla="*/ 575485 h 6858000"/>
              <a:gd name="connsiteX4" fmla="*/ 4076555 w 4090556"/>
              <a:gd name="connsiteY4" fmla="*/ 932245 h 6858000"/>
              <a:gd name="connsiteX5" fmla="*/ 4076555 w 4090556"/>
              <a:gd name="connsiteY5" fmla="*/ 1286711 h 6858000"/>
              <a:gd name="connsiteX6" fmla="*/ 4082288 w 4090556"/>
              <a:gd name="connsiteY6" fmla="*/ 1595180 h 6858000"/>
              <a:gd name="connsiteX7" fmla="*/ 4078211 w 4090556"/>
              <a:gd name="connsiteY7" fmla="*/ 2133123 h 6858000"/>
              <a:gd name="connsiteX8" fmla="*/ 4071968 w 4090556"/>
              <a:gd name="connsiteY8" fmla="*/ 2946025 h 6858000"/>
              <a:gd name="connsiteX9" fmla="*/ 4068401 w 4090556"/>
              <a:gd name="connsiteY9" fmla="*/ 3502061 h 6858000"/>
              <a:gd name="connsiteX10" fmla="*/ 4087513 w 4090556"/>
              <a:gd name="connsiteY10" fmla="*/ 4076061 h 6858000"/>
              <a:gd name="connsiteX11" fmla="*/ 4076938 w 4090556"/>
              <a:gd name="connsiteY11" fmla="*/ 4442632 h 6858000"/>
              <a:gd name="connsiteX12" fmla="*/ 4071459 w 4090556"/>
              <a:gd name="connsiteY12" fmla="*/ 4827550 h 6858000"/>
              <a:gd name="connsiteX13" fmla="*/ 4071459 w 4090556"/>
              <a:gd name="connsiteY13" fmla="*/ 5019945 h 6858000"/>
              <a:gd name="connsiteX14" fmla="*/ 4084200 w 4090556"/>
              <a:gd name="connsiteY14" fmla="*/ 5490104 h 6858000"/>
              <a:gd name="connsiteX15" fmla="*/ 4077446 w 4090556"/>
              <a:gd name="connsiteY15" fmla="*/ 5844569 h 6858000"/>
              <a:gd name="connsiteX16" fmla="*/ 4082544 w 4090556"/>
              <a:gd name="connsiteY16" fmla="*/ 6260195 h 6858000"/>
              <a:gd name="connsiteX17" fmla="*/ 4086110 w 4090556"/>
              <a:gd name="connsiteY17" fmla="*/ 6706145 h 6858000"/>
              <a:gd name="connsiteX18" fmla="*/ 4086135 w 4090556"/>
              <a:gd name="connsiteY18" fmla="*/ 6794562 h 6858000"/>
              <a:gd name="connsiteX19" fmla="*/ 4080334 w 4090556"/>
              <a:gd name="connsiteY19" fmla="*/ 6858000 h 6858000"/>
              <a:gd name="connsiteX20" fmla="*/ 0 w 4090556"/>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90556" h="6858000">
                <a:moveTo>
                  <a:pt x="0" y="0"/>
                </a:moveTo>
                <a:lnTo>
                  <a:pt x="4077555" y="0"/>
                </a:lnTo>
                <a:lnTo>
                  <a:pt x="4077574" y="720"/>
                </a:lnTo>
                <a:cubicBezTo>
                  <a:pt x="4079358" y="192351"/>
                  <a:pt x="4064960" y="384364"/>
                  <a:pt x="4075790" y="575485"/>
                </a:cubicBezTo>
                <a:cubicBezTo>
                  <a:pt x="4082544" y="694108"/>
                  <a:pt x="4081269" y="814132"/>
                  <a:pt x="4076555" y="932245"/>
                </a:cubicBezTo>
                <a:cubicBezTo>
                  <a:pt x="4071840" y="1050357"/>
                  <a:pt x="4065470" y="1168597"/>
                  <a:pt x="4076555" y="1286711"/>
                </a:cubicBezTo>
                <a:cubicBezTo>
                  <a:pt x="4084710" y="1389317"/>
                  <a:pt x="4086621" y="1492332"/>
                  <a:pt x="4082288" y="1595180"/>
                </a:cubicBezTo>
                <a:cubicBezTo>
                  <a:pt x="4077319" y="1774452"/>
                  <a:pt x="4067637" y="1953851"/>
                  <a:pt x="4078211" y="2133123"/>
                </a:cubicBezTo>
                <a:cubicBezTo>
                  <a:pt x="4094393" y="2404260"/>
                  <a:pt x="4084710" y="2675143"/>
                  <a:pt x="4071968" y="2946025"/>
                </a:cubicBezTo>
                <a:cubicBezTo>
                  <a:pt x="4063049" y="3131413"/>
                  <a:pt x="4055659" y="3316673"/>
                  <a:pt x="4068401" y="3502061"/>
                </a:cubicBezTo>
                <a:cubicBezTo>
                  <a:pt x="4081396" y="3693182"/>
                  <a:pt x="4097323" y="3884176"/>
                  <a:pt x="4087513" y="4076061"/>
                </a:cubicBezTo>
                <a:cubicBezTo>
                  <a:pt x="4081142" y="4198251"/>
                  <a:pt x="4069037" y="4320315"/>
                  <a:pt x="4076938" y="4442632"/>
                </a:cubicBezTo>
                <a:cubicBezTo>
                  <a:pt x="4083270" y="4570925"/>
                  <a:pt x="4081435" y="4699486"/>
                  <a:pt x="4071459" y="4827550"/>
                </a:cubicBezTo>
                <a:cubicBezTo>
                  <a:pt x="4065725" y="4891550"/>
                  <a:pt x="4065725" y="4955945"/>
                  <a:pt x="4071459" y="5019945"/>
                </a:cubicBezTo>
                <a:cubicBezTo>
                  <a:pt x="4087742" y="5176105"/>
                  <a:pt x="4091997" y="5333296"/>
                  <a:pt x="4084200" y="5490104"/>
                </a:cubicBezTo>
                <a:cubicBezTo>
                  <a:pt x="4079740" y="5608217"/>
                  <a:pt x="4071968" y="5726202"/>
                  <a:pt x="4077446" y="5844569"/>
                </a:cubicBezTo>
                <a:cubicBezTo>
                  <a:pt x="4083944" y="5983069"/>
                  <a:pt x="4088914" y="6121696"/>
                  <a:pt x="4082544" y="6260195"/>
                </a:cubicBezTo>
                <a:cubicBezTo>
                  <a:pt x="4075841" y="6408803"/>
                  <a:pt x="4077026" y="6557662"/>
                  <a:pt x="4086110" y="6706145"/>
                </a:cubicBezTo>
                <a:cubicBezTo>
                  <a:pt x="4087467" y="6735616"/>
                  <a:pt x="4087474" y="6765120"/>
                  <a:pt x="4086135" y="6794562"/>
                </a:cubicBezTo>
                <a:lnTo>
                  <a:pt x="4080334" y="6858000"/>
                </a:lnTo>
                <a:lnTo>
                  <a:pt x="0" y="6858000"/>
                </a:lnTo>
                <a:close/>
              </a:path>
            </a:pathLst>
          </a:custGeom>
          <a:solidFill>
            <a:srgbClr val="A496C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79DBB3-CE07-6EC0-564A-27AF782B2E50}"/>
              </a:ext>
            </a:extLst>
          </p:cNvPr>
          <p:cNvSpPr>
            <a:spLocks noGrp="1"/>
          </p:cNvSpPr>
          <p:nvPr>
            <p:ph type="title"/>
          </p:nvPr>
        </p:nvSpPr>
        <p:spPr>
          <a:xfrm>
            <a:off x="635001" y="640823"/>
            <a:ext cx="3103194" cy="5583148"/>
          </a:xfrm>
        </p:spPr>
        <p:txBody>
          <a:bodyPr anchor="ctr">
            <a:normAutofit/>
          </a:bodyPr>
          <a:lstStyle/>
          <a:p>
            <a:r>
              <a:rPr lang="en-US">
                <a:solidFill>
                  <a:schemeClr val="bg1"/>
                </a:solidFill>
              </a:rPr>
              <a:t>Cache memory</a:t>
            </a:r>
          </a:p>
        </p:txBody>
      </p:sp>
      <p:graphicFrame>
        <p:nvGraphicFramePr>
          <p:cNvPr id="18" name="Content Placeholder 2">
            <a:extLst>
              <a:ext uri="{FF2B5EF4-FFF2-40B4-BE49-F238E27FC236}">
                <a16:creationId xmlns:a16="http://schemas.microsoft.com/office/drawing/2014/main" id="{F8399CB8-2B0E-89C4-5C8B-F03038F0F84D}"/>
              </a:ext>
            </a:extLst>
          </p:cNvPr>
          <p:cNvGraphicFramePr>
            <a:graphicFrameLocks noGrp="1"/>
          </p:cNvGraphicFramePr>
          <p:nvPr>
            <p:ph idx="1"/>
            <p:extLst>
              <p:ext uri="{D42A27DB-BD31-4B8C-83A1-F6EECF244321}">
                <p14:modId xmlns:p14="http://schemas.microsoft.com/office/powerpoint/2010/main" val="357594807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455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DAA0EF-336D-4CDC-A9A2-8460363E27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D079A19-B31E-4129-A464-7547FF05A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90556" cy="6858000"/>
          </a:xfrm>
          <a:custGeom>
            <a:avLst/>
            <a:gdLst>
              <a:gd name="connsiteX0" fmla="*/ 0 w 4090556"/>
              <a:gd name="connsiteY0" fmla="*/ 0 h 6858000"/>
              <a:gd name="connsiteX1" fmla="*/ 4077555 w 4090556"/>
              <a:gd name="connsiteY1" fmla="*/ 0 h 6858000"/>
              <a:gd name="connsiteX2" fmla="*/ 4077574 w 4090556"/>
              <a:gd name="connsiteY2" fmla="*/ 720 h 6858000"/>
              <a:gd name="connsiteX3" fmla="*/ 4075790 w 4090556"/>
              <a:gd name="connsiteY3" fmla="*/ 575485 h 6858000"/>
              <a:gd name="connsiteX4" fmla="*/ 4076555 w 4090556"/>
              <a:gd name="connsiteY4" fmla="*/ 932245 h 6858000"/>
              <a:gd name="connsiteX5" fmla="*/ 4076555 w 4090556"/>
              <a:gd name="connsiteY5" fmla="*/ 1286711 h 6858000"/>
              <a:gd name="connsiteX6" fmla="*/ 4082288 w 4090556"/>
              <a:gd name="connsiteY6" fmla="*/ 1595180 h 6858000"/>
              <a:gd name="connsiteX7" fmla="*/ 4078211 w 4090556"/>
              <a:gd name="connsiteY7" fmla="*/ 2133123 h 6858000"/>
              <a:gd name="connsiteX8" fmla="*/ 4071968 w 4090556"/>
              <a:gd name="connsiteY8" fmla="*/ 2946025 h 6858000"/>
              <a:gd name="connsiteX9" fmla="*/ 4068401 w 4090556"/>
              <a:gd name="connsiteY9" fmla="*/ 3502061 h 6858000"/>
              <a:gd name="connsiteX10" fmla="*/ 4087513 w 4090556"/>
              <a:gd name="connsiteY10" fmla="*/ 4076061 h 6858000"/>
              <a:gd name="connsiteX11" fmla="*/ 4076938 w 4090556"/>
              <a:gd name="connsiteY11" fmla="*/ 4442632 h 6858000"/>
              <a:gd name="connsiteX12" fmla="*/ 4071459 w 4090556"/>
              <a:gd name="connsiteY12" fmla="*/ 4827550 h 6858000"/>
              <a:gd name="connsiteX13" fmla="*/ 4071459 w 4090556"/>
              <a:gd name="connsiteY13" fmla="*/ 5019945 h 6858000"/>
              <a:gd name="connsiteX14" fmla="*/ 4084200 w 4090556"/>
              <a:gd name="connsiteY14" fmla="*/ 5490104 h 6858000"/>
              <a:gd name="connsiteX15" fmla="*/ 4077446 w 4090556"/>
              <a:gd name="connsiteY15" fmla="*/ 5844569 h 6858000"/>
              <a:gd name="connsiteX16" fmla="*/ 4082544 w 4090556"/>
              <a:gd name="connsiteY16" fmla="*/ 6260195 h 6858000"/>
              <a:gd name="connsiteX17" fmla="*/ 4086110 w 4090556"/>
              <a:gd name="connsiteY17" fmla="*/ 6706145 h 6858000"/>
              <a:gd name="connsiteX18" fmla="*/ 4086135 w 4090556"/>
              <a:gd name="connsiteY18" fmla="*/ 6794562 h 6858000"/>
              <a:gd name="connsiteX19" fmla="*/ 4080334 w 4090556"/>
              <a:gd name="connsiteY19" fmla="*/ 6858000 h 6858000"/>
              <a:gd name="connsiteX20" fmla="*/ 0 w 4090556"/>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90556" h="6858000">
                <a:moveTo>
                  <a:pt x="0" y="0"/>
                </a:moveTo>
                <a:lnTo>
                  <a:pt x="4077555" y="0"/>
                </a:lnTo>
                <a:lnTo>
                  <a:pt x="4077574" y="720"/>
                </a:lnTo>
                <a:cubicBezTo>
                  <a:pt x="4079358" y="192351"/>
                  <a:pt x="4064960" y="384364"/>
                  <a:pt x="4075790" y="575485"/>
                </a:cubicBezTo>
                <a:cubicBezTo>
                  <a:pt x="4082544" y="694108"/>
                  <a:pt x="4081269" y="814132"/>
                  <a:pt x="4076555" y="932245"/>
                </a:cubicBezTo>
                <a:cubicBezTo>
                  <a:pt x="4071840" y="1050357"/>
                  <a:pt x="4065470" y="1168597"/>
                  <a:pt x="4076555" y="1286711"/>
                </a:cubicBezTo>
                <a:cubicBezTo>
                  <a:pt x="4084710" y="1389317"/>
                  <a:pt x="4086621" y="1492332"/>
                  <a:pt x="4082288" y="1595180"/>
                </a:cubicBezTo>
                <a:cubicBezTo>
                  <a:pt x="4077319" y="1774452"/>
                  <a:pt x="4067637" y="1953851"/>
                  <a:pt x="4078211" y="2133123"/>
                </a:cubicBezTo>
                <a:cubicBezTo>
                  <a:pt x="4094393" y="2404260"/>
                  <a:pt x="4084710" y="2675143"/>
                  <a:pt x="4071968" y="2946025"/>
                </a:cubicBezTo>
                <a:cubicBezTo>
                  <a:pt x="4063049" y="3131413"/>
                  <a:pt x="4055659" y="3316673"/>
                  <a:pt x="4068401" y="3502061"/>
                </a:cubicBezTo>
                <a:cubicBezTo>
                  <a:pt x="4081396" y="3693182"/>
                  <a:pt x="4097323" y="3884176"/>
                  <a:pt x="4087513" y="4076061"/>
                </a:cubicBezTo>
                <a:cubicBezTo>
                  <a:pt x="4081142" y="4198251"/>
                  <a:pt x="4069037" y="4320315"/>
                  <a:pt x="4076938" y="4442632"/>
                </a:cubicBezTo>
                <a:cubicBezTo>
                  <a:pt x="4083270" y="4570925"/>
                  <a:pt x="4081435" y="4699486"/>
                  <a:pt x="4071459" y="4827550"/>
                </a:cubicBezTo>
                <a:cubicBezTo>
                  <a:pt x="4065725" y="4891550"/>
                  <a:pt x="4065725" y="4955945"/>
                  <a:pt x="4071459" y="5019945"/>
                </a:cubicBezTo>
                <a:cubicBezTo>
                  <a:pt x="4087742" y="5176105"/>
                  <a:pt x="4091997" y="5333296"/>
                  <a:pt x="4084200" y="5490104"/>
                </a:cubicBezTo>
                <a:cubicBezTo>
                  <a:pt x="4079740" y="5608217"/>
                  <a:pt x="4071968" y="5726202"/>
                  <a:pt x="4077446" y="5844569"/>
                </a:cubicBezTo>
                <a:cubicBezTo>
                  <a:pt x="4083944" y="5983069"/>
                  <a:pt x="4088914" y="6121696"/>
                  <a:pt x="4082544" y="6260195"/>
                </a:cubicBezTo>
                <a:cubicBezTo>
                  <a:pt x="4075841" y="6408803"/>
                  <a:pt x="4077026" y="6557662"/>
                  <a:pt x="4086110" y="6706145"/>
                </a:cubicBezTo>
                <a:cubicBezTo>
                  <a:pt x="4087467" y="6735616"/>
                  <a:pt x="4087474" y="6765120"/>
                  <a:pt x="4086135" y="6794562"/>
                </a:cubicBezTo>
                <a:lnTo>
                  <a:pt x="4080334" y="6858000"/>
                </a:lnTo>
                <a:lnTo>
                  <a:pt x="0" y="6858000"/>
                </a:lnTo>
                <a:close/>
              </a:path>
            </a:pathLst>
          </a:custGeom>
          <a:solidFill>
            <a:srgbClr val="A496C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1778DD0-0E57-DCD9-16A6-519A1DD254C6}"/>
              </a:ext>
            </a:extLst>
          </p:cNvPr>
          <p:cNvSpPr>
            <a:spLocks noGrp="1"/>
          </p:cNvSpPr>
          <p:nvPr>
            <p:ph type="title"/>
          </p:nvPr>
        </p:nvSpPr>
        <p:spPr>
          <a:xfrm>
            <a:off x="635001" y="640823"/>
            <a:ext cx="3103194" cy="5583148"/>
          </a:xfrm>
        </p:spPr>
        <p:txBody>
          <a:bodyPr anchor="ctr">
            <a:normAutofit/>
          </a:bodyPr>
          <a:lstStyle/>
          <a:p>
            <a:r>
              <a:rPr lang="en-US">
                <a:solidFill>
                  <a:schemeClr val="bg1"/>
                </a:solidFill>
              </a:rPr>
              <a:t>Characteristics of cache memory</a:t>
            </a:r>
          </a:p>
        </p:txBody>
      </p:sp>
      <p:graphicFrame>
        <p:nvGraphicFramePr>
          <p:cNvPr id="5" name="Content Placeholder 2">
            <a:extLst>
              <a:ext uri="{FF2B5EF4-FFF2-40B4-BE49-F238E27FC236}">
                <a16:creationId xmlns:a16="http://schemas.microsoft.com/office/drawing/2014/main" id="{6EA8CBDC-9858-139D-1047-6C2A1BBF4444}"/>
              </a:ext>
            </a:extLst>
          </p:cNvPr>
          <p:cNvGraphicFramePr>
            <a:graphicFrameLocks noGrp="1"/>
          </p:cNvGraphicFramePr>
          <p:nvPr>
            <p:ph idx="1"/>
            <p:extLst>
              <p:ext uri="{D42A27DB-BD31-4B8C-83A1-F6EECF244321}">
                <p14:modId xmlns:p14="http://schemas.microsoft.com/office/powerpoint/2010/main" val="353848511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84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7435C-F1C3-61E5-AEA2-587A1E2D0A62}"/>
              </a:ext>
            </a:extLst>
          </p:cNvPr>
          <p:cNvSpPr>
            <a:spLocks noGrp="1"/>
          </p:cNvSpPr>
          <p:nvPr>
            <p:ph type="title"/>
          </p:nvPr>
        </p:nvSpPr>
        <p:spPr/>
        <p:txBody>
          <a:bodyPr/>
          <a:lstStyle/>
          <a:p>
            <a:r>
              <a:rPr lang="en-US" dirty="0">
                <a:solidFill>
                  <a:srgbClr val="000000"/>
                </a:solidFill>
                <a:ea typeface="+mj-lt"/>
                <a:cs typeface="+mj-lt"/>
              </a:rPr>
              <a:t>Cache memory</a:t>
            </a:r>
            <a:endParaRPr lang="en-US" dirty="0">
              <a:solidFill>
                <a:srgbClr val="000000"/>
              </a:solidFill>
            </a:endParaRPr>
          </a:p>
        </p:txBody>
      </p:sp>
      <p:pic>
        <p:nvPicPr>
          <p:cNvPr id="4" name="Content Placeholder 3" descr="Cache Memory">
            <a:extLst>
              <a:ext uri="{FF2B5EF4-FFF2-40B4-BE49-F238E27FC236}">
                <a16:creationId xmlns:a16="http://schemas.microsoft.com/office/drawing/2014/main" id="{5BE41534-5623-DE3F-255B-68A95707C187}"/>
              </a:ext>
            </a:extLst>
          </p:cNvPr>
          <p:cNvPicPr>
            <a:picLocks noGrp="1" noChangeAspect="1"/>
          </p:cNvPicPr>
          <p:nvPr>
            <p:ph idx="1"/>
          </p:nvPr>
        </p:nvPicPr>
        <p:blipFill>
          <a:blip r:embed="rId2"/>
          <a:stretch>
            <a:fillRect/>
          </a:stretch>
        </p:blipFill>
        <p:spPr>
          <a:xfrm>
            <a:off x="2152099" y="2959741"/>
            <a:ext cx="7887801" cy="2191056"/>
          </a:xfrm>
        </p:spPr>
      </p:pic>
    </p:spTree>
    <p:extLst>
      <p:ext uri="{BB962C8B-B14F-4D97-AF65-F5344CB8AC3E}">
        <p14:creationId xmlns:p14="http://schemas.microsoft.com/office/powerpoint/2010/main" val="137332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87795-47A5-6814-A837-841F6285FBE7}"/>
              </a:ext>
            </a:extLst>
          </p:cNvPr>
          <p:cNvSpPr>
            <a:spLocks noGrp="1"/>
          </p:cNvSpPr>
          <p:nvPr>
            <p:ph type="title"/>
          </p:nvPr>
        </p:nvSpPr>
        <p:spPr/>
        <p:txBody>
          <a:bodyPr>
            <a:normAutofit/>
          </a:bodyPr>
          <a:lstStyle/>
          <a:p>
            <a:pPr algn="just"/>
            <a:r>
              <a:rPr lang="en-US" b="1" dirty="0">
                <a:solidFill>
                  <a:srgbClr val="273239"/>
                </a:solidFill>
              </a:rPr>
              <a:t>Levels of Memory</a:t>
            </a:r>
            <a:endParaRPr lang="en-US" b="1" dirty="0"/>
          </a:p>
        </p:txBody>
      </p:sp>
      <p:sp>
        <p:nvSpPr>
          <p:cNvPr id="3" name="Content Placeholder 2">
            <a:extLst>
              <a:ext uri="{FF2B5EF4-FFF2-40B4-BE49-F238E27FC236}">
                <a16:creationId xmlns:a16="http://schemas.microsoft.com/office/drawing/2014/main" id="{6D6FD3AC-0D51-3D9B-68DD-E435E7E85315}"/>
              </a:ext>
            </a:extLst>
          </p:cNvPr>
          <p:cNvSpPr>
            <a:spLocks noGrp="1"/>
          </p:cNvSpPr>
          <p:nvPr>
            <p:ph idx="1"/>
          </p:nvPr>
        </p:nvSpPr>
        <p:spPr/>
        <p:txBody>
          <a:bodyPr vert="horz" lIns="91440" tIns="45720" rIns="91440" bIns="45720" rtlCol="0" anchor="t">
            <a:normAutofit/>
          </a:bodyPr>
          <a:lstStyle/>
          <a:p>
            <a:pPr algn="just"/>
            <a:r>
              <a:rPr lang="en-US" sz="3600" b="1" dirty="0">
                <a:ea typeface="+mn-lt"/>
                <a:cs typeface="+mn-lt"/>
              </a:rPr>
              <a:t>Level 1 or Register:</a:t>
            </a:r>
            <a:r>
              <a:rPr lang="en-US" sz="3600" dirty="0">
                <a:ea typeface="+mn-lt"/>
                <a:cs typeface="+mn-lt"/>
              </a:rPr>
              <a:t> It is a type of memory in which data is stored and accepted that are immediately stored in the CPU. The most commonly used register is Accumulator, Program counter, Address Register, etc.</a:t>
            </a:r>
            <a:endParaRPr lang="en-US" sz="3600" dirty="0"/>
          </a:p>
          <a:p>
            <a:pPr algn="just"/>
            <a:r>
              <a:rPr lang="en-US" sz="3600" b="1" dirty="0">
                <a:ea typeface="+mn-lt"/>
                <a:cs typeface="+mn-lt"/>
              </a:rPr>
              <a:t>Level 2 or Cache memory:</a:t>
            </a:r>
            <a:r>
              <a:rPr lang="en-US" sz="3600" dirty="0">
                <a:ea typeface="+mn-lt"/>
                <a:cs typeface="+mn-lt"/>
              </a:rPr>
              <a:t> It is the fastest memory that has faster access time where data is temporarily stored for faster access.</a:t>
            </a:r>
            <a:endParaRPr lang="en-US" sz="3600" dirty="0"/>
          </a:p>
        </p:txBody>
      </p:sp>
    </p:spTree>
    <p:extLst>
      <p:ext uri="{BB962C8B-B14F-4D97-AF65-F5344CB8AC3E}">
        <p14:creationId xmlns:p14="http://schemas.microsoft.com/office/powerpoint/2010/main" val="1265838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A8FE9-B9FE-7D1E-9EF9-D5CE34173144}"/>
              </a:ext>
            </a:extLst>
          </p:cNvPr>
          <p:cNvSpPr>
            <a:spLocks noGrp="1"/>
          </p:cNvSpPr>
          <p:nvPr>
            <p:ph type="title"/>
          </p:nvPr>
        </p:nvSpPr>
        <p:spPr/>
        <p:txBody>
          <a:bodyPr/>
          <a:lstStyle/>
          <a:p>
            <a:r>
              <a:rPr lang="en-US" b="1" dirty="0">
                <a:solidFill>
                  <a:srgbClr val="273239"/>
                </a:solidFill>
                <a:ea typeface="+mj-lt"/>
                <a:cs typeface="+mj-lt"/>
              </a:rPr>
              <a:t>Levels of Memory</a:t>
            </a:r>
            <a:endParaRPr lang="en-US" dirty="0"/>
          </a:p>
        </p:txBody>
      </p:sp>
      <p:sp>
        <p:nvSpPr>
          <p:cNvPr id="3" name="Content Placeholder 2">
            <a:extLst>
              <a:ext uri="{FF2B5EF4-FFF2-40B4-BE49-F238E27FC236}">
                <a16:creationId xmlns:a16="http://schemas.microsoft.com/office/drawing/2014/main" id="{82DF0724-2C21-9084-E0C9-4246F834E3C6}"/>
              </a:ext>
            </a:extLst>
          </p:cNvPr>
          <p:cNvSpPr>
            <a:spLocks noGrp="1"/>
          </p:cNvSpPr>
          <p:nvPr>
            <p:ph idx="1"/>
          </p:nvPr>
        </p:nvSpPr>
        <p:spPr/>
        <p:txBody>
          <a:bodyPr vert="horz" lIns="91440" tIns="45720" rIns="91440" bIns="45720" rtlCol="0" anchor="t">
            <a:normAutofit/>
          </a:bodyPr>
          <a:lstStyle/>
          <a:p>
            <a:pPr algn="just"/>
            <a:r>
              <a:rPr lang="en-US" sz="3600" b="1" dirty="0">
                <a:ea typeface="+mn-lt"/>
                <a:cs typeface="+mn-lt"/>
              </a:rPr>
              <a:t>Level 3 or Main Memory:</a:t>
            </a:r>
            <a:r>
              <a:rPr lang="en-US" sz="3600" dirty="0">
                <a:ea typeface="+mn-lt"/>
                <a:cs typeface="+mn-lt"/>
              </a:rPr>
              <a:t> It is the memory on which the computer works currently. It is small in size and once power is off data no longer stays in this memory.</a:t>
            </a:r>
            <a:endParaRPr lang="en-US" sz="3600" dirty="0"/>
          </a:p>
          <a:p>
            <a:pPr algn="just"/>
            <a:r>
              <a:rPr lang="en-US" sz="3600" b="1" dirty="0">
                <a:ea typeface="+mn-lt"/>
                <a:cs typeface="+mn-lt"/>
              </a:rPr>
              <a:t>Level 4 or Secondary Memory:</a:t>
            </a:r>
            <a:r>
              <a:rPr lang="en-US" sz="3600" dirty="0">
                <a:ea typeface="+mn-lt"/>
                <a:cs typeface="+mn-lt"/>
              </a:rPr>
              <a:t> It is external memory that is not as fast as the main memory</a:t>
            </a:r>
            <a:r>
              <a:rPr lang="en-US" sz="3600">
                <a:ea typeface="+mn-lt"/>
                <a:cs typeface="+mn-lt"/>
              </a:rPr>
              <a:t> but data stays permanently in this memory.</a:t>
            </a:r>
            <a:endParaRPr lang="en-US" sz="3600"/>
          </a:p>
        </p:txBody>
      </p:sp>
    </p:spTree>
    <p:extLst>
      <p:ext uri="{BB962C8B-B14F-4D97-AF65-F5344CB8AC3E}">
        <p14:creationId xmlns:p14="http://schemas.microsoft.com/office/powerpoint/2010/main" val="929256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5264B-9A6B-856D-B359-0ADD0EBF9F2D}"/>
              </a:ext>
            </a:extLst>
          </p:cNvPr>
          <p:cNvSpPr>
            <a:spLocks noGrp="1"/>
          </p:cNvSpPr>
          <p:nvPr>
            <p:ph type="title"/>
          </p:nvPr>
        </p:nvSpPr>
        <p:spPr/>
        <p:txBody>
          <a:bodyPr>
            <a:normAutofit/>
          </a:bodyPr>
          <a:lstStyle/>
          <a:p>
            <a:pPr algn="just"/>
            <a:r>
              <a:rPr lang="en-US" sz="6600" dirty="0">
                <a:solidFill>
                  <a:srgbClr val="273239"/>
                </a:solidFill>
              </a:rPr>
              <a:t>Cache Performance</a:t>
            </a:r>
            <a:endParaRPr lang="en-US" sz="6600" dirty="0"/>
          </a:p>
        </p:txBody>
      </p:sp>
      <p:sp>
        <p:nvSpPr>
          <p:cNvPr id="3" name="Content Placeholder 2">
            <a:extLst>
              <a:ext uri="{FF2B5EF4-FFF2-40B4-BE49-F238E27FC236}">
                <a16:creationId xmlns:a16="http://schemas.microsoft.com/office/drawing/2014/main" id="{208E0F0D-9530-4B35-EC99-999C65BF6F15}"/>
              </a:ext>
            </a:extLst>
          </p:cNvPr>
          <p:cNvSpPr>
            <a:spLocks noGrp="1"/>
          </p:cNvSpPr>
          <p:nvPr>
            <p:ph idx="1"/>
          </p:nvPr>
        </p:nvSpPr>
        <p:spPr/>
        <p:txBody>
          <a:bodyPr vert="horz" lIns="91440" tIns="45720" rIns="91440" bIns="45720" rtlCol="0" anchor="t">
            <a:noAutofit/>
          </a:bodyPr>
          <a:lstStyle/>
          <a:p>
            <a:pPr algn="just"/>
            <a:r>
              <a:rPr lang="en-US" sz="4000" b="1" dirty="0">
                <a:solidFill>
                  <a:srgbClr val="273239"/>
                </a:solidFill>
                <a:ea typeface="+mn-lt"/>
                <a:cs typeface="+mn-lt"/>
              </a:rPr>
              <a:t>When the processor needs to read or write a location in the main memory, it first checks for a corresponding entry in the cache.</a:t>
            </a:r>
            <a:endParaRPr lang="en-US" sz="4000" b="1" dirty="0"/>
          </a:p>
          <a:p>
            <a:pPr algn="just"/>
            <a:r>
              <a:rPr lang="en-US" sz="4000" b="1" dirty="0">
                <a:ea typeface="+mn-lt"/>
                <a:cs typeface="+mn-lt"/>
              </a:rPr>
              <a:t>If the processor finds that the memory location is in the cache, a </a:t>
            </a:r>
            <a:r>
              <a:rPr lang="en-US" sz="4000" b="1" u="sng" dirty="0">
                <a:ea typeface="+mn-lt"/>
                <a:cs typeface="+mn-lt"/>
                <a:hlinkClick r:id="rId2"/>
              </a:rPr>
              <a:t>Cache Hit</a:t>
            </a:r>
            <a:r>
              <a:rPr lang="en-US" sz="4000" b="1" dirty="0">
                <a:ea typeface="+mn-lt"/>
                <a:cs typeface="+mn-lt"/>
              </a:rPr>
              <a:t> has occurred and data is read from the cache.</a:t>
            </a:r>
            <a:endParaRPr lang="en-US" sz="4000" b="1" dirty="0"/>
          </a:p>
          <a:p>
            <a:pPr algn="just"/>
            <a:r>
              <a:rPr lang="en-US" sz="4000" b="1" dirty="0">
                <a:ea typeface="+mn-lt"/>
                <a:cs typeface="+mn-lt"/>
              </a:rPr>
              <a:t>If the processor does not find the memory location in the cache, a cache miss has occurred. For a cache miss, the cache allocates a new entry and copies in data from the main memory, then the request is fulfilled from the contents of the cache.</a:t>
            </a:r>
            <a:endParaRPr lang="en-US" sz="4000" b="1" dirty="0"/>
          </a:p>
        </p:txBody>
      </p:sp>
    </p:spTree>
    <p:extLst>
      <p:ext uri="{BB962C8B-B14F-4D97-AF65-F5344CB8AC3E}">
        <p14:creationId xmlns:p14="http://schemas.microsoft.com/office/powerpoint/2010/main" val="2267461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09551-04A4-5197-1906-189DF4C0A78B}"/>
              </a:ext>
            </a:extLst>
          </p:cNvPr>
          <p:cNvSpPr>
            <a:spLocks noGrp="1"/>
          </p:cNvSpPr>
          <p:nvPr>
            <p:ph type="title"/>
          </p:nvPr>
        </p:nvSpPr>
        <p:spPr/>
        <p:txBody>
          <a:bodyPr/>
          <a:lstStyle/>
          <a:p>
            <a:r>
              <a:rPr lang="en-US" sz="6600" dirty="0">
                <a:solidFill>
                  <a:srgbClr val="273239"/>
                </a:solidFill>
                <a:ea typeface="+mj-lt"/>
                <a:cs typeface="+mj-lt"/>
              </a:rPr>
              <a:t>Cache Performance</a:t>
            </a:r>
            <a:endParaRPr lang="en-US" dirty="0"/>
          </a:p>
        </p:txBody>
      </p:sp>
      <p:sp>
        <p:nvSpPr>
          <p:cNvPr id="3" name="Content Placeholder 2">
            <a:extLst>
              <a:ext uri="{FF2B5EF4-FFF2-40B4-BE49-F238E27FC236}">
                <a16:creationId xmlns:a16="http://schemas.microsoft.com/office/drawing/2014/main" id="{A1F59C4C-6842-C4D4-B991-EF05CF879CF0}"/>
              </a:ext>
            </a:extLst>
          </p:cNvPr>
          <p:cNvSpPr>
            <a:spLocks noGrp="1"/>
          </p:cNvSpPr>
          <p:nvPr>
            <p:ph idx="1"/>
          </p:nvPr>
        </p:nvSpPr>
        <p:spPr/>
        <p:txBody>
          <a:bodyPr vert="horz" lIns="91440" tIns="45720" rIns="91440" bIns="45720" rtlCol="0" anchor="t">
            <a:noAutofit/>
          </a:bodyPr>
          <a:lstStyle/>
          <a:p>
            <a:r>
              <a:rPr lang="en-US" b="1" dirty="0">
                <a:solidFill>
                  <a:srgbClr val="273239"/>
                </a:solidFill>
                <a:ea typeface="+mn-lt"/>
                <a:cs typeface="+mn-lt"/>
              </a:rPr>
              <a:t>The performance of cache memory is frequently measured in terms of a quantity called Hit ratio..</a:t>
            </a:r>
          </a:p>
          <a:p>
            <a:r>
              <a:rPr lang="en-US" b="1" dirty="0">
                <a:solidFill>
                  <a:srgbClr val="273239"/>
                </a:solidFill>
                <a:latin typeface="Consolas"/>
              </a:rPr>
              <a:t>Hit Ratio(H) = hit / (hit + miss) =  no. of hits/total accesses
Miss Ratio = miss / (hit + miss) =  no. of miss/total accesses = 1 - hit ratio(H)</a:t>
            </a:r>
            <a:endParaRPr lang="en-US" b="1" dirty="0">
              <a:solidFill>
                <a:srgbClr val="273239"/>
              </a:solidFill>
            </a:endParaRPr>
          </a:p>
          <a:p>
            <a:pPr algn="just"/>
            <a:r>
              <a:rPr lang="en-US" b="1" dirty="0">
                <a:solidFill>
                  <a:srgbClr val="273239"/>
                </a:solidFill>
                <a:ea typeface="+mn-lt"/>
                <a:cs typeface="+mn-lt"/>
              </a:rPr>
              <a:t>We can improve Cache performance using higher cache block size, and higher associativity, reduce miss rate, reduce miss penalty, and reduce the time to hit in the cache. </a:t>
            </a:r>
            <a:endParaRPr lang="en-US" b="1" dirty="0"/>
          </a:p>
          <a:p>
            <a:pPr marL="0" indent="0">
              <a:buNone/>
            </a:pPr>
            <a:endParaRPr lang="en-US" b="1" dirty="0">
              <a:solidFill>
                <a:srgbClr val="273239"/>
              </a:solidFill>
            </a:endParaRPr>
          </a:p>
        </p:txBody>
      </p:sp>
    </p:spTree>
    <p:extLst>
      <p:ext uri="{BB962C8B-B14F-4D97-AF65-F5344CB8AC3E}">
        <p14:creationId xmlns:p14="http://schemas.microsoft.com/office/powerpoint/2010/main" val="1629515626"/>
      </p:ext>
    </p:extLst>
  </p:cSld>
  <p:clrMapOvr>
    <a:masterClrMapping/>
  </p:clrMapOvr>
</p:sld>
</file>

<file path=ppt/theme/theme1.xml><?xml version="1.0" encoding="utf-8"?>
<a:theme xmlns:a="http://schemas.openxmlformats.org/drawingml/2006/main" name="SketchyVTI">
  <a:themeElements>
    <a:clrScheme name="AnalogousFromLightSeedRightStep">
      <a:dk1>
        <a:srgbClr val="000000"/>
      </a:dk1>
      <a:lt1>
        <a:srgbClr val="FFFFFF"/>
      </a:lt1>
      <a:dk2>
        <a:srgbClr val="412B24"/>
      </a:dk2>
      <a:lt2>
        <a:srgbClr val="E6E8E2"/>
      </a:lt2>
      <a:accent1>
        <a:srgbClr val="A496C6"/>
      </a:accent1>
      <a:accent2>
        <a:srgbClr val="A97FBA"/>
      </a:accent2>
      <a:accent3>
        <a:srgbClr val="C492BE"/>
      </a:accent3>
      <a:accent4>
        <a:srgbClr val="BA7F9A"/>
      </a:accent4>
      <a:accent5>
        <a:srgbClr val="C69698"/>
      </a:accent5>
      <a:accent6>
        <a:srgbClr val="BA957F"/>
      </a:accent6>
      <a:hlink>
        <a:srgbClr val="798953"/>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