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288" y="3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EB48F5-0557-480D-87C3-6196BC96DD50}" type="datetimeFigureOut">
              <a:rPr lang="en-IN" smtClean="0"/>
              <a:t>20-02-2024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D3AD524-8466-46E0-8A5F-E25752AC548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67089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631BA13-66F3-419C-A156-17638D7FD3DF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3693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8D05-11D9-4509-BFC0-D51BC50BB97F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D87F-9A21-484A-A22B-60F93CD19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8D05-11D9-4509-BFC0-D51BC50BB97F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D87F-9A21-484A-A22B-60F93CD19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8D05-11D9-4509-BFC0-D51BC50BB97F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D87F-9A21-484A-A22B-60F93CD19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8D05-11D9-4509-BFC0-D51BC50BB97F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D87F-9A21-484A-A22B-60F93CD19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8D05-11D9-4509-BFC0-D51BC50BB97F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D87F-9A21-484A-A22B-60F93CD19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8D05-11D9-4509-BFC0-D51BC50BB97F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D87F-9A21-484A-A22B-60F93CD19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8D05-11D9-4509-BFC0-D51BC50BB97F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D87F-9A21-484A-A22B-60F93CD19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8D05-11D9-4509-BFC0-D51BC50BB97F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D87F-9A21-484A-A22B-60F93CD19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8D05-11D9-4509-BFC0-D51BC50BB97F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D87F-9A21-484A-A22B-60F93CD19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8D05-11D9-4509-BFC0-D51BC50BB97F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D87F-9A21-484A-A22B-60F93CD19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A18D05-11D9-4509-BFC0-D51BC50BB97F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EFD87F-9A21-484A-A22B-60F93CD19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A18D05-11D9-4509-BFC0-D51BC50BB97F}" type="datetimeFigureOut">
              <a:rPr lang="en-US" smtClean="0"/>
              <a:pPr/>
              <a:t>2/20/2024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EFD87F-9A21-484A-A22B-60F93CD193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emf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600" b="1" dirty="0" smtClean="0">
                <a:latin typeface="Times New Roman" pitchFamily="18" charset="0"/>
                <a:cs typeface="Times New Roman" pitchFamily="18" charset="0"/>
              </a:rPr>
              <a:t>Processor Structure and Function</a:t>
            </a:r>
            <a:endParaRPr lang="en-US" sz="36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Flow, Fetch Cycle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098" name="Picture 2" descr="E:\df1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699912"/>
            <a:ext cx="6096000" cy="47008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Flow, Indirect Cycle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5122" name="Picture 2" descr="E:\df2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1371600"/>
            <a:ext cx="6400799" cy="50292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792162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Data Flow, Interrupt Cycle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 descr="E:\df3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219200" y="1371600"/>
            <a:ext cx="6476999" cy="52578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85800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Instruction Pipelining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867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        Pipelining is used by virtually all modern microprocessors to enhance performance by overlapping the execution of instruction</a:t>
            </a:r>
          </a:p>
          <a:p>
            <a:pPr>
              <a:buNone/>
            </a:pPr>
            <a:endParaRPr lang="en-US" sz="2800" b="1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PL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590800"/>
            <a:ext cx="9144000" cy="42672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latin typeface="Times New Roman" pitchFamily="18" charset="0"/>
                <a:cs typeface="Times New Roman" pitchFamily="18" charset="0"/>
              </a:rPr>
              <a:t>Pipeline Stages</a:t>
            </a:r>
            <a:endParaRPr lang="en-US" sz="32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257800"/>
          </a:xfrm>
        </p:spPr>
        <p:txBody>
          <a:bodyPr>
            <a:normAutofit/>
          </a:bodyPr>
          <a:lstStyle/>
          <a:p>
            <a:pPr marL="514350" indent="-514350">
              <a:buAutoNum type="arabicPeriod"/>
            </a:pPr>
            <a:endParaRPr lang="en-US" sz="2800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Fetch instruction(FI)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Decode instruction(DI)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Calculate operands(CO)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Fetch operands(FO)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Execute instruction(EI)</a:t>
            </a:r>
          </a:p>
          <a:p>
            <a:pPr marL="514350" indent="-514350">
              <a:buAutoNum type="arabicPeriod"/>
            </a:pP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Write operand(WO)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time-pipeline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229600" cy="61722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D:\CA\pipelin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0" y="304800"/>
            <a:ext cx="8610600" cy="6248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7159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Six-Stage CPU Instruction Pipeline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E:\six-stage-pipeline.pn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600200" y="609600"/>
            <a:ext cx="609600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pipelin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228601" y="152400"/>
            <a:ext cx="8610600" cy="6400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E:\harazad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609600" y="457200"/>
            <a:ext cx="8229600" cy="60198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Processor Organization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Requirements placed on processor: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Fetch instruction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Interpret instruction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Fetch data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 data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Write data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3200" b="1" i="1" dirty="0" smtClean="0">
                <a:latin typeface="Times New Roman" pitchFamily="18" charset="0"/>
                <a:cs typeface="Times New Roman" pitchFamily="18" charset="0"/>
              </a:rPr>
              <a:t>MICROPROGRAMMED CONTROL</a:t>
            </a:r>
            <a:endParaRPr lang="en-US" sz="3200" b="1" i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740248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609600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Microprogrammed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Control – Basic Concepts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609600"/>
            <a:ext cx="8763000" cy="6096000"/>
          </a:xfrm>
        </p:spPr>
        <p:txBody>
          <a:bodyPr>
            <a:normAutofit/>
          </a:bodyPr>
          <a:lstStyle/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Set of micro-operations occurring at one time –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microinstruction.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Sequence of such instruction –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microprogram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 or firmware.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For each micro-operation control unit generate set of control signals represented by a different pattern of 1s and 0s in control word.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4. Address field to each control word, indicate location of next control word to be executed if certain condition is true with few bits added to specify condition –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Horizontal microinstruction.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5.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Formate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microinstruction or control word is shown in figure.</a:t>
            </a:r>
          </a:p>
          <a:p>
            <a:pPr marL="457200" indent="-45720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217225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micro1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685800"/>
            <a:ext cx="7467599" cy="586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1044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5334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Arrangement of microinstruction in control memory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E:\sha3.jpe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990600" y="457200"/>
            <a:ext cx="6934200" cy="617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32951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>
            <a:normAutofit/>
          </a:bodyPr>
          <a:lstStyle/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1. The microinstruction in each routine are to be executed sequentially.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2. Each routine ends with a branch or jump instruction indicating where to go next.</a:t>
            </a:r>
          </a:p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3. There is a special execute cycle routine that signify machine instruction routine(AND, ADD, and so on) to be executed next, depending on the current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75165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39762"/>
          </a:xfrm>
        </p:spPr>
        <p:txBody>
          <a:bodyPr>
            <a:normAutofit/>
          </a:bodyPr>
          <a:lstStyle/>
          <a:p>
            <a:r>
              <a:rPr lang="en-US" sz="2800" b="1" dirty="0" err="1" smtClean="0">
                <a:latin typeface="Times New Roman" pitchFamily="18" charset="0"/>
                <a:cs typeface="Times New Roman" pitchFamily="18" charset="0"/>
              </a:rPr>
              <a:t>Microprogrammed</a:t>
            </a:r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 Control Unit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E:\Control+Unit+Microarchitecture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371600" y="990600"/>
            <a:ext cx="5867400" cy="5029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403209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304800"/>
            <a:ext cx="8610600" cy="63246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Set of microinstruction is stored in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control memory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control address register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contains address of next instruction to be read.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When a microinstruction is read from control memory, its transferred to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control buffer register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Reading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 microinstruction from control memory is same as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executing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that microinstruction.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third element is a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sequencing unit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that loads control address register and issues a read command.</a:t>
            </a:r>
          </a:p>
          <a:p>
            <a:pPr marL="457200" indent="-45720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6357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 descr="E:\Functioning+of+Micro+programmed+Control+Unit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381000" y="228600"/>
            <a:ext cx="8305799" cy="6324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2704687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52400"/>
            <a:ext cx="8534400" cy="6477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 control unit functions as follows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To execute an instruction, the sequencing logic unit issues a READ command to control memory.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word whose address is specified in the control address register is read into control buffer register.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content of control buffer register generates control signals and next-address information for sequencing logic unit.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sequencing logic unit loads a new address into control address register based on the next-address information from control buffer register and ALU flags.</a:t>
            </a:r>
          </a:p>
          <a:p>
            <a:pPr marL="457200" indent="-45720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Figure shows two modules labeled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decoder.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upper decoder translates the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opcode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of IR into control memory address. The lower decoder used for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vertical </a:t>
            </a:r>
            <a:r>
              <a:rPr lang="en-US" sz="2400" b="1" dirty="0" err="1" smtClean="0">
                <a:latin typeface="Times New Roman" pitchFamily="18" charset="0"/>
                <a:cs typeface="Times New Roman" pitchFamily="18" charset="0"/>
              </a:rPr>
              <a:t>micrinstructions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In vertical microinstruction, a code is used for each action to be performed. The decoder translates this code into individual control signals.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94122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60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i="1" dirty="0" smtClean="0">
                <a:latin typeface="Times New Roman" pitchFamily="18" charset="0"/>
                <a:cs typeface="Times New Roman" pitchFamily="18" charset="0"/>
              </a:rPr>
              <a:t>MICROINSTRUCTION SEQUENCING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60960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b="1" i="1" dirty="0" smtClean="0">
                <a:latin typeface="Times New Roman" pitchFamily="18" charset="0"/>
                <a:cs typeface="Times New Roman" pitchFamily="18" charset="0"/>
              </a:rPr>
              <a:t>two basic tasks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performed by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microprogrammed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control unit are as follows: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Microinstruction Sequencing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get the next microinstruction from the control memory.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Microinstruction Execution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 generate the control signals needed to execute the microinstruction.</a:t>
            </a:r>
          </a:p>
          <a:p>
            <a:pPr marL="457200" indent="-45720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Design Considerations</a:t>
            </a:r>
            <a:r>
              <a:rPr lang="en-US" sz="2400" u="sng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Size of microinstruction – reduce cost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Address-generation time – faster execution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867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868362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CPU with System Bus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26" name="Picture 2" descr="E:\cpu1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981200" y="1524000"/>
            <a:ext cx="4876800" cy="4114799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executing a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microprogram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the address of the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next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microinstruction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to be executed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in one of these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categories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Determined by instruction register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Next sequential address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Branch</a:t>
            </a:r>
          </a:p>
          <a:p>
            <a:pPr marL="457200" indent="-457200">
              <a:buAutoNum type="arabicPeriod"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Sequencing Techniques: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Branch Control Logic: Two Address Fields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Branch Control Logic: Single Address Fields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Branch Control Logic: Variable Format</a:t>
            </a:r>
          </a:p>
          <a:p>
            <a:pPr marL="457200" indent="-45720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4933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a1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38200" y="533400"/>
            <a:ext cx="7543800" cy="5867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4823209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:\ca2.jpe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457200"/>
            <a:ext cx="8001000" cy="59436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7857300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 descr="E:\ca3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81000" y="381000"/>
            <a:ext cx="8229600" cy="61722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19878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MICROINSTRUCTION EXECUTION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228600" y="685800"/>
            <a:ext cx="8686800" cy="5867400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Execution of a microinstruction is to generate control signals.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The control logic module generates control signals as a function of some of the bits in the microinstruction.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should be clear that the format and content of the microinstruction determines the complexity of the control logic module.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Microinstruction classified in many ways. All of these bear on format of microinstruction. Distinctions include the following:</a:t>
            </a:r>
          </a:p>
          <a:p>
            <a:pPr marL="457200" indent="-45720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</a:t>
            </a:r>
            <a:r>
              <a:rPr lang="en-US" sz="2400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 Vertical/horizontal</a:t>
            </a:r>
          </a:p>
          <a:p>
            <a:pPr marL="457200" indent="-45720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ii. Packed/unpacked</a:t>
            </a:r>
          </a:p>
          <a:p>
            <a:pPr marL="457200" indent="-45720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iii. Hard/soft microprogramming</a:t>
            </a:r>
          </a:p>
          <a:p>
            <a:pPr marL="457200" indent="-45720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iv.  Direct/indirect encoding</a:t>
            </a:r>
          </a:p>
          <a:p>
            <a:pPr marL="457200" indent="-457200">
              <a:buAutoNum type="arabi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1644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3471" y="0"/>
            <a:ext cx="5247969" cy="676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7110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04800"/>
            <a:ext cx="8229600" cy="6248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Microinstruction Encoding: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Functional encoding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Resource encoding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Direct encoding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Indirect encoding</a:t>
            </a:r>
          </a:p>
          <a:p>
            <a:pPr marL="457200" indent="-457200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Functional Encoding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designates fields by function type.</a:t>
            </a:r>
          </a:p>
          <a:p>
            <a:pPr marL="457200" indent="-457200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Resource Encoding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devotes one field to each</a:t>
            </a:r>
          </a:p>
          <a:p>
            <a:pPr marL="457200" indent="-457200">
              <a:buNone/>
            </a:pPr>
            <a:r>
              <a:rPr lang="en-US" sz="2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                                  independent resource.</a:t>
            </a:r>
          </a:p>
          <a:p>
            <a:pPr marL="457200" indent="-457200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Direct Encoding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microinstruction organized as fields containing code, which upon decoding activates control signals.</a:t>
            </a:r>
          </a:p>
          <a:p>
            <a:pPr marL="457200" indent="-457200">
              <a:buNone/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Indirect Encoding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– one field used to determine interpretation of another field. These implies two level of decoding, increasing propagation delay.</a:t>
            </a:r>
          </a:p>
          <a:p>
            <a:pPr marL="457200" indent="-45720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None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54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75944" y="0"/>
            <a:ext cx="6315456" cy="676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583268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1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60219" y="0"/>
            <a:ext cx="5297781" cy="67665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40826921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92162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Internal Structure of CPU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 descr="E:\cpu2.gif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1752600" y="1371600"/>
            <a:ext cx="6172200" cy="45720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Register  Organization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Register roles in processor:</a:t>
            </a:r>
          </a:p>
          <a:p>
            <a:pPr>
              <a:buNone/>
            </a:pPr>
            <a:endParaRPr lang="en-US" sz="2400" b="1" u="sng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User-visible registers: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Enables machine or assembly language programmer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minimize main memory references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by optimizing use of registers</a:t>
            </a:r>
          </a:p>
          <a:p>
            <a:pPr marL="457200" indent="-457200">
              <a:buAutoNum type="arabicPeriod"/>
            </a:pP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arabicPeriod" startAt="2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Control and Status registers: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Used by control unit to control the operation of processor and by privileged, operating system programs to 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control the execution of programs</a:t>
            </a:r>
            <a:endParaRPr lang="en-US" sz="2400" b="1" i="1" dirty="0" smtClean="0">
              <a:latin typeface="Times New Roman" pitchFamily="18" charset="0"/>
              <a:cs typeface="Times New Roman" pitchFamily="18" charset="0"/>
            </a:endParaRPr>
          </a:p>
          <a:p>
            <a:pPr marL="514350" indent="-514350">
              <a:buAutoNum type="romanLcPeriod"/>
            </a:pP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990600"/>
          </a:xfrm>
        </p:spPr>
        <p:txBody>
          <a:bodyPr>
            <a:normAutofit/>
          </a:bodyPr>
          <a:lstStyle/>
          <a:p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Register  Organization</a:t>
            </a:r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4864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b="1" u="sng" dirty="0" smtClean="0">
                <a:latin typeface="Times New Roman" pitchFamily="18" charset="0"/>
                <a:cs typeface="Times New Roman" pitchFamily="18" charset="0"/>
              </a:rPr>
              <a:t>Register roles in processor:</a:t>
            </a:r>
          </a:p>
          <a:p>
            <a:pPr marL="457200" indent="-457200">
              <a:buAutoNum type="arabicPeriod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User-visible registers</a:t>
            </a:r>
          </a:p>
          <a:p>
            <a:pPr marL="514350" indent="-514350"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General-purpose registers</a:t>
            </a:r>
          </a:p>
          <a:p>
            <a:pPr marL="514350" indent="-514350"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Address register</a:t>
            </a:r>
          </a:p>
          <a:p>
            <a:pPr marL="514350" indent="-514350">
              <a:buAutoNum type="arabicPeriod" startAt="2"/>
            </a:pP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Control and Status registers</a:t>
            </a:r>
          </a:p>
          <a:p>
            <a:pPr marL="514350" indent="-514350"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Program counter(PC)</a:t>
            </a:r>
          </a:p>
          <a:p>
            <a:pPr marL="514350" indent="-514350"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Instruction register(IR)</a:t>
            </a:r>
          </a:p>
          <a:p>
            <a:pPr marL="514350" indent="-514350"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Memory address register(MAR)</a:t>
            </a:r>
          </a:p>
          <a:p>
            <a:pPr marL="514350" indent="-514350"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Memory buffer register(MBR)</a:t>
            </a:r>
          </a:p>
          <a:p>
            <a:pPr marL="514350" indent="-514350"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Processor Status Word(PSW) – register set – status info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6200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Instruction Cycle</a:t>
            </a: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7912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Instruction Cycle – Stages: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Fetch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Execute</a:t>
            </a:r>
          </a:p>
          <a:p>
            <a:pPr marL="457200" indent="-457200">
              <a:buAutoNum type="arabi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Interrupt</a:t>
            </a:r>
          </a:p>
          <a:p>
            <a:pPr marL="457200" indent="-457200">
              <a:buNone/>
            </a:pPr>
            <a:endParaRPr lang="en-US" sz="2400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Indirect Cycle –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Operands fetched using indirect addressing</a:t>
            </a:r>
            <a:endParaRPr lang="en-US" sz="2400" b="1" dirty="0" smtClean="0">
              <a:latin typeface="Times New Roman" pitchFamily="18" charset="0"/>
              <a:cs typeface="Times New Roman" pitchFamily="18" charset="0"/>
            </a:endParaRPr>
          </a:p>
          <a:p>
            <a:pPr marL="457200" indent="-45720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Data Flow :</a:t>
            </a:r>
          </a:p>
          <a:p>
            <a:pPr marL="514350" indent="-514350"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Fetch Cycle</a:t>
            </a:r>
          </a:p>
          <a:p>
            <a:pPr marL="514350" indent="-514350"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Indirect Cycle</a:t>
            </a:r>
          </a:p>
          <a:p>
            <a:pPr marL="514350" indent="-514350">
              <a:buAutoNum type="romanLcPeriod"/>
            </a:pP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Interrupt Cycle</a:t>
            </a:r>
          </a:p>
          <a:p>
            <a:pPr marL="457200" indent="-457200"/>
            <a:endParaRPr lang="en-US" sz="2400" b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838200"/>
          </a:xfrm>
        </p:spPr>
        <p:txBody>
          <a:bodyPr>
            <a:normAutofit/>
          </a:bodyPr>
          <a:lstStyle/>
          <a:p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Indirect Cycle</a:t>
            </a: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830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2800" dirty="0" smtClean="0">
                <a:latin typeface="Times New Roman" pitchFamily="18" charset="0"/>
                <a:cs typeface="Times New Roman" pitchFamily="18" charset="0"/>
              </a:rPr>
              <a:t>Instruction Cycle:</a:t>
            </a:r>
          </a:p>
          <a:p>
            <a:pPr>
              <a:buNone/>
            </a:pPr>
            <a:endParaRPr lang="en-US" sz="2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4" name="Picture 3" descr="cpu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3137" y="1885950"/>
            <a:ext cx="4657725" cy="3981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838200"/>
          </a:xfrm>
        </p:spPr>
        <p:txBody>
          <a:bodyPr>
            <a:normAutofit/>
          </a:bodyPr>
          <a:lstStyle/>
          <a:p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Instruction Cycle State Diagram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3074" name="Picture 2" descr="E:\cpu4.jpg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55236"/>
            <a:ext cx="8229600" cy="483489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120</TotalTime>
  <Words>870</Words>
  <Application>Microsoft Office PowerPoint</Application>
  <PresentationFormat>On-screen Show (4:3)</PresentationFormat>
  <Paragraphs>123</Paragraphs>
  <Slides>38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2" baseType="lpstr">
      <vt:lpstr>Arial</vt:lpstr>
      <vt:lpstr>Calibri</vt:lpstr>
      <vt:lpstr>Times New Roman</vt:lpstr>
      <vt:lpstr>Office Theme</vt:lpstr>
      <vt:lpstr>Processor Structure and Function</vt:lpstr>
      <vt:lpstr>Processor Organization</vt:lpstr>
      <vt:lpstr>CPU with System Bus</vt:lpstr>
      <vt:lpstr>Internal Structure of CPU</vt:lpstr>
      <vt:lpstr>Register  Organization</vt:lpstr>
      <vt:lpstr>Register  Organization</vt:lpstr>
      <vt:lpstr>Instruction Cycle</vt:lpstr>
      <vt:lpstr>Indirect Cycle</vt:lpstr>
      <vt:lpstr>Instruction Cycle State Diagram</vt:lpstr>
      <vt:lpstr>Data Flow, Fetch Cycle</vt:lpstr>
      <vt:lpstr>Data Flow, Indirect Cycle</vt:lpstr>
      <vt:lpstr>Data Flow, Interrupt Cycle</vt:lpstr>
      <vt:lpstr>Instruction Pipelining</vt:lpstr>
      <vt:lpstr>Pipeline Stages</vt:lpstr>
      <vt:lpstr>PowerPoint Presentation</vt:lpstr>
      <vt:lpstr>PowerPoint Presentation</vt:lpstr>
      <vt:lpstr>Six-Stage CPU Instruction Pipeline</vt:lpstr>
      <vt:lpstr>PowerPoint Presentation</vt:lpstr>
      <vt:lpstr>PowerPoint Presentation</vt:lpstr>
      <vt:lpstr>MICROPROGRAMMED CONTROL</vt:lpstr>
      <vt:lpstr>Microprogrammed Control – Basic Concepts</vt:lpstr>
      <vt:lpstr>PowerPoint Presentation</vt:lpstr>
      <vt:lpstr>Arrangement of microinstruction in control memory</vt:lpstr>
      <vt:lpstr>PowerPoint Presentation</vt:lpstr>
      <vt:lpstr>Microprogrammed Control Unit</vt:lpstr>
      <vt:lpstr>PowerPoint Presentation</vt:lpstr>
      <vt:lpstr>PowerPoint Presentation</vt:lpstr>
      <vt:lpstr>PowerPoint Presentation</vt:lpstr>
      <vt:lpstr>MICROINSTRUCTION SEQUENCING</vt:lpstr>
      <vt:lpstr>PowerPoint Presentation</vt:lpstr>
      <vt:lpstr>PowerPoint Presentation</vt:lpstr>
      <vt:lpstr>PowerPoint Presentation</vt:lpstr>
      <vt:lpstr>PowerPoint Presentation</vt:lpstr>
      <vt:lpstr>MICROINSTRUCTION EXECUTION</vt:lpstr>
      <vt:lpstr>PowerPoint Presentation</vt:lpstr>
      <vt:lpstr>PowerPoint Presentation</vt:lpstr>
      <vt:lpstr>PowerPoint Presentation</vt:lpstr>
      <vt:lpstr>PowerPoint Presentation</vt:lpstr>
    </vt:vector>
  </TitlesOfParts>
  <Company>Deftones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Processor Structure and Function</dc:title>
  <dc:creator>admin</dc:creator>
  <cp:lastModifiedBy>Admin</cp:lastModifiedBy>
  <cp:revision>7</cp:revision>
  <dcterms:created xsi:type="dcterms:W3CDTF">2022-05-24T15:56:48Z</dcterms:created>
  <dcterms:modified xsi:type="dcterms:W3CDTF">2024-02-20T03:43:50Z</dcterms:modified>
</cp:coreProperties>
</file>