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6858000" cx="9144000"/>
  <p:notesSz cx="7086600" cy="9372600"/>
  <p:embeddedFontLst>
    <p:embeddedFont>
      <p:font typeface="Helvetica Neue"/>
      <p:regular r:id="rId48"/>
      <p:bold r:id="rId49"/>
      <p:italic r:id="rId50"/>
      <p:boldItalic r:id="rId5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000000"/>
          </p15:clr>
        </p15:guide>
        <p15:guide id="2" pos="44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HelveticaNeue-regular.fntdata"/><Relationship Id="rId47" Type="http://schemas.openxmlformats.org/officeDocument/2006/relationships/slide" Target="slides/slide41.xml"/><Relationship Id="rId49" Type="http://schemas.openxmlformats.org/officeDocument/2006/relationships/font" Target="fonts/HelveticaNeue-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HelveticaNeue-boldItalic.fntdata"/><Relationship Id="rId50" Type="http://schemas.openxmlformats.org/officeDocument/2006/relationships/font" Target="fonts/HelveticaNeue-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0225" cy="466725"/>
          </a:xfrm>
          <a:prstGeom prst="rect">
            <a:avLst/>
          </a:prstGeom>
          <a:noFill/>
          <a:ln>
            <a:noFill/>
          </a:ln>
        </p:spPr>
        <p:txBody>
          <a:bodyPr anchorCtr="0" anchor="ctr" bIns="47000" lIns="94025" spcFirstLastPara="1" rIns="94025" wrap="square" tIns="470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4" name="Google Shape;4;n"/>
          <p:cNvSpPr txBox="1"/>
          <p:nvPr>
            <p:ph idx="10" type="dt"/>
          </p:nvPr>
        </p:nvSpPr>
        <p:spPr>
          <a:xfrm>
            <a:off x="4016375" y="0"/>
            <a:ext cx="3070225" cy="466725"/>
          </a:xfrm>
          <a:prstGeom prst="rect">
            <a:avLst/>
          </a:prstGeom>
          <a:noFill/>
          <a:ln>
            <a:noFill/>
          </a:ln>
        </p:spPr>
        <p:txBody>
          <a:bodyPr anchorCtr="0" anchor="ctr" bIns="47000" lIns="94025" spcFirstLastPara="1" rIns="94025" wrap="square" tIns="470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5" name="Google Shape;5;n"/>
          <p:cNvSpPr/>
          <p:nvPr>
            <p:ph idx="3"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905875"/>
            <a:ext cx="3070225" cy="466725"/>
          </a:xfrm>
          <a:prstGeom prst="rect">
            <a:avLst/>
          </a:prstGeom>
          <a:noFill/>
          <a:ln>
            <a:noFill/>
          </a:ln>
        </p:spPr>
        <p:txBody>
          <a:bodyPr anchorCtr="0" anchor="b" bIns="47000" lIns="94025" spcFirstLastPara="1" rIns="94025" wrap="square" tIns="470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rgbClr val="000000"/>
                </a:solidFill>
                <a:latin typeface="Verdana"/>
                <a:ea typeface="Verdana"/>
                <a:cs typeface="Verdana"/>
                <a:sym typeface="Verdana"/>
              </a:defRPr>
            </a:lvl9pPr>
          </a:lstStyle>
          <a:p/>
        </p:txBody>
      </p:sp>
      <p:sp>
        <p:nvSpPr>
          <p:cNvPr id="8" name="Google Shape;8;n"/>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1: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91" name="Google Shape;91;p1: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2" name="Google Shape;92;p1: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65" name="Google Shape;165;p10: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p10: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2" name="Google Shape;172;p11: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3" name="Google Shape;173;p11: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79" name="Google Shape;179;p12: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2: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3: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86" name="Google Shape;186;p13: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3: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4: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94" name="Google Shape;194;p14: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5" name="Google Shape;195;p14: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1" name="Google Shape;201;p15: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15: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6: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09" name="Google Shape;209;p16: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0" name="Google Shape;210;p16: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7: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16" name="Google Shape;216;p17: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7" name="Google Shape;217;p17: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8: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23" name="Google Shape;223;p18: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18: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9: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0" name="Google Shape;230;p19: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9: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97" name="Google Shape;97;p2: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2: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20: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37" name="Google Shape;237;p20: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20: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1: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44" name="Google Shape;244;p21: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21: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22: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1" name="Google Shape;251;p22: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2" name="Google Shape;252;p22: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58" name="Google Shape;258;p23: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3: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24: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65" name="Google Shape;265;p24: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p24: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5: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72" name="Google Shape;272;p25: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25: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26: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0" name="Google Shape;280;p26: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26: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27: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87" name="Google Shape;287;p27: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8" name="Google Shape;288;p27: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8: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294" name="Google Shape;294;p28: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28: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9: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1" name="Google Shape;301;p29: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29: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04" name="Google Shape;104;p3: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 name="Google Shape;105;p3: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0: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08" name="Google Shape;308;p30: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30: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15" name="Google Shape;315;p31: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31: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2" name="Google Shape;322;p32: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3" name="Google Shape;323;p32: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33: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29" name="Google Shape;329;p33: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0" name="Google Shape;330;p33: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38" name="Google Shape;338;p34: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34: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45" name="Google Shape;345;p35: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6" name="Google Shape;346;p35: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36: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52" name="Google Shape;352;p36: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36: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0" name="Google Shape;360;p37: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37: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67" name="Google Shape;367;p38: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8" name="Google Shape;368;p38: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74" name="Google Shape;374;p39: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5" name="Google Shape;375;p39: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11" name="Google Shape;111;p4: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 name="Google Shape;112;p4: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1" name="Google Shape;381;p40: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p40: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1: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388" name="Google Shape;388;p41: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9" name="Google Shape;389;p41: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18" name="Google Shape;118;p5: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5: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a:p>
        </p:txBody>
      </p:sp>
      <p:sp>
        <p:nvSpPr>
          <p:cNvPr id="126" name="Google Shape;126;p6: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7" name="Google Shape;127;p6: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7: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34" name="Google Shape;134;p7: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7: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1" name="Google Shape;151;p8: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8: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notes"/>
          <p:cNvSpPr txBox="1"/>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a:solidFill>
                  <a:srgbClr val="000000"/>
                </a:solidFill>
                <a:latin typeface="Times New Roman"/>
                <a:ea typeface="Times New Roman"/>
                <a:cs typeface="Times New Roman"/>
                <a:sym typeface="Times New Roman"/>
              </a:rPr>
              <a:t>‹#›</a:t>
            </a:fld>
            <a:endParaRPr/>
          </a:p>
        </p:txBody>
      </p:sp>
      <p:sp>
        <p:nvSpPr>
          <p:cNvPr id="158" name="Google Shape;158;p9:notes"/>
          <p:cNvSpPr/>
          <p:nvPr>
            <p:ph idx="2" type="sldImg"/>
          </p:nvPr>
        </p:nvSpPr>
        <p:spPr>
          <a:xfrm>
            <a:off x="1200150" y="704850"/>
            <a:ext cx="4687887"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9:notes"/>
          <p:cNvSpPr txBox="1"/>
          <p:nvPr>
            <p:ph idx="1" type="body"/>
          </p:nvPr>
        </p:nvSpPr>
        <p:spPr>
          <a:xfrm>
            <a:off x="944562" y="4452937"/>
            <a:ext cx="5197475" cy="4214812"/>
          </a:xfrm>
          <a:prstGeom prst="rect">
            <a:avLst/>
          </a:prstGeom>
          <a:noFill/>
          <a:ln>
            <a:noFill/>
          </a:ln>
        </p:spPr>
        <p:txBody>
          <a:bodyPr anchorCtr="0" anchor="ctr" bIns="47000" lIns="94025" spcFirstLastPara="1" rIns="94025" wrap="square" tIns="470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685800" y="685800"/>
            <a:ext cx="7772400" cy="212725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sz="43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0" name="Shape 70"/>
        <p:cNvGrpSpPr/>
        <p:nvPr/>
      </p:nvGrpSpPr>
      <p:grpSpPr>
        <a:xfrm>
          <a:off x="0" y="0"/>
          <a:ext cx="0" cy="0"/>
          <a:chOff x="0" y="0"/>
          <a:chExt cx="0" cy="0"/>
        </a:xfrm>
      </p:grpSpPr>
      <p:sp>
        <p:nvSpPr>
          <p:cNvPr id="71" name="Google Shape;71;p12"/>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2" name="Google Shape;72;p12"/>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3" name="Google Shape;73;p12"/>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4" name="Google Shape;74;p1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7" name="Shape 77"/>
        <p:cNvGrpSpPr/>
        <p:nvPr/>
      </p:nvGrpSpPr>
      <p:grpSpPr>
        <a:xfrm>
          <a:off x="0" y="0"/>
          <a:ext cx="0" cy="0"/>
          <a:chOff x="0" y="0"/>
          <a:chExt cx="0" cy="0"/>
        </a:xfrm>
      </p:grpSpPr>
      <p:sp>
        <p:nvSpPr>
          <p:cNvPr id="78" name="Google Shape;78;p13"/>
          <p:cNvSpPr txBox="1"/>
          <p:nvPr>
            <p:ph type="title"/>
          </p:nvPr>
        </p:nvSpPr>
        <p:spPr>
          <a:xfrm>
            <a:off x="623888" y="1709739"/>
            <a:ext cx="78867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9" name="Google Shape;79;p13"/>
          <p:cNvSpPr txBox="1"/>
          <p:nvPr>
            <p:ph idx="1" type="body"/>
          </p:nvPr>
        </p:nvSpPr>
        <p:spPr>
          <a:xfrm>
            <a:off x="623888" y="4589464"/>
            <a:ext cx="78867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80" name="Google Shape;80;p1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3" name="Shape 83"/>
        <p:cNvGrpSpPr/>
        <p:nvPr/>
      </p:nvGrpSpPr>
      <p:grpSpPr>
        <a:xfrm>
          <a:off x="0" y="0"/>
          <a:ext cx="0" cy="0"/>
          <a:chOff x="0" y="0"/>
          <a:chExt cx="0" cy="0"/>
        </a:xfrm>
      </p:grpSpPr>
      <p:sp>
        <p:nvSpPr>
          <p:cNvPr id="84" name="Google Shape;84;p14"/>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85" name="Google Shape;85;p14"/>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86" name="Google Shape;86;p1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4"/>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2" name="Google Shape;22;p4"/>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3" name="Google Shape;23;p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8" name="Google Shape;28;p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1" name="Shape 31"/>
        <p:cNvGrpSpPr/>
        <p:nvPr/>
      </p:nvGrpSpPr>
      <p:grpSpPr>
        <a:xfrm>
          <a:off x="0" y="0"/>
          <a:ext cx="0" cy="0"/>
          <a:chOff x="0" y="0"/>
          <a:chExt cx="0" cy="0"/>
        </a:xfrm>
      </p:grpSpPr>
      <p:sp>
        <p:nvSpPr>
          <p:cNvPr id="32" name="Google Shape;32;p6"/>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3" name="Google Shape;33;p6"/>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4" name="Google Shape;34;p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9" name="Google Shape;39;p7"/>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40" name="Google Shape;40;p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3" name="Shape 43"/>
        <p:cNvGrpSpPr/>
        <p:nvPr/>
      </p:nvGrpSpPr>
      <p:grpSpPr>
        <a:xfrm>
          <a:off x="0" y="0"/>
          <a:ext cx="0" cy="0"/>
          <a:chOff x="0" y="0"/>
          <a:chExt cx="0" cy="0"/>
        </a:xfrm>
      </p:grpSpPr>
      <p:sp>
        <p:nvSpPr>
          <p:cNvPr id="44" name="Google Shape;44;p8"/>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5" name="Google Shape;45;p8"/>
          <p:cNvSpPr/>
          <p:nvPr>
            <p:ph idx="2" type="pic"/>
          </p:nvPr>
        </p:nvSpPr>
        <p:spPr>
          <a:xfrm>
            <a:off x="3887391" y="987426"/>
            <a:ext cx="4629150" cy="4873625"/>
          </a:xfrm>
          <a:prstGeom prst="rect">
            <a:avLst/>
          </a:prstGeom>
          <a:noFill/>
          <a:ln>
            <a:noFill/>
          </a:ln>
        </p:spPr>
      </p:sp>
      <p:sp>
        <p:nvSpPr>
          <p:cNvPr id="46" name="Google Shape;46;p8"/>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7" name="Google Shape;47;p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0" name="Shape 50"/>
        <p:cNvGrpSpPr/>
        <p:nvPr/>
      </p:nvGrpSpPr>
      <p:grpSpPr>
        <a:xfrm>
          <a:off x="0" y="0"/>
          <a:ext cx="0" cy="0"/>
          <a:chOff x="0" y="0"/>
          <a:chExt cx="0" cy="0"/>
        </a:xfrm>
      </p:grpSpPr>
      <p:sp>
        <p:nvSpPr>
          <p:cNvPr id="51" name="Google Shape;51;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2" name="Google Shape;52;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53" name="Google Shape;53;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54" name="Google Shape;54;p9"/>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9"/>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1" name="Shape 61"/>
        <p:cNvGrpSpPr/>
        <p:nvPr/>
      </p:nvGrpSpPr>
      <p:grpSpPr>
        <a:xfrm>
          <a:off x="0" y="0"/>
          <a:ext cx="0" cy="0"/>
          <a:chOff x="0" y="0"/>
          <a:chExt cx="0" cy="0"/>
        </a:xfrm>
      </p:grpSpPr>
      <p:sp>
        <p:nvSpPr>
          <p:cNvPr id="62" name="Google Shape;62;p11"/>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3" name="Google Shape;63;p11"/>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4" name="Google Shape;64;p11"/>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5" name="Google Shape;65;p11"/>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6" name="Google Shape;66;p11"/>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7" name="Google Shape;67;p1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1pPr>
            <a:lvl2pPr indent="0" lvl="1"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2pPr>
            <a:lvl3pPr indent="0" lvl="2"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3pPr>
            <a:lvl4pPr indent="0" lvl="3"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4pPr>
            <a:lvl5pPr indent="0" lvl="4"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5pPr>
            <a:lvl6pPr indent="0" lvl="5"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6pPr>
            <a:lvl7pPr indent="0" lvl="6"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7pPr>
            <a:lvl8pPr indent="0" lvl="7"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8pPr>
            <a:lvl9pPr indent="0" lvl="8" marL="0" marR="0" algn="r">
              <a:lnSpc>
                <a:spcPct val="100000"/>
              </a:lnSpc>
              <a:spcBef>
                <a:spcPts val="0"/>
              </a:spcBef>
              <a:spcAft>
                <a:spcPts val="0"/>
              </a:spcAft>
              <a:buClr>
                <a:srgbClr val="898989"/>
              </a:buClr>
              <a:buSzPts val="900"/>
              <a:buFont typeface="Verdana"/>
              <a:buNone/>
              <a:defRPr b="0" i="0" sz="900" u="non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1.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8"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6" name="Google Shape;16;p3"/>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7" name="Google Shape;17;p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8" name="Google Shape;18;p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1pPr>
            <a:lvl2pPr lvl="1"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SzPts val="1400"/>
              <a:buNone/>
              <a:defRPr b="0" i="0" sz="1800" u="none" cap="none" strike="noStrike">
                <a:solidFill>
                  <a:schemeClr val="dk1"/>
                </a:solidFill>
                <a:latin typeface="Verdana"/>
                <a:ea typeface="Verdana"/>
                <a:cs typeface="Verdana"/>
                <a:sym typeface="Verdana"/>
              </a:defRPr>
            </a:lvl9pPr>
          </a:lstStyle>
          <a:p/>
        </p:txBody>
      </p:sp>
      <p:sp>
        <p:nvSpPr>
          <p:cNvPr id="19" name="Google Shape;19;p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1pPr>
            <a:lvl2pPr indent="0" lvl="1"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2pPr>
            <a:lvl3pPr indent="0" lvl="2"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3pPr>
            <a:lvl4pPr indent="0" lvl="3"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4pPr>
            <a:lvl5pPr indent="0" lvl="4"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5pPr>
            <a:lvl6pPr indent="0" lvl="5"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6pPr>
            <a:lvl7pPr indent="0" lvl="6"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7pPr>
            <a:lvl8pPr indent="0" lvl="7"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8pPr>
            <a:lvl9pPr indent="0" lvl="8" marL="0" marR="0" rtl="0" algn="r">
              <a:lnSpc>
                <a:spcPct val="100000"/>
              </a:lnSpc>
              <a:spcBef>
                <a:spcPts val="0"/>
              </a:spcBef>
              <a:spcAft>
                <a:spcPts val="0"/>
              </a:spcAft>
              <a:buClr>
                <a:srgbClr val="898989"/>
              </a:buClr>
              <a:buSzPts val="900"/>
              <a:buFont typeface="Verdana"/>
              <a:buNone/>
              <a:defRPr b="0" i="0" sz="900" u="none" cap="none" strike="noStrike">
                <a:solidFill>
                  <a:srgbClr val="898989"/>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5"/>
          <p:cNvSpPr txBox="1"/>
          <p:nvPr>
            <p:ph type="ctrTitle"/>
          </p:nvPr>
        </p:nvSpPr>
        <p:spPr>
          <a:xfrm>
            <a:off x="685800" y="868362"/>
            <a:ext cx="7772400" cy="212725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300"/>
              <a:buFont typeface="Calibri"/>
              <a:buNone/>
            </a:pPr>
            <a:r>
              <a:rPr b="0" i="0" lang="en-US" sz="4300" u="none">
                <a:solidFill>
                  <a:schemeClr val="dk1"/>
                </a:solidFill>
                <a:latin typeface="Calibri"/>
                <a:ea typeface="Calibri"/>
                <a:cs typeface="Calibri"/>
                <a:sym typeface="Calibri"/>
              </a:rPr>
              <a:t> </a:t>
            </a:r>
            <a:r>
              <a:rPr b="1" i="0" lang="en-US" sz="4300" u="none">
                <a:solidFill>
                  <a:schemeClr val="dk1"/>
                </a:solidFill>
                <a:latin typeface="Calibri"/>
                <a:ea typeface="Calibri"/>
                <a:cs typeface="Calibri"/>
                <a:sym typeface="Calibri"/>
              </a:rPr>
              <a:t>Deadlocks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4"/>
          <p:cNvSpPr txBox="1"/>
          <p:nvPr>
            <p:ph type="title"/>
          </p:nvPr>
        </p:nvSpPr>
        <p:spPr>
          <a:xfrm>
            <a:off x="1241425" y="304800"/>
            <a:ext cx="7954962"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000"/>
              <a:buFont typeface="Calibri"/>
              <a:buNone/>
            </a:pPr>
            <a:r>
              <a:rPr b="0" i="0" lang="en-US" sz="3000" u="none">
                <a:solidFill>
                  <a:schemeClr val="dk1"/>
                </a:solidFill>
                <a:latin typeface="Calibri"/>
                <a:ea typeface="Calibri"/>
                <a:cs typeface="Calibri"/>
                <a:sym typeface="Calibri"/>
              </a:rPr>
              <a:t>Graph With A Cycle But No Deadlock</a:t>
            </a:r>
            <a:endParaRPr/>
          </a:p>
        </p:txBody>
      </p:sp>
      <p:pic>
        <p:nvPicPr>
          <p:cNvPr descr="7" id="169" name="Google Shape;169;p24"/>
          <p:cNvPicPr preferRelativeResize="0"/>
          <p:nvPr/>
        </p:nvPicPr>
        <p:blipFill rotWithShape="1">
          <a:blip r:embed="rId3">
            <a:alphaModFix/>
          </a:blip>
          <a:srcRect b="0" l="0" r="0" t="0"/>
          <a:stretch/>
        </p:blipFill>
        <p:spPr>
          <a:xfrm>
            <a:off x="3216275" y="1208087"/>
            <a:ext cx="2952750" cy="37671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5"/>
          <p:cNvSpPr txBox="1"/>
          <p:nvPr>
            <p:ph type="title"/>
          </p:nvPr>
        </p:nvSpPr>
        <p:spPr>
          <a:xfrm>
            <a:off x="457200" y="152400"/>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Basic Facts</a:t>
            </a:r>
            <a:endParaRPr/>
          </a:p>
        </p:txBody>
      </p:sp>
      <p:sp>
        <p:nvSpPr>
          <p:cNvPr id="176" name="Google Shape;176;p25"/>
          <p:cNvSpPr txBox="1"/>
          <p:nvPr>
            <p:ph idx="1" type="body"/>
          </p:nvPr>
        </p:nvSpPr>
        <p:spPr>
          <a:xfrm>
            <a:off x="865187" y="1217612"/>
            <a:ext cx="6284912" cy="440055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graph contains no cycles ⇒ no deadlock</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graph contains a cycle ⇒</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only one instance per resource type, then deadlock</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if several instances per resource type, possibility of deadlock</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6"/>
          <p:cNvSpPr txBox="1"/>
          <p:nvPr>
            <p:ph type="title"/>
          </p:nvPr>
        </p:nvSpPr>
        <p:spPr>
          <a:xfrm>
            <a:off x="1109662" y="214312"/>
            <a:ext cx="7577137"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Methods for Handling Deadlocks</a:t>
            </a:r>
            <a:endParaRPr/>
          </a:p>
        </p:txBody>
      </p:sp>
      <p:sp>
        <p:nvSpPr>
          <p:cNvPr id="183" name="Google Shape;183;p26"/>
          <p:cNvSpPr txBox="1"/>
          <p:nvPr>
            <p:ph idx="1" type="body"/>
          </p:nvPr>
        </p:nvSpPr>
        <p:spPr>
          <a:xfrm>
            <a:off x="882650" y="1198562"/>
            <a:ext cx="7483475" cy="4410075"/>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Ensure that the system will </a:t>
            </a:r>
            <a:r>
              <a:rPr b="1" i="1" lang="en-US" sz="2400" u="none">
                <a:solidFill>
                  <a:srgbClr val="FF0066"/>
                </a:solidFill>
                <a:latin typeface="Calibri"/>
                <a:ea typeface="Calibri"/>
                <a:cs typeface="Calibri"/>
                <a:sym typeface="Calibri"/>
              </a:rPr>
              <a:t>never</a:t>
            </a:r>
            <a:r>
              <a:rPr b="0" i="0" lang="en-US" sz="2400" u="none">
                <a:solidFill>
                  <a:schemeClr val="dk1"/>
                </a:solidFill>
                <a:latin typeface="Calibri"/>
                <a:ea typeface="Calibri"/>
                <a:cs typeface="Calibri"/>
                <a:sym typeface="Calibri"/>
              </a:rPr>
              <a:t> enter a deadlock state:</a:t>
            </a:r>
            <a:endParaRPr/>
          </a:p>
          <a:p>
            <a:pPr indent="-171450" lvl="1" marL="514350" marR="0" rtl="0" algn="just">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Deadlock prevention</a:t>
            </a:r>
            <a:endParaRPr/>
          </a:p>
          <a:p>
            <a:pPr indent="-171450" lvl="1" marL="514350" marR="0" rtl="0" algn="just">
              <a:lnSpc>
                <a:spcPct val="9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Deadlock avoidence</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Allow the system to enter a deadlock state and then recover</a:t>
            </a:r>
            <a:endParaRPr/>
          </a:p>
          <a:p>
            <a:pPr indent="-171450" lvl="0" marL="171450" marR="0" rtl="0" algn="just">
              <a:lnSpc>
                <a:spcPct val="9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Ignore the problem and pretend that deadlocks never occur in the system; used by most operating systems, including UNIX</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7"/>
          <p:cNvSpPr txBox="1"/>
          <p:nvPr>
            <p:ph type="title"/>
          </p:nvPr>
        </p:nvSpPr>
        <p:spPr>
          <a:xfrm>
            <a:off x="885825" y="198437"/>
            <a:ext cx="7800975"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Prevention</a:t>
            </a:r>
            <a:endParaRPr/>
          </a:p>
        </p:txBody>
      </p:sp>
      <p:sp>
        <p:nvSpPr>
          <p:cNvPr id="190" name="Google Shape;190;p27"/>
          <p:cNvSpPr txBox="1"/>
          <p:nvPr>
            <p:ph idx="1" type="body"/>
          </p:nvPr>
        </p:nvSpPr>
        <p:spPr>
          <a:xfrm>
            <a:off x="1160462" y="1633537"/>
            <a:ext cx="7526337" cy="4508500"/>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Mutual Exclusion</a:t>
            </a:r>
            <a:r>
              <a:rPr b="0" i="0" lang="en-US" sz="2800" u="none">
                <a:solidFill>
                  <a:schemeClr val="dk1"/>
                </a:solidFill>
                <a:latin typeface="Calibri"/>
                <a:ea typeface="Calibri"/>
                <a:cs typeface="Calibri"/>
                <a:sym typeface="Calibri"/>
              </a:rPr>
              <a:t> – not required for sharable resources (e.g., read-only files); must hold for non-sharable resources</a:t>
            </a:r>
            <a:endParaRPr/>
          </a:p>
          <a:p>
            <a:pPr indent="-177800" lvl="0" marL="171450" marR="0" rtl="0" algn="just">
              <a:lnSpc>
                <a:spcPct val="90000"/>
              </a:lnSpc>
              <a:spcBef>
                <a:spcPts val="7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Hold and Wait</a:t>
            </a:r>
            <a:r>
              <a:rPr b="0" i="0" lang="en-US" sz="2800" u="none">
                <a:solidFill>
                  <a:schemeClr val="dk1"/>
                </a:solidFill>
                <a:latin typeface="Calibri"/>
                <a:ea typeface="Calibri"/>
                <a:cs typeface="Calibri"/>
                <a:sym typeface="Calibri"/>
              </a:rPr>
              <a:t> – must guarantee that whenever a process requests a resource, it does not hold any other resources</a:t>
            </a:r>
            <a:endParaRPr/>
          </a:p>
          <a:p>
            <a:pPr indent="-171450" lvl="1" marL="514350" marR="0" rtl="0" algn="just">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Require process to request and be allocated all its resources before it begins execution, or allow process to request resources only when the process has none allocated to it.</a:t>
            </a:r>
            <a:endParaRPr/>
          </a:p>
          <a:p>
            <a:pPr indent="-171450" lvl="1" marL="514350" marR="0" rtl="0" algn="just">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Low resource utilization; starvation possible</a:t>
            </a:r>
            <a:endParaRPr/>
          </a:p>
        </p:txBody>
      </p:sp>
      <p:sp>
        <p:nvSpPr>
          <p:cNvPr id="191" name="Google Shape;191;p27"/>
          <p:cNvSpPr txBox="1"/>
          <p:nvPr/>
        </p:nvSpPr>
        <p:spPr>
          <a:xfrm>
            <a:off x="819150" y="1116012"/>
            <a:ext cx="42735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Restrain the ways request can be made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8"/>
          <p:cNvSpPr txBox="1"/>
          <p:nvPr>
            <p:ph type="title"/>
          </p:nvPr>
        </p:nvSpPr>
        <p:spPr>
          <a:xfrm>
            <a:off x="1003300" y="166687"/>
            <a:ext cx="76835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Prevention (Cont.)</a:t>
            </a:r>
            <a:endParaRPr/>
          </a:p>
        </p:txBody>
      </p:sp>
      <p:sp>
        <p:nvSpPr>
          <p:cNvPr id="198" name="Google Shape;198;p28"/>
          <p:cNvSpPr txBox="1"/>
          <p:nvPr>
            <p:ph idx="1" type="body"/>
          </p:nvPr>
        </p:nvSpPr>
        <p:spPr>
          <a:xfrm>
            <a:off x="838200" y="1076325"/>
            <a:ext cx="8142287" cy="4929187"/>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No Preemption</a:t>
            </a:r>
            <a:r>
              <a:rPr b="0" i="0" lang="en-US" sz="2800" u="none">
                <a:solidFill>
                  <a:schemeClr val="dk1"/>
                </a:solidFill>
                <a:latin typeface="Calibri"/>
                <a:ea typeface="Calibri"/>
                <a:cs typeface="Calibri"/>
                <a:sym typeface="Calibri"/>
              </a:rPr>
              <a:t> –</a:t>
            </a:r>
            <a:endParaRPr/>
          </a:p>
          <a:p>
            <a:pPr indent="-171450" lvl="1" marL="514350" marR="0" rtl="0" algn="just">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If a process that is holding some resources requests another resource that cannot be immediately allocated to it, then all resources currently being held are released</a:t>
            </a:r>
            <a:endParaRPr/>
          </a:p>
          <a:p>
            <a:pPr indent="-171450" lvl="1" marL="514350" marR="0" rtl="0" algn="just">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Preempted resources are added to the list of resources for which the process is waiting</a:t>
            </a:r>
            <a:endParaRPr/>
          </a:p>
          <a:p>
            <a:pPr indent="-171450" lvl="1" marL="514350" marR="0" rtl="0" algn="just">
              <a:lnSpc>
                <a:spcPct val="90000"/>
              </a:lnSpc>
              <a:spcBef>
                <a:spcPts val="30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Process will be restarted only when it can regain its old resources, as well as the new ones that it is requesting</a:t>
            </a:r>
            <a:endParaRPr/>
          </a:p>
          <a:p>
            <a:pPr indent="-177800" lvl="0" marL="171450" marR="0" rtl="0" algn="just">
              <a:lnSpc>
                <a:spcPct val="90000"/>
              </a:lnSpc>
              <a:spcBef>
                <a:spcPts val="700"/>
              </a:spcBef>
              <a:spcAft>
                <a:spcPts val="0"/>
              </a:spcAft>
              <a:buClr>
                <a:schemeClr val="dk1"/>
              </a:buClr>
              <a:buSzPts val="2800"/>
              <a:buFont typeface="Arial"/>
              <a:buChar char="•"/>
            </a:pPr>
            <a:r>
              <a:rPr b="1" i="0" lang="en-US" sz="2800" u="none">
                <a:solidFill>
                  <a:schemeClr val="dk1"/>
                </a:solidFill>
                <a:latin typeface="Calibri"/>
                <a:ea typeface="Calibri"/>
                <a:cs typeface="Calibri"/>
                <a:sym typeface="Calibri"/>
              </a:rPr>
              <a:t>Circular Wait</a:t>
            </a:r>
            <a:r>
              <a:rPr b="0" i="0" lang="en-US" sz="2800" u="none">
                <a:solidFill>
                  <a:schemeClr val="dk1"/>
                </a:solidFill>
                <a:latin typeface="Calibri"/>
                <a:ea typeface="Calibri"/>
                <a:cs typeface="Calibri"/>
                <a:sym typeface="Calibri"/>
              </a:rPr>
              <a:t> – impose a total ordering of all resource types, and require that each process requests resources in an increasing order of enumeration</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9"/>
          <p:cNvSpPr txBox="1"/>
          <p:nvPr>
            <p:ph type="title"/>
          </p:nvPr>
        </p:nvSpPr>
        <p:spPr>
          <a:xfrm>
            <a:off x="923925" y="198437"/>
            <a:ext cx="7762875"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Avoidance</a:t>
            </a:r>
            <a:endParaRPr/>
          </a:p>
        </p:txBody>
      </p:sp>
      <p:sp>
        <p:nvSpPr>
          <p:cNvPr id="205" name="Google Shape;205;p29"/>
          <p:cNvSpPr txBox="1"/>
          <p:nvPr>
            <p:ph idx="1" type="body"/>
          </p:nvPr>
        </p:nvSpPr>
        <p:spPr>
          <a:xfrm>
            <a:off x="1397000" y="1814512"/>
            <a:ext cx="7289800" cy="4271962"/>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Simplest and most useful model requires that each process declare the </a:t>
            </a:r>
            <a:r>
              <a:rPr b="1" i="1" lang="en-US" sz="2800" u="none">
                <a:solidFill>
                  <a:schemeClr val="dk1"/>
                </a:solidFill>
                <a:latin typeface="Calibri"/>
                <a:ea typeface="Calibri"/>
                <a:cs typeface="Calibri"/>
                <a:sym typeface="Calibri"/>
              </a:rPr>
              <a:t>maximum number</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of resources of each type that it may need</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deadlock-avoidance algorithm dynamically examines the resource-allocation state to ensure that there can never be a circular-wait condition</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Resource-allocation </a:t>
            </a:r>
            <a:r>
              <a:rPr b="0" i="1" lang="en-US" sz="2800" u="none">
                <a:solidFill>
                  <a:schemeClr val="dk1"/>
                </a:solidFill>
                <a:latin typeface="Calibri"/>
                <a:ea typeface="Calibri"/>
                <a:cs typeface="Calibri"/>
                <a:sym typeface="Calibri"/>
              </a:rPr>
              <a:t>state</a:t>
            </a:r>
            <a:r>
              <a:rPr b="0" i="0" lang="en-US" sz="2800" u="none">
                <a:solidFill>
                  <a:schemeClr val="dk1"/>
                </a:solidFill>
                <a:latin typeface="Calibri"/>
                <a:ea typeface="Calibri"/>
                <a:cs typeface="Calibri"/>
                <a:sym typeface="Calibri"/>
              </a:rPr>
              <a:t> is defined by the number of available and allocated resources, and the maximum demands of the processes</a:t>
            </a:r>
            <a:endParaRPr/>
          </a:p>
        </p:txBody>
      </p:sp>
      <p:sp>
        <p:nvSpPr>
          <p:cNvPr id="206" name="Google Shape;206;p29"/>
          <p:cNvSpPr txBox="1"/>
          <p:nvPr/>
        </p:nvSpPr>
        <p:spPr>
          <a:xfrm>
            <a:off x="1154112" y="1098550"/>
            <a:ext cx="7769225" cy="6413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Requires that the system has some additional </a:t>
            </a:r>
            <a:r>
              <a:rPr b="1" i="1" lang="en-US" sz="1800" u="none">
                <a:solidFill>
                  <a:schemeClr val="dk1"/>
                </a:solidFill>
                <a:latin typeface="Helvetica Neue"/>
                <a:ea typeface="Helvetica Neue"/>
                <a:cs typeface="Helvetica Neue"/>
                <a:sym typeface="Helvetica Neue"/>
              </a:rPr>
              <a:t>a priori </a:t>
            </a:r>
            <a:r>
              <a:rPr b="0" i="0" lang="en-US" sz="1800" u="none">
                <a:solidFill>
                  <a:schemeClr val="dk1"/>
                </a:solidFill>
                <a:latin typeface="Helvetica Neue"/>
                <a:ea typeface="Helvetica Neue"/>
                <a:cs typeface="Helvetica Neue"/>
                <a:sym typeface="Helvetica Neue"/>
              </a:rPr>
              <a:t>information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available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0"/>
          <p:cNvSpPr txBox="1"/>
          <p:nvPr>
            <p:ph type="title"/>
          </p:nvPr>
        </p:nvSpPr>
        <p:spPr>
          <a:xfrm>
            <a:off x="457200" y="136525"/>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Safe State</a:t>
            </a:r>
            <a:endParaRPr/>
          </a:p>
        </p:txBody>
      </p:sp>
      <p:sp>
        <p:nvSpPr>
          <p:cNvPr id="213" name="Google Shape;213;p30"/>
          <p:cNvSpPr txBox="1"/>
          <p:nvPr>
            <p:ph idx="1" type="body"/>
          </p:nvPr>
        </p:nvSpPr>
        <p:spPr>
          <a:xfrm>
            <a:off x="919162" y="1165225"/>
            <a:ext cx="7358062" cy="4997450"/>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When a process requests an available resource, system must decide if immediate allocation leaves the system in a safe state</a:t>
            </a:r>
            <a:endParaRPr/>
          </a:p>
          <a:p>
            <a:pPr indent="-171450" lvl="0" marL="171450" marR="0" rtl="0" algn="just">
              <a:lnSpc>
                <a:spcPct val="8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System is in </a:t>
            </a:r>
            <a:r>
              <a:rPr b="1" i="0" lang="en-US" sz="2400" u="none">
                <a:solidFill>
                  <a:srgbClr val="3366FF"/>
                </a:solidFill>
                <a:latin typeface="Calibri"/>
                <a:ea typeface="Calibri"/>
                <a:cs typeface="Calibri"/>
                <a:sym typeface="Calibri"/>
              </a:rPr>
              <a:t>safe state</a:t>
            </a:r>
            <a:r>
              <a:rPr b="0" i="0" lang="en-US" sz="2400" u="none">
                <a:solidFill>
                  <a:srgbClr val="3366FF"/>
                </a:solidFill>
                <a:latin typeface="Calibri"/>
                <a:ea typeface="Calibri"/>
                <a:cs typeface="Calibri"/>
                <a:sym typeface="Calibri"/>
              </a:rPr>
              <a:t> </a:t>
            </a:r>
            <a:r>
              <a:rPr b="0" i="0" lang="en-US" sz="2400" u="none">
                <a:solidFill>
                  <a:schemeClr val="dk1"/>
                </a:solidFill>
                <a:latin typeface="Calibri"/>
                <a:ea typeface="Calibri"/>
                <a:cs typeface="Calibri"/>
                <a:sym typeface="Calibri"/>
              </a:rPr>
              <a:t>if there exists a sequence &lt;</a:t>
            </a:r>
            <a:r>
              <a:rPr b="0" i="1" lang="en-US" sz="2400" u="none">
                <a:solidFill>
                  <a:schemeClr val="dk1"/>
                </a:solidFill>
                <a:latin typeface="Calibri"/>
                <a:ea typeface="Calibri"/>
                <a:cs typeface="Calibri"/>
                <a:sym typeface="Calibri"/>
              </a:rPr>
              <a:t>P</a:t>
            </a:r>
            <a:r>
              <a:rPr b="0" baseline="-25000" i="1" lang="en-US" sz="2400" u="none">
                <a:solidFill>
                  <a:schemeClr val="dk1"/>
                </a:solidFill>
                <a:latin typeface="Calibri"/>
                <a:ea typeface="Calibri"/>
                <a:cs typeface="Calibri"/>
                <a:sym typeface="Calibri"/>
              </a:rPr>
              <a:t>1</a:t>
            </a:r>
            <a:r>
              <a:rPr b="0" i="1" lang="en-US" sz="2400" u="none">
                <a:solidFill>
                  <a:schemeClr val="dk1"/>
                </a:solidFill>
                <a:latin typeface="Calibri"/>
                <a:ea typeface="Calibri"/>
                <a:cs typeface="Calibri"/>
                <a:sym typeface="Calibri"/>
              </a:rPr>
              <a:t>, P</a:t>
            </a:r>
            <a:r>
              <a:rPr b="0" baseline="-25000" i="1" lang="en-US" sz="2400" u="none">
                <a:solidFill>
                  <a:schemeClr val="dk1"/>
                </a:solidFill>
                <a:latin typeface="Calibri"/>
                <a:ea typeface="Calibri"/>
                <a:cs typeface="Calibri"/>
                <a:sym typeface="Calibri"/>
              </a:rPr>
              <a:t>2</a:t>
            </a:r>
            <a:r>
              <a:rPr b="0" i="1" lang="en-US" sz="2400" u="none">
                <a:solidFill>
                  <a:schemeClr val="dk1"/>
                </a:solidFill>
                <a:latin typeface="Calibri"/>
                <a:ea typeface="Calibri"/>
                <a:cs typeface="Calibri"/>
                <a:sym typeface="Calibri"/>
              </a:rPr>
              <a:t>, …, P</a:t>
            </a:r>
            <a:r>
              <a:rPr b="0" baseline="-25000" i="1" lang="en-US" sz="2400" u="none">
                <a:solidFill>
                  <a:schemeClr val="dk1"/>
                </a:solidFill>
                <a:latin typeface="Calibri"/>
                <a:ea typeface="Calibri"/>
                <a:cs typeface="Calibri"/>
                <a:sym typeface="Calibri"/>
              </a:rPr>
              <a:t>n</a:t>
            </a:r>
            <a:r>
              <a:rPr b="0" i="0" lang="en-US" sz="2400" u="none">
                <a:solidFill>
                  <a:schemeClr val="dk1"/>
                </a:solidFill>
                <a:latin typeface="Calibri"/>
                <a:ea typeface="Calibri"/>
                <a:cs typeface="Calibri"/>
                <a:sym typeface="Calibri"/>
              </a:rPr>
              <a:t>&gt; of ALL the  processes  in the systems such that  for each P</a:t>
            </a:r>
            <a:r>
              <a:rPr b="0" baseline="-25000" i="0" lang="en-US" sz="2400" u="none">
                <a:solidFill>
                  <a:schemeClr val="dk1"/>
                </a:solidFill>
                <a:latin typeface="Calibri"/>
                <a:ea typeface="Calibri"/>
                <a:cs typeface="Calibri"/>
                <a:sym typeface="Calibri"/>
              </a:rPr>
              <a:t>i</a:t>
            </a:r>
            <a:r>
              <a:rPr b="0" i="0" lang="en-US" sz="2400" u="none">
                <a:solidFill>
                  <a:schemeClr val="dk1"/>
                </a:solidFill>
                <a:latin typeface="Calibri"/>
                <a:ea typeface="Calibri"/>
                <a:cs typeface="Calibri"/>
                <a:sym typeface="Calibri"/>
              </a:rPr>
              <a:t>, the resources that P</a:t>
            </a:r>
            <a:r>
              <a:rPr b="0" baseline="-25000" i="0" lang="en-US" sz="2400" u="none">
                <a:solidFill>
                  <a:schemeClr val="dk1"/>
                </a:solidFill>
                <a:latin typeface="Calibri"/>
                <a:ea typeface="Calibri"/>
                <a:cs typeface="Calibri"/>
                <a:sym typeface="Calibri"/>
              </a:rPr>
              <a:t>i </a:t>
            </a:r>
            <a:r>
              <a:rPr b="0" i="0" lang="en-US" sz="2400" u="none">
                <a:solidFill>
                  <a:schemeClr val="dk1"/>
                </a:solidFill>
                <a:latin typeface="Calibri"/>
                <a:ea typeface="Calibri"/>
                <a:cs typeface="Calibri"/>
                <a:sym typeface="Calibri"/>
              </a:rPr>
              <a:t>can still request can be satisfied by currently available resources + resources held by all the </a:t>
            </a:r>
            <a:r>
              <a:rPr b="0" i="1" lang="en-US" sz="2400" u="none">
                <a:solidFill>
                  <a:schemeClr val="dk1"/>
                </a:solidFill>
                <a:latin typeface="Calibri"/>
                <a:ea typeface="Calibri"/>
                <a:cs typeface="Calibri"/>
                <a:sym typeface="Calibri"/>
              </a:rPr>
              <a:t>P</a:t>
            </a:r>
            <a:r>
              <a:rPr b="0" baseline="-25000" i="1" lang="en-US" sz="2400" u="none">
                <a:solidFill>
                  <a:schemeClr val="dk1"/>
                </a:solidFill>
                <a:latin typeface="Calibri"/>
                <a:ea typeface="Calibri"/>
                <a:cs typeface="Calibri"/>
                <a:sym typeface="Calibri"/>
              </a:rPr>
              <a:t>j</a:t>
            </a:r>
            <a:r>
              <a:rPr b="0" i="0" lang="en-US" sz="2400" u="none">
                <a:solidFill>
                  <a:schemeClr val="dk1"/>
                </a:solidFill>
                <a:latin typeface="Calibri"/>
                <a:ea typeface="Calibri"/>
                <a:cs typeface="Calibri"/>
                <a:sym typeface="Calibri"/>
              </a:rPr>
              <a:t>, with</a:t>
            </a:r>
            <a:r>
              <a:rPr b="0" i="1" lang="en-US" sz="2400" u="none">
                <a:solidFill>
                  <a:schemeClr val="dk1"/>
                </a:solidFill>
                <a:latin typeface="Calibri"/>
                <a:ea typeface="Calibri"/>
                <a:cs typeface="Calibri"/>
                <a:sym typeface="Calibri"/>
              </a:rPr>
              <a:t> j </a:t>
            </a:r>
            <a:r>
              <a:rPr b="0" i="0" lang="en-US" sz="2400" u="none">
                <a:solidFill>
                  <a:schemeClr val="dk1"/>
                </a:solidFill>
                <a:latin typeface="Calibri"/>
                <a:ea typeface="Calibri"/>
                <a:cs typeface="Calibri"/>
                <a:sym typeface="Calibri"/>
              </a:rPr>
              <a:t>&lt; </a:t>
            </a:r>
            <a:r>
              <a:rPr b="0" i="1" lang="en-US" sz="2400" u="none">
                <a:solidFill>
                  <a:schemeClr val="dk1"/>
                </a:solidFill>
                <a:latin typeface="Calibri"/>
                <a:ea typeface="Calibri"/>
                <a:cs typeface="Calibri"/>
                <a:sym typeface="Calibri"/>
              </a:rPr>
              <a:t>I</a:t>
            </a:r>
            <a:endParaRPr/>
          </a:p>
          <a:p>
            <a:pPr indent="-171450" lvl="0" marL="171450" marR="0" rtl="0" algn="just">
              <a:lnSpc>
                <a:spcPct val="80000"/>
              </a:lnSpc>
              <a:spcBef>
                <a:spcPts val="70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That is:</a:t>
            </a:r>
            <a:endParaRPr/>
          </a:p>
          <a:p>
            <a:pPr indent="-171450" lvl="1" marL="514350" marR="0" rtl="0" algn="just">
              <a:lnSpc>
                <a:spcPct val="8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If P</a:t>
            </a:r>
            <a:r>
              <a:rPr b="0" baseline="-25000" i="0" lang="en-US" sz="20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 resource needs are not immediately available, then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 can wait until all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j</a:t>
            </a:r>
            <a:r>
              <a:rPr b="0" i="1" lang="en-US" sz="2000" u="none" cap="none" strike="noStrike">
                <a:solidFill>
                  <a:schemeClr val="dk1"/>
                </a:solidFill>
                <a:latin typeface="Calibri"/>
                <a:ea typeface="Calibri"/>
                <a:cs typeface="Calibri"/>
                <a:sym typeface="Calibri"/>
              </a:rPr>
              <a:t> </a:t>
            </a:r>
            <a:r>
              <a:rPr b="0" i="0" lang="en-US" sz="2000" u="none" cap="none" strike="noStrike">
                <a:solidFill>
                  <a:schemeClr val="dk1"/>
                </a:solidFill>
                <a:latin typeface="Calibri"/>
                <a:ea typeface="Calibri"/>
                <a:cs typeface="Calibri"/>
                <a:sym typeface="Calibri"/>
              </a:rPr>
              <a:t>have finished</a:t>
            </a:r>
            <a:endParaRPr/>
          </a:p>
          <a:p>
            <a:pPr indent="-171450" lvl="1" marL="514350" marR="0" rtl="0" algn="just">
              <a:lnSpc>
                <a:spcPct val="8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j</a:t>
            </a:r>
            <a:r>
              <a:rPr b="0" i="0" lang="en-US" sz="2000" u="none" cap="none" strike="noStrike">
                <a:solidFill>
                  <a:schemeClr val="dk1"/>
                </a:solidFill>
                <a:latin typeface="Calibri"/>
                <a:ea typeface="Calibri"/>
                <a:cs typeface="Calibri"/>
                <a:sym typeface="Calibri"/>
              </a:rPr>
              <a:t> is finished,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 can obtain needed resources, execute, return allocated resources, and terminate</a:t>
            </a:r>
            <a:endParaRPr/>
          </a:p>
          <a:p>
            <a:pPr indent="-171450" lvl="1" marL="514350" marR="0" rtl="0" algn="just">
              <a:lnSpc>
                <a:spcPct val="80000"/>
              </a:lnSpc>
              <a:spcBef>
                <a:spcPts val="300"/>
              </a:spcBef>
              <a:spcAft>
                <a:spcPts val="0"/>
              </a:spcAft>
              <a:buClr>
                <a:schemeClr val="dk1"/>
              </a:buClr>
              <a:buSzPts val="2000"/>
              <a:buFont typeface="Arial"/>
              <a:buChar char="•"/>
            </a:pPr>
            <a:r>
              <a:rPr b="0" i="0" lang="en-US" sz="2000" u="none" cap="none" strike="noStrike">
                <a:solidFill>
                  <a:schemeClr val="dk1"/>
                </a:solidFill>
                <a:latin typeface="Calibri"/>
                <a:ea typeface="Calibri"/>
                <a:cs typeface="Calibri"/>
                <a:sym typeface="Calibri"/>
              </a:rPr>
              <a:t>When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i</a:t>
            </a:r>
            <a:r>
              <a:rPr b="0" i="0" lang="en-US" sz="2000" u="none" cap="none" strike="noStrike">
                <a:solidFill>
                  <a:schemeClr val="dk1"/>
                </a:solidFill>
                <a:latin typeface="Calibri"/>
                <a:ea typeface="Calibri"/>
                <a:cs typeface="Calibri"/>
                <a:sym typeface="Calibri"/>
              </a:rPr>
              <a:t> terminates, </a:t>
            </a:r>
            <a:r>
              <a:rPr b="0" i="1" lang="en-US" sz="2000" u="none" cap="none" strike="noStrike">
                <a:solidFill>
                  <a:schemeClr val="dk1"/>
                </a:solidFill>
                <a:latin typeface="Calibri"/>
                <a:ea typeface="Calibri"/>
                <a:cs typeface="Calibri"/>
                <a:sym typeface="Calibri"/>
              </a:rPr>
              <a:t>P</a:t>
            </a:r>
            <a:r>
              <a:rPr b="0" baseline="-25000" i="1" lang="en-US" sz="2000" u="none" cap="none" strike="noStrike">
                <a:solidFill>
                  <a:schemeClr val="dk1"/>
                </a:solidFill>
                <a:latin typeface="Calibri"/>
                <a:ea typeface="Calibri"/>
                <a:cs typeface="Calibri"/>
                <a:sym typeface="Calibri"/>
              </a:rPr>
              <a:t>i </a:t>
            </a:r>
            <a:r>
              <a:rPr b="0" baseline="-25000" i="0" lang="en-US" sz="2000" u="none" cap="none" strike="noStrike">
                <a:solidFill>
                  <a:schemeClr val="dk1"/>
                </a:solidFill>
                <a:latin typeface="Calibri"/>
                <a:ea typeface="Calibri"/>
                <a:cs typeface="Calibri"/>
                <a:sym typeface="Calibri"/>
              </a:rPr>
              <a:t>+1</a:t>
            </a:r>
            <a:r>
              <a:rPr b="0" i="0" lang="en-US" sz="2000" u="none" cap="none" strike="noStrike">
                <a:solidFill>
                  <a:schemeClr val="dk1"/>
                </a:solidFill>
                <a:latin typeface="Calibri"/>
                <a:ea typeface="Calibri"/>
                <a:cs typeface="Calibri"/>
                <a:sym typeface="Calibri"/>
              </a:rPr>
              <a:t> can obtain its needed resources, and so on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1"/>
          <p:cNvSpPr txBox="1"/>
          <p:nvPr>
            <p:ph type="title"/>
          </p:nvPr>
        </p:nvSpPr>
        <p:spPr>
          <a:xfrm>
            <a:off x="457200" y="152400"/>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Basic Facts</a:t>
            </a:r>
            <a:endParaRPr/>
          </a:p>
        </p:txBody>
      </p:sp>
      <p:sp>
        <p:nvSpPr>
          <p:cNvPr id="220" name="Google Shape;220;p31"/>
          <p:cNvSpPr txBox="1"/>
          <p:nvPr>
            <p:ph idx="1" type="body"/>
          </p:nvPr>
        </p:nvSpPr>
        <p:spPr>
          <a:xfrm>
            <a:off x="922337" y="1190625"/>
            <a:ext cx="6597650" cy="44148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a system is in safe state ⇒ no deadlocks</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a system is in unsafe state ⇒ possibility of deadlock</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Avoidance ⇒ ensure that a system will never enter an unsafe state.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846137" y="150812"/>
            <a:ext cx="7840662"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Safe, Unsafe, Deadlock State </a:t>
            </a:r>
            <a:endParaRPr/>
          </a:p>
        </p:txBody>
      </p:sp>
      <p:pic>
        <p:nvPicPr>
          <p:cNvPr id="227" name="Google Shape;227;p32"/>
          <p:cNvPicPr preferRelativeResize="0"/>
          <p:nvPr/>
        </p:nvPicPr>
        <p:blipFill rotWithShape="1">
          <a:blip r:embed="rId3">
            <a:alphaModFix/>
          </a:blip>
          <a:srcRect b="2193" l="13436" r="13682" t="1571"/>
          <a:stretch/>
        </p:blipFill>
        <p:spPr>
          <a:xfrm>
            <a:off x="2446337" y="1308100"/>
            <a:ext cx="4022725" cy="398303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3"/>
          <p:cNvSpPr txBox="1"/>
          <p:nvPr>
            <p:ph type="title"/>
          </p:nvPr>
        </p:nvSpPr>
        <p:spPr>
          <a:xfrm>
            <a:off x="1041400" y="166687"/>
            <a:ext cx="76454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Avoidance Algorithms</a:t>
            </a:r>
            <a:endParaRPr/>
          </a:p>
        </p:txBody>
      </p:sp>
      <p:sp>
        <p:nvSpPr>
          <p:cNvPr id="234" name="Google Shape;234;p33"/>
          <p:cNvSpPr txBox="1"/>
          <p:nvPr>
            <p:ph idx="1" type="body"/>
          </p:nvPr>
        </p:nvSpPr>
        <p:spPr>
          <a:xfrm>
            <a:off x="906462" y="1171575"/>
            <a:ext cx="6659562" cy="4483100"/>
          </a:xfrm>
          <a:prstGeom prst="rect">
            <a:avLst/>
          </a:prstGeom>
          <a:noFill/>
          <a:ln>
            <a:noFill/>
          </a:ln>
        </p:spPr>
        <p:txBody>
          <a:bodyPr anchorCtr="0" anchor="t" bIns="45700" lIns="91425" spcFirstLastPara="1" rIns="91425" wrap="square" tIns="45700">
            <a:noAutofit/>
          </a:bodyPr>
          <a:lstStyle/>
          <a:p>
            <a:pPr indent="-203200" lvl="0" marL="171450" marR="0" rtl="0" algn="l">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Single instance of a resource type</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Use a resource-allocation graph</a:t>
            </a:r>
            <a:endParaRPr/>
          </a:p>
          <a:p>
            <a:pPr indent="-171450" lvl="1" marL="514350" marR="0" rtl="0" algn="l">
              <a:lnSpc>
                <a:spcPct val="90000"/>
              </a:lnSpc>
              <a:spcBef>
                <a:spcPts val="3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03200" lvl="0" marL="171450" marR="0" rtl="0" algn="l">
              <a:lnSpc>
                <a:spcPct val="90000"/>
              </a:lnSpc>
              <a:spcBef>
                <a:spcPts val="7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Multiple instances of a resource type</a:t>
            </a:r>
            <a:endParaRPr/>
          </a:p>
          <a:p>
            <a:pPr indent="-177800" lvl="1" marL="514350" marR="0" rtl="0" algn="l">
              <a:lnSpc>
                <a:spcPct val="90000"/>
              </a:lnSpc>
              <a:spcBef>
                <a:spcPts val="3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Use the banker’s algorithm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6"/>
          <p:cNvSpPr txBox="1"/>
          <p:nvPr>
            <p:ph type="title"/>
          </p:nvPr>
        </p:nvSpPr>
        <p:spPr>
          <a:xfrm>
            <a:off x="806450" y="150812"/>
            <a:ext cx="788035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  Deadlocks</a:t>
            </a:r>
            <a:endParaRPr/>
          </a:p>
        </p:txBody>
      </p:sp>
      <p:sp>
        <p:nvSpPr>
          <p:cNvPr id="101" name="Google Shape;101;p16"/>
          <p:cNvSpPr txBox="1"/>
          <p:nvPr>
            <p:ph idx="1" type="body"/>
          </p:nvPr>
        </p:nvSpPr>
        <p:spPr>
          <a:xfrm>
            <a:off x="908050" y="1131887"/>
            <a:ext cx="7588250"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System Model</a:t>
            </a:r>
            <a:endParaRPr/>
          </a:p>
          <a:p>
            <a:pPr indent="-171450" lvl="0" marL="171450" marR="0" rtl="0" algn="l">
              <a:lnSpc>
                <a:spcPct val="90000"/>
              </a:lnSpc>
              <a:spcBef>
                <a:spcPts val="70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Deadlock Characterization</a:t>
            </a:r>
            <a:endParaRPr/>
          </a:p>
          <a:p>
            <a:pPr indent="-171450" lvl="0" marL="171450" marR="0" rtl="0" algn="l">
              <a:lnSpc>
                <a:spcPct val="90000"/>
              </a:lnSpc>
              <a:spcBef>
                <a:spcPts val="70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Methods for Handling Deadlocks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cap="none" strike="noStrike">
                <a:solidFill>
                  <a:schemeClr val="dk1"/>
                </a:solidFill>
                <a:latin typeface="Calibri"/>
                <a:ea typeface="Calibri"/>
                <a:cs typeface="Calibri"/>
                <a:sym typeface="Calibri"/>
              </a:rPr>
              <a:t>Deadlock Prevention</a:t>
            </a:r>
            <a:endParaRPr/>
          </a:p>
          <a:p>
            <a:pPr indent="-171450" lvl="0" marL="171450" marR="0" rtl="0" algn="l">
              <a:lnSpc>
                <a:spcPct val="90000"/>
              </a:lnSpc>
              <a:spcBef>
                <a:spcPts val="70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Deadlock Avoidance</a:t>
            </a:r>
            <a:endParaRPr/>
          </a:p>
          <a:p>
            <a:pPr indent="-171450" lvl="0" marL="171450" marR="0" rtl="0" algn="l">
              <a:lnSpc>
                <a:spcPct val="90000"/>
              </a:lnSpc>
              <a:spcBef>
                <a:spcPts val="70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Deadlock Detection </a:t>
            </a:r>
            <a:endParaRPr/>
          </a:p>
          <a:p>
            <a:pPr indent="-171450" lvl="0" marL="171450" marR="0" rtl="0" algn="l">
              <a:lnSpc>
                <a:spcPct val="90000"/>
              </a:lnSpc>
              <a:spcBef>
                <a:spcPts val="700"/>
              </a:spcBef>
              <a:spcAft>
                <a:spcPts val="0"/>
              </a:spcAft>
              <a:buClr>
                <a:schemeClr val="dk1"/>
              </a:buClr>
              <a:buSzPts val="1785"/>
              <a:buFont typeface="Arial"/>
              <a:buChar char="•"/>
            </a:pPr>
            <a:r>
              <a:rPr b="0" i="0" lang="en-US" sz="2100" u="none" cap="none" strike="noStrike">
                <a:solidFill>
                  <a:schemeClr val="dk1"/>
                </a:solidFill>
                <a:latin typeface="Calibri"/>
                <a:ea typeface="Calibri"/>
                <a:cs typeface="Calibri"/>
                <a:sym typeface="Calibri"/>
              </a:rPr>
              <a:t>Recovery from Deadlock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4"/>
          <p:cNvSpPr txBox="1"/>
          <p:nvPr>
            <p:ph type="title"/>
          </p:nvPr>
        </p:nvSpPr>
        <p:spPr>
          <a:xfrm>
            <a:off x="1123950" y="198437"/>
            <a:ext cx="7831137"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Resource-Allocation Graph Scheme</a:t>
            </a:r>
            <a:endParaRPr/>
          </a:p>
        </p:txBody>
      </p:sp>
      <p:sp>
        <p:nvSpPr>
          <p:cNvPr id="241" name="Google Shape;241;p34"/>
          <p:cNvSpPr txBox="1"/>
          <p:nvPr>
            <p:ph idx="1" type="body"/>
          </p:nvPr>
        </p:nvSpPr>
        <p:spPr>
          <a:xfrm>
            <a:off x="858837" y="1155700"/>
            <a:ext cx="7575550" cy="4862512"/>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rgbClr val="3366FF"/>
              </a:buClr>
              <a:buSzPts val="2800"/>
              <a:buFont typeface="Arial"/>
              <a:buChar char="•"/>
            </a:pPr>
            <a:r>
              <a:rPr b="1" i="0" lang="en-US" sz="2800" u="none">
                <a:solidFill>
                  <a:srgbClr val="3366FF"/>
                </a:solidFill>
                <a:latin typeface="Calibri"/>
                <a:ea typeface="Calibri"/>
                <a:cs typeface="Calibri"/>
                <a:sym typeface="Calibri"/>
              </a:rPr>
              <a:t>Claim edge</a:t>
            </a:r>
            <a:r>
              <a:rPr b="0" i="0" lang="en-US" sz="2800" u="none">
                <a:solidFill>
                  <a:srgbClr val="3366FF"/>
                </a:solidFill>
                <a:latin typeface="Calibri"/>
                <a:ea typeface="Calibri"/>
                <a:cs typeface="Calibri"/>
                <a:sym typeface="Calibri"/>
              </a:rPr>
              <a:t> </a:t>
            </a:r>
            <a:r>
              <a:rPr b="0" i="1" lang="en-US" sz="2800" u="none">
                <a:solidFill>
                  <a:schemeClr val="dk1"/>
                </a:solidFill>
                <a:latin typeface="Calibri"/>
                <a:ea typeface="Calibri"/>
                <a:cs typeface="Calibri"/>
                <a:sym typeface="Calibri"/>
              </a:rPr>
              <a:t>P</a:t>
            </a:r>
            <a:r>
              <a:rPr b="0" baseline="-25000" i="1"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 </a:t>
            </a:r>
            <a:r>
              <a:rPr b="0" i="1" lang="en-US" sz="2800" u="none">
                <a:solidFill>
                  <a:schemeClr val="dk1"/>
                </a:solidFill>
                <a:latin typeface="Calibri"/>
                <a:ea typeface="Calibri"/>
                <a:cs typeface="Calibri"/>
                <a:sym typeface="Calibri"/>
              </a:rPr>
              <a:t>R</a:t>
            </a:r>
            <a:r>
              <a:rPr b="0" baseline="-25000" i="1" lang="en-US" sz="2800" u="none">
                <a:solidFill>
                  <a:schemeClr val="dk1"/>
                </a:solidFill>
                <a:latin typeface="Calibri"/>
                <a:ea typeface="Calibri"/>
                <a:cs typeface="Calibri"/>
                <a:sym typeface="Calibri"/>
              </a:rPr>
              <a:t>j</a:t>
            </a:r>
            <a:r>
              <a:rPr b="0" i="0" lang="en-US" sz="2800" u="none">
                <a:solidFill>
                  <a:schemeClr val="dk1"/>
                </a:solidFill>
                <a:latin typeface="Calibri"/>
                <a:ea typeface="Calibri"/>
                <a:cs typeface="Calibri"/>
                <a:sym typeface="Calibri"/>
              </a:rPr>
              <a:t> indicated that process </a:t>
            </a:r>
            <a:r>
              <a:rPr b="0" i="1" lang="en-US" sz="2800" u="none">
                <a:solidFill>
                  <a:schemeClr val="dk1"/>
                </a:solidFill>
                <a:latin typeface="Calibri"/>
                <a:ea typeface="Calibri"/>
                <a:cs typeface="Calibri"/>
                <a:sym typeface="Calibri"/>
              </a:rPr>
              <a:t>P</a:t>
            </a:r>
            <a:r>
              <a:rPr b="0" baseline="-25000" i="1" lang="en-US" sz="2800" u="none">
                <a:solidFill>
                  <a:schemeClr val="dk1"/>
                </a:solidFill>
                <a:latin typeface="Calibri"/>
                <a:ea typeface="Calibri"/>
                <a:cs typeface="Calibri"/>
                <a:sym typeface="Calibri"/>
              </a:rPr>
              <a:t>j</a:t>
            </a:r>
            <a:r>
              <a:rPr b="0" i="0" lang="en-US" sz="2800" u="none">
                <a:solidFill>
                  <a:schemeClr val="dk1"/>
                </a:solidFill>
                <a:latin typeface="Calibri"/>
                <a:ea typeface="Calibri"/>
                <a:cs typeface="Calibri"/>
                <a:sym typeface="Calibri"/>
              </a:rPr>
              <a:t> may request resource </a:t>
            </a:r>
            <a:r>
              <a:rPr b="0" i="1" lang="en-US" sz="2800" u="none">
                <a:solidFill>
                  <a:schemeClr val="dk1"/>
                </a:solidFill>
                <a:latin typeface="Calibri"/>
                <a:ea typeface="Calibri"/>
                <a:cs typeface="Calibri"/>
                <a:sym typeface="Calibri"/>
              </a:rPr>
              <a:t>R</a:t>
            </a:r>
            <a:r>
              <a:rPr b="0" baseline="-25000" i="1" lang="en-US" sz="2800" u="none">
                <a:solidFill>
                  <a:schemeClr val="dk1"/>
                </a:solidFill>
                <a:latin typeface="Calibri"/>
                <a:ea typeface="Calibri"/>
                <a:cs typeface="Calibri"/>
                <a:sym typeface="Calibri"/>
              </a:rPr>
              <a:t>j</a:t>
            </a:r>
            <a:r>
              <a:rPr b="0" i="0" lang="en-US" sz="2800" u="none">
                <a:solidFill>
                  <a:schemeClr val="dk1"/>
                </a:solidFill>
                <a:latin typeface="Calibri"/>
                <a:ea typeface="Calibri"/>
                <a:cs typeface="Calibri"/>
                <a:sym typeface="Calibri"/>
              </a:rPr>
              <a:t>; represented by a dashed line</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Claim edge converts to request edge when a process requests a resource</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Request edge converted to an assignment edge when the  resource is allocated to the process</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 resource is released by a process, assignment edge reconverts to a claim edge</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Resources must be claimed </a:t>
            </a:r>
            <a:r>
              <a:rPr b="0" i="1" lang="en-US" sz="2800" u="none">
                <a:solidFill>
                  <a:schemeClr val="dk1"/>
                </a:solidFill>
                <a:latin typeface="Calibri"/>
                <a:ea typeface="Calibri"/>
                <a:cs typeface="Calibri"/>
                <a:sym typeface="Calibri"/>
              </a:rPr>
              <a:t>a priori</a:t>
            </a:r>
            <a:r>
              <a:rPr b="0" i="0" lang="en-US" sz="2800" u="none">
                <a:solidFill>
                  <a:schemeClr val="dk1"/>
                </a:solidFill>
                <a:latin typeface="Calibri"/>
                <a:ea typeface="Calibri"/>
                <a:cs typeface="Calibri"/>
                <a:sym typeface="Calibri"/>
              </a:rPr>
              <a:t> in the system</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741362" y="280987"/>
            <a:ext cx="8224837"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Resource-Allocation Graph</a:t>
            </a:r>
            <a:endParaRPr/>
          </a:p>
        </p:txBody>
      </p:sp>
      <p:pic>
        <p:nvPicPr>
          <p:cNvPr descr="7" id="248" name="Google Shape;248;p35"/>
          <p:cNvPicPr preferRelativeResize="0"/>
          <p:nvPr/>
        </p:nvPicPr>
        <p:blipFill rotWithShape="1">
          <a:blip r:embed="rId3">
            <a:alphaModFix/>
          </a:blip>
          <a:srcRect b="0" l="0" r="0" t="0"/>
          <a:stretch/>
        </p:blipFill>
        <p:spPr>
          <a:xfrm>
            <a:off x="2668587" y="1409700"/>
            <a:ext cx="3681412" cy="37306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6"/>
          <p:cNvSpPr txBox="1"/>
          <p:nvPr>
            <p:ph type="title"/>
          </p:nvPr>
        </p:nvSpPr>
        <p:spPr>
          <a:xfrm>
            <a:off x="1131887" y="260350"/>
            <a:ext cx="8243887"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Unsafe State In Resource-Allocation Graph</a:t>
            </a:r>
            <a:endParaRPr/>
          </a:p>
        </p:txBody>
      </p:sp>
      <p:pic>
        <p:nvPicPr>
          <p:cNvPr descr="7" id="255" name="Google Shape;255;p36"/>
          <p:cNvPicPr preferRelativeResize="0"/>
          <p:nvPr/>
        </p:nvPicPr>
        <p:blipFill rotWithShape="1">
          <a:blip r:embed="rId3">
            <a:alphaModFix/>
          </a:blip>
          <a:srcRect b="0" l="0" r="0" t="0"/>
          <a:stretch/>
        </p:blipFill>
        <p:spPr>
          <a:xfrm>
            <a:off x="2971800" y="1282700"/>
            <a:ext cx="3360737" cy="34067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7"/>
          <p:cNvSpPr txBox="1"/>
          <p:nvPr>
            <p:ph type="title"/>
          </p:nvPr>
        </p:nvSpPr>
        <p:spPr>
          <a:xfrm>
            <a:off x="1303337" y="150812"/>
            <a:ext cx="7656512"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Resource-Allocation Graph Algorithm</a:t>
            </a:r>
            <a:endParaRPr/>
          </a:p>
        </p:txBody>
      </p:sp>
      <p:sp>
        <p:nvSpPr>
          <p:cNvPr id="262" name="Google Shape;262;p37"/>
          <p:cNvSpPr txBox="1"/>
          <p:nvPr>
            <p:ph idx="1" type="body"/>
          </p:nvPr>
        </p:nvSpPr>
        <p:spPr>
          <a:xfrm>
            <a:off x="933450" y="1187450"/>
            <a:ext cx="7720012" cy="4340225"/>
          </a:xfrm>
          <a:prstGeom prst="rect">
            <a:avLst/>
          </a:prstGeom>
          <a:noFill/>
          <a:ln>
            <a:noFill/>
          </a:ln>
        </p:spPr>
        <p:txBody>
          <a:bodyPr anchorCtr="0" anchor="t" bIns="45700" lIns="91425" spcFirstLastPara="1" rIns="91425" wrap="square" tIns="45700">
            <a:noAutofit/>
          </a:bodyPr>
          <a:lstStyle/>
          <a:p>
            <a:pPr indent="-203200" lvl="0" marL="171450" marR="0" rtl="0" algn="just">
              <a:lnSpc>
                <a:spcPct val="9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Suppose that process</a:t>
            </a:r>
            <a:r>
              <a:rPr b="0" i="1" lang="en-US" sz="3200" u="none">
                <a:solidFill>
                  <a:schemeClr val="dk1"/>
                </a:solidFill>
                <a:latin typeface="Calibri"/>
                <a:ea typeface="Calibri"/>
                <a:cs typeface="Calibri"/>
                <a:sym typeface="Calibri"/>
              </a:rPr>
              <a:t> P</a:t>
            </a:r>
            <a:r>
              <a:rPr b="0" baseline="-25000" i="1" lang="en-US" sz="3200" u="none">
                <a:solidFill>
                  <a:schemeClr val="dk1"/>
                </a:solidFill>
                <a:latin typeface="Calibri"/>
                <a:ea typeface="Calibri"/>
                <a:cs typeface="Calibri"/>
                <a:sym typeface="Calibri"/>
              </a:rPr>
              <a:t>i</a:t>
            </a:r>
            <a:r>
              <a:rPr b="0" i="0" lang="en-US" sz="3200" u="none">
                <a:solidFill>
                  <a:schemeClr val="dk1"/>
                </a:solidFill>
                <a:latin typeface="Calibri"/>
                <a:ea typeface="Calibri"/>
                <a:cs typeface="Calibri"/>
                <a:sym typeface="Calibri"/>
              </a:rPr>
              <a:t> requests a resource </a:t>
            </a:r>
            <a:r>
              <a:rPr b="0" i="1" lang="en-US" sz="3200" u="none">
                <a:solidFill>
                  <a:schemeClr val="dk1"/>
                </a:solidFill>
                <a:latin typeface="Calibri"/>
                <a:ea typeface="Calibri"/>
                <a:cs typeface="Calibri"/>
                <a:sym typeface="Calibri"/>
              </a:rPr>
              <a:t>R</a:t>
            </a:r>
            <a:r>
              <a:rPr b="0" baseline="-25000" i="1" lang="en-US" sz="3200" u="none">
                <a:solidFill>
                  <a:schemeClr val="dk1"/>
                </a:solidFill>
                <a:latin typeface="Calibri"/>
                <a:ea typeface="Calibri"/>
                <a:cs typeface="Calibri"/>
                <a:sym typeface="Calibri"/>
              </a:rPr>
              <a:t>j</a:t>
            </a:r>
            <a:endParaRPr/>
          </a:p>
          <a:p>
            <a:pPr indent="-203200" lvl="0" marL="171450" marR="0" rtl="0" algn="just">
              <a:lnSpc>
                <a:spcPct val="90000"/>
              </a:lnSpc>
              <a:spcBef>
                <a:spcPts val="70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request can be granted only if converting the request edge to an assignment edge does not result in the formation of a cycle in the resource allocation graph</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8"/>
          <p:cNvSpPr txBox="1"/>
          <p:nvPr>
            <p:ph type="title"/>
          </p:nvPr>
        </p:nvSpPr>
        <p:spPr>
          <a:xfrm>
            <a:off x="914400" y="182562"/>
            <a:ext cx="77724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Banker’s Algorithm</a:t>
            </a:r>
            <a:endParaRPr/>
          </a:p>
        </p:txBody>
      </p:sp>
      <p:sp>
        <p:nvSpPr>
          <p:cNvPr id="269" name="Google Shape;269;p38"/>
          <p:cNvSpPr txBox="1"/>
          <p:nvPr>
            <p:ph idx="1" type="body"/>
          </p:nvPr>
        </p:nvSpPr>
        <p:spPr>
          <a:xfrm>
            <a:off x="914400" y="1155700"/>
            <a:ext cx="7329487" cy="4986337"/>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Multiple instances</a:t>
            </a:r>
            <a:br>
              <a:rPr b="0" i="0" lang="en-US" sz="2800" u="none">
                <a:solidFill>
                  <a:schemeClr val="dk1"/>
                </a:solidFill>
                <a:latin typeface="Calibri"/>
                <a:ea typeface="Calibri"/>
                <a:cs typeface="Calibri"/>
                <a:sym typeface="Calibri"/>
              </a:rPr>
            </a:b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process must a priori claim maximum use</a:t>
            </a:r>
            <a:br>
              <a:rPr b="0" i="0" lang="en-US" sz="2800" u="none">
                <a:solidFill>
                  <a:schemeClr val="dk1"/>
                </a:solidFill>
                <a:latin typeface="Calibri"/>
                <a:ea typeface="Calibri"/>
                <a:cs typeface="Calibri"/>
                <a:sym typeface="Calibri"/>
              </a:rPr>
            </a:b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 process requests a resource it may have to wait  </a:t>
            </a:r>
            <a:br>
              <a:rPr b="0" i="0" lang="en-US" sz="2800" u="none">
                <a:solidFill>
                  <a:schemeClr val="dk1"/>
                </a:solidFill>
                <a:latin typeface="Calibri"/>
                <a:ea typeface="Calibri"/>
                <a:cs typeface="Calibri"/>
                <a:sym typeface="Calibri"/>
              </a:rPr>
            </a:b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When a process gets all its resources it must return them in a finite amount of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txBox="1"/>
          <p:nvPr>
            <p:ph type="title"/>
          </p:nvPr>
        </p:nvSpPr>
        <p:spPr>
          <a:xfrm>
            <a:off x="1474787" y="327025"/>
            <a:ext cx="7586662" cy="431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Data Structures for the Banker’s Algorithm </a:t>
            </a:r>
            <a:endParaRPr/>
          </a:p>
        </p:txBody>
      </p:sp>
      <p:sp>
        <p:nvSpPr>
          <p:cNvPr id="276" name="Google Shape;276;p39"/>
          <p:cNvSpPr txBox="1"/>
          <p:nvPr>
            <p:ph idx="1" type="body"/>
          </p:nvPr>
        </p:nvSpPr>
        <p:spPr>
          <a:xfrm>
            <a:off x="1192212" y="1654175"/>
            <a:ext cx="7370762" cy="438785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400"/>
              <a:buFont typeface="Arial"/>
              <a:buChar char="•"/>
            </a:pPr>
            <a:r>
              <a:rPr b="1" i="0" lang="en-US" sz="2400" u="none">
                <a:solidFill>
                  <a:schemeClr val="dk1"/>
                </a:solidFill>
                <a:latin typeface="Calibri"/>
                <a:ea typeface="Calibri"/>
                <a:cs typeface="Calibri"/>
                <a:sym typeface="Calibri"/>
              </a:rPr>
              <a:t>Available</a:t>
            </a:r>
            <a:r>
              <a:rPr b="0"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Vector of length </a:t>
            </a:r>
            <a:r>
              <a:rPr b="0" i="1" lang="en-US" sz="2400" u="none">
                <a:solidFill>
                  <a:schemeClr val="dk1"/>
                </a:solidFill>
                <a:latin typeface="Calibri"/>
                <a:ea typeface="Calibri"/>
                <a:cs typeface="Calibri"/>
                <a:sym typeface="Calibri"/>
              </a:rPr>
              <a:t>m</a:t>
            </a:r>
            <a:r>
              <a:rPr b="0" i="0" lang="en-US" sz="2400" u="none">
                <a:solidFill>
                  <a:schemeClr val="dk1"/>
                </a:solidFill>
                <a:latin typeface="Calibri"/>
                <a:ea typeface="Calibri"/>
                <a:cs typeface="Calibri"/>
                <a:sym typeface="Calibri"/>
              </a:rPr>
              <a:t>. If available [</a:t>
            </a:r>
            <a:r>
              <a:rPr b="0" i="1" lang="en-US" sz="2400" u="none">
                <a:solidFill>
                  <a:schemeClr val="dk1"/>
                </a:solidFill>
                <a:latin typeface="Calibri"/>
                <a:ea typeface="Calibri"/>
                <a:cs typeface="Calibri"/>
                <a:sym typeface="Calibri"/>
              </a:rPr>
              <a:t>j</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k</a:t>
            </a:r>
            <a:r>
              <a:rPr b="0" i="0" lang="en-US" sz="2400" u="none">
                <a:solidFill>
                  <a:schemeClr val="dk1"/>
                </a:solidFill>
                <a:latin typeface="Calibri"/>
                <a:ea typeface="Calibri"/>
                <a:cs typeface="Calibri"/>
                <a:sym typeface="Calibri"/>
              </a:rPr>
              <a:t>, there are</a:t>
            </a:r>
            <a:r>
              <a:rPr b="0" i="1" lang="en-US" sz="2400" u="none">
                <a:solidFill>
                  <a:schemeClr val="dk1"/>
                </a:solidFill>
                <a:latin typeface="Calibri"/>
                <a:ea typeface="Calibri"/>
                <a:cs typeface="Calibri"/>
                <a:sym typeface="Calibri"/>
              </a:rPr>
              <a:t> k</a:t>
            </a:r>
            <a:r>
              <a:rPr b="0" i="0" lang="en-US" sz="2400" u="none">
                <a:solidFill>
                  <a:schemeClr val="dk1"/>
                </a:solidFill>
                <a:latin typeface="Calibri"/>
                <a:ea typeface="Calibri"/>
                <a:cs typeface="Calibri"/>
                <a:sym typeface="Calibri"/>
              </a:rPr>
              <a:t> instances of resource type </a:t>
            </a:r>
            <a:r>
              <a:rPr b="0" i="1" lang="en-US" sz="2400" u="none">
                <a:solidFill>
                  <a:schemeClr val="dk1"/>
                </a:solidFill>
                <a:latin typeface="Calibri"/>
                <a:ea typeface="Calibri"/>
                <a:cs typeface="Calibri"/>
                <a:sym typeface="Calibri"/>
              </a:rPr>
              <a:t>R</a:t>
            </a:r>
            <a:r>
              <a:rPr b="0" baseline="-25000" i="1" lang="en-US" sz="2400" u="none">
                <a:solidFill>
                  <a:schemeClr val="dk1"/>
                </a:solidFill>
                <a:latin typeface="Calibri"/>
                <a:ea typeface="Calibri"/>
                <a:cs typeface="Calibri"/>
                <a:sym typeface="Calibri"/>
              </a:rPr>
              <a:t>j</a:t>
            </a:r>
            <a:r>
              <a:rPr b="0" baseline="-25000"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available</a:t>
            </a:r>
            <a:endParaRPr/>
          </a:p>
          <a:p>
            <a:pPr indent="-114300" lvl="0" marL="171450" marR="0" rtl="0" algn="l">
              <a:lnSpc>
                <a:spcPct val="90000"/>
              </a:lnSpc>
              <a:spcBef>
                <a:spcPts val="700"/>
              </a:spcBef>
              <a:spcAft>
                <a:spcPts val="0"/>
              </a:spcAft>
              <a:buClr>
                <a:schemeClr val="dk1"/>
              </a:buClr>
              <a:buSzPts val="900"/>
              <a:buFont typeface="Arial"/>
              <a:buNone/>
            </a:pPr>
            <a:r>
              <a:t/>
            </a:r>
            <a:endParaRPr b="0" i="0" sz="9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Max</a:t>
            </a:r>
            <a:r>
              <a:rPr b="0" i="1" lang="en-US" sz="2400" u="none">
                <a:solidFill>
                  <a:schemeClr val="dk1"/>
                </a:solidFill>
                <a:latin typeface="Calibri"/>
                <a:ea typeface="Calibri"/>
                <a:cs typeface="Calibri"/>
                <a:sym typeface="Calibri"/>
              </a:rPr>
              <a:t>: n x m</a:t>
            </a:r>
            <a:r>
              <a:rPr b="0" i="0" lang="en-US" sz="2400" u="none">
                <a:solidFill>
                  <a:schemeClr val="dk1"/>
                </a:solidFill>
                <a:latin typeface="Calibri"/>
                <a:ea typeface="Calibri"/>
                <a:cs typeface="Calibri"/>
                <a:sym typeface="Calibri"/>
              </a:rPr>
              <a:t> matrix.  If </a:t>
            </a:r>
            <a:r>
              <a:rPr b="0" i="1" lang="en-US" sz="2400" u="none">
                <a:solidFill>
                  <a:schemeClr val="dk1"/>
                </a:solidFill>
                <a:latin typeface="Calibri"/>
                <a:ea typeface="Calibri"/>
                <a:cs typeface="Calibri"/>
                <a:sym typeface="Calibri"/>
              </a:rPr>
              <a:t>Max </a:t>
            </a:r>
            <a:r>
              <a:rPr b="0" i="0" lang="en-US" sz="2400" u="none">
                <a:solidFill>
                  <a:schemeClr val="dk1"/>
                </a:solidFill>
                <a:latin typeface="Calibri"/>
                <a:ea typeface="Calibri"/>
                <a:cs typeface="Calibri"/>
                <a:sym typeface="Calibri"/>
              </a:rPr>
              <a:t>[</a:t>
            </a:r>
            <a:r>
              <a:rPr b="0" i="1" lang="en-US" sz="2400" u="none">
                <a:solidFill>
                  <a:schemeClr val="dk1"/>
                </a:solidFill>
                <a:latin typeface="Calibri"/>
                <a:ea typeface="Calibri"/>
                <a:cs typeface="Calibri"/>
                <a:sym typeface="Calibri"/>
              </a:rPr>
              <a:t>i,j</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k</a:t>
            </a:r>
            <a:r>
              <a:rPr b="0" i="0" lang="en-US" sz="2400" u="none">
                <a:solidFill>
                  <a:schemeClr val="dk1"/>
                </a:solidFill>
                <a:latin typeface="Calibri"/>
                <a:ea typeface="Calibri"/>
                <a:cs typeface="Calibri"/>
                <a:sym typeface="Calibri"/>
              </a:rPr>
              <a:t>, then process </a:t>
            </a:r>
            <a:r>
              <a:rPr b="0" i="1" lang="en-US" sz="2400" u="none">
                <a:solidFill>
                  <a:schemeClr val="dk1"/>
                </a:solidFill>
                <a:latin typeface="Calibri"/>
                <a:ea typeface="Calibri"/>
                <a:cs typeface="Calibri"/>
                <a:sym typeface="Calibri"/>
              </a:rPr>
              <a:t>P</a:t>
            </a:r>
            <a:r>
              <a:rPr b="0" baseline="-25000" i="1" lang="en-US" sz="2400" u="none">
                <a:solidFill>
                  <a:schemeClr val="dk1"/>
                </a:solidFill>
                <a:latin typeface="Calibri"/>
                <a:ea typeface="Calibri"/>
                <a:cs typeface="Calibri"/>
                <a:sym typeface="Calibri"/>
              </a:rPr>
              <a:t>i</a:t>
            </a:r>
            <a:r>
              <a:rPr b="0"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may request at most</a:t>
            </a:r>
            <a:r>
              <a:rPr b="0" i="1" lang="en-US" sz="2400" u="none">
                <a:solidFill>
                  <a:schemeClr val="dk1"/>
                </a:solidFill>
                <a:latin typeface="Calibri"/>
                <a:ea typeface="Calibri"/>
                <a:cs typeface="Calibri"/>
                <a:sym typeface="Calibri"/>
              </a:rPr>
              <a:t> k </a:t>
            </a:r>
            <a:r>
              <a:rPr b="0" i="0" lang="en-US" sz="2400" u="none">
                <a:solidFill>
                  <a:schemeClr val="dk1"/>
                </a:solidFill>
                <a:latin typeface="Calibri"/>
                <a:ea typeface="Calibri"/>
                <a:cs typeface="Calibri"/>
                <a:sym typeface="Calibri"/>
              </a:rPr>
              <a:t>instances of resource type </a:t>
            </a:r>
            <a:r>
              <a:rPr b="0" i="1" lang="en-US" sz="2400" u="none">
                <a:solidFill>
                  <a:schemeClr val="dk1"/>
                </a:solidFill>
                <a:latin typeface="Calibri"/>
                <a:ea typeface="Calibri"/>
                <a:cs typeface="Calibri"/>
                <a:sym typeface="Calibri"/>
              </a:rPr>
              <a:t>R</a:t>
            </a:r>
            <a:r>
              <a:rPr b="0" baseline="-25000" i="1" lang="en-US" sz="2400" u="none">
                <a:solidFill>
                  <a:schemeClr val="dk1"/>
                </a:solidFill>
                <a:latin typeface="Calibri"/>
                <a:ea typeface="Calibri"/>
                <a:cs typeface="Calibri"/>
                <a:sym typeface="Calibri"/>
              </a:rPr>
              <a:t>j</a:t>
            </a:r>
            <a:endParaRPr/>
          </a:p>
          <a:p>
            <a:pPr indent="-114300" lvl="0" marL="171450" marR="0" rtl="0" algn="l">
              <a:lnSpc>
                <a:spcPct val="90000"/>
              </a:lnSpc>
              <a:spcBef>
                <a:spcPts val="700"/>
              </a:spcBef>
              <a:spcAft>
                <a:spcPts val="0"/>
              </a:spcAft>
              <a:buClr>
                <a:schemeClr val="dk1"/>
              </a:buClr>
              <a:buSzPts val="900"/>
              <a:buFont typeface="Arial"/>
              <a:buNone/>
            </a:pPr>
            <a:r>
              <a:t/>
            </a:r>
            <a:endParaRPr b="0" baseline="-25000" i="1" sz="9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Allocation</a:t>
            </a:r>
            <a:r>
              <a:rPr b="0" i="1" lang="en-US" sz="2400" u="none">
                <a:solidFill>
                  <a:schemeClr val="dk1"/>
                </a:solidFill>
                <a:latin typeface="Calibri"/>
                <a:ea typeface="Calibri"/>
                <a:cs typeface="Calibri"/>
                <a:sym typeface="Calibri"/>
              </a:rPr>
              <a:t>:  n </a:t>
            </a:r>
            <a:r>
              <a:rPr b="0" i="0" lang="en-US" sz="2400" u="none">
                <a:solidFill>
                  <a:schemeClr val="dk1"/>
                </a:solidFill>
                <a:latin typeface="Calibri"/>
                <a:ea typeface="Calibri"/>
                <a:cs typeface="Calibri"/>
                <a:sym typeface="Calibri"/>
              </a:rPr>
              <a:t>x</a:t>
            </a:r>
            <a:r>
              <a:rPr b="0" i="1" lang="en-US" sz="2400" u="none">
                <a:solidFill>
                  <a:schemeClr val="dk1"/>
                </a:solidFill>
                <a:latin typeface="Calibri"/>
                <a:ea typeface="Calibri"/>
                <a:cs typeface="Calibri"/>
                <a:sym typeface="Calibri"/>
              </a:rPr>
              <a:t> m</a:t>
            </a:r>
            <a:r>
              <a:rPr b="0" i="0" lang="en-US" sz="2400" u="none">
                <a:solidFill>
                  <a:schemeClr val="dk1"/>
                </a:solidFill>
                <a:latin typeface="Calibri"/>
                <a:ea typeface="Calibri"/>
                <a:cs typeface="Calibri"/>
                <a:sym typeface="Calibri"/>
              </a:rPr>
              <a:t> matrix.  If Allocation[</a:t>
            </a:r>
            <a:r>
              <a:rPr b="0" i="1" lang="en-US" sz="2400" u="none">
                <a:solidFill>
                  <a:schemeClr val="dk1"/>
                </a:solidFill>
                <a:latin typeface="Calibri"/>
                <a:ea typeface="Calibri"/>
                <a:cs typeface="Calibri"/>
                <a:sym typeface="Calibri"/>
              </a:rPr>
              <a:t>i,j</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k</a:t>
            </a:r>
            <a:r>
              <a:rPr b="0" i="0" lang="en-US" sz="2400" u="none">
                <a:solidFill>
                  <a:schemeClr val="dk1"/>
                </a:solidFill>
                <a:latin typeface="Calibri"/>
                <a:ea typeface="Calibri"/>
                <a:cs typeface="Calibri"/>
                <a:sym typeface="Calibri"/>
              </a:rPr>
              <a:t> then</a:t>
            </a:r>
            <a:r>
              <a:rPr b="0" i="1" lang="en-US" sz="2400" u="none">
                <a:solidFill>
                  <a:schemeClr val="dk1"/>
                </a:solidFill>
                <a:latin typeface="Calibri"/>
                <a:ea typeface="Calibri"/>
                <a:cs typeface="Calibri"/>
                <a:sym typeface="Calibri"/>
              </a:rPr>
              <a:t> P</a:t>
            </a:r>
            <a:r>
              <a:rPr b="0" baseline="-25000" i="1" lang="en-US" sz="2400" u="none">
                <a:solidFill>
                  <a:schemeClr val="dk1"/>
                </a:solidFill>
                <a:latin typeface="Calibri"/>
                <a:ea typeface="Calibri"/>
                <a:cs typeface="Calibri"/>
                <a:sym typeface="Calibri"/>
              </a:rPr>
              <a:t>i</a:t>
            </a:r>
            <a:r>
              <a:rPr b="0" i="0" lang="en-US" sz="2400" u="none">
                <a:solidFill>
                  <a:schemeClr val="dk1"/>
                </a:solidFill>
                <a:latin typeface="Calibri"/>
                <a:ea typeface="Calibri"/>
                <a:cs typeface="Calibri"/>
                <a:sym typeface="Calibri"/>
              </a:rPr>
              <a:t> is currently allocated </a:t>
            </a:r>
            <a:r>
              <a:rPr b="0" i="1" lang="en-US" sz="2400" u="none">
                <a:solidFill>
                  <a:schemeClr val="dk1"/>
                </a:solidFill>
                <a:latin typeface="Calibri"/>
                <a:ea typeface="Calibri"/>
                <a:cs typeface="Calibri"/>
                <a:sym typeface="Calibri"/>
              </a:rPr>
              <a:t>k</a:t>
            </a:r>
            <a:r>
              <a:rPr b="0" i="0" lang="en-US" sz="2400" u="none">
                <a:solidFill>
                  <a:schemeClr val="dk1"/>
                </a:solidFill>
                <a:latin typeface="Calibri"/>
                <a:ea typeface="Calibri"/>
                <a:cs typeface="Calibri"/>
                <a:sym typeface="Calibri"/>
              </a:rPr>
              <a:t> instances of </a:t>
            </a:r>
            <a:r>
              <a:rPr b="0" i="1" lang="en-US" sz="2400" u="none">
                <a:solidFill>
                  <a:schemeClr val="dk1"/>
                </a:solidFill>
                <a:latin typeface="Calibri"/>
                <a:ea typeface="Calibri"/>
                <a:cs typeface="Calibri"/>
                <a:sym typeface="Calibri"/>
              </a:rPr>
              <a:t>R</a:t>
            </a:r>
            <a:r>
              <a:rPr b="0" baseline="-25000" i="1" lang="en-US" sz="2400" u="none">
                <a:solidFill>
                  <a:schemeClr val="dk1"/>
                </a:solidFill>
                <a:latin typeface="Calibri"/>
                <a:ea typeface="Calibri"/>
                <a:cs typeface="Calibri"/>
                <a:sym typeface="Calibri"/>
              </a:rPr>
              <a:t>j</a:t>
            </a:r>
            <a:endParaRPr/>
          </a:p>
          <a:p>
            <a:pPr indent="-114300" lvl="0" marL="171450" marR="0" rtl="0" algn="l">
              <a:lnSpc>
                <a:spcPct val="90000"/>
              </a:lnSpc>
              <a:spcBef>
                <a:spcPts val="700"/>
              </a:spcBef>
              <a:spcAft>
                <a:spcPts val="0"/>
              </a:spcAft>
              <a:buClr>
                <a:schemeClr val="dk1"/>
              </a:buClr>
              <a:buSzPts val="900"/>
              <a:buFont typeface="Arial"/>
              <a:buNone/>
            </a:pPr>
            <a:r>
              <a:t/>
            </a:r>
            <a:endParaRPr b="0" baseline="-25000" i="1" sz="9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rgbClr val="000000"/>
              </a:buClr>
              <a:buSzPts val="2400"/>
              <a:buFont typeface="Arial"/>
              <a:buChar char="•"/>
            </a:pPr>
            <a:r>
              <a:rPr b="1" i="0" lang="en-US" sz="2400" u="none">
                <a:solidFill>
                  <a:srgbClr val="000000"/>
                </a:solidFill>
                <a:latin typeface="Calibri"/>
                <a:ea typeface="Calibri"/>
                <a:cs typeface="Calibri"/>
                <a:sym typeface="Calibri"/>
              </a:rPr>
              <a:t>Need</a:t>
            </a:r>
            <a:r>
              <a:rPr b="0" i="1" lang="en-US" sz="2400" u="none">
                <a:solidFill>
                  <a:schemeClr val="dk1"/>
                </a:solidFill>
                <a:latin typeface="Calibri"/>
                <a:ea typeface="Calibri"/>
                <a:cs typeface="Calibri"/>
                <a:sym typeface="Calibri"/>
              </a:rPr>
              <a:t>:  n </a:t>
            </a:r>
            <a:r>
              <a:rPr b="0" i="0" lang="en-US" sz="2400" u="none">
                <a:solidFill>
                  <a:schemeClr val="dk1"/>
                </a:solidFill>
                <a:latin typeface="Calibri"/>
                <a:ea typeface="Calibri"/>
                <a:cs typeface="Calibri"/>
                <a:sym typeface="Calibri"/>
              </a:rPr>
              <a:t>x</a:t>
            </a:r>
            <a:r>
              <a:rPr b="0" i="1" lang="en-US" sz="2400" u="none">
                <a:solidFill>
                  <a:schemeClr val="dk1"/>
                </a:solidFill>
                <a:latin typeface="Calibri"/>
                <a:ea typeface="Calibri"/>
                <a:cs typeface="Calibri"/>
                <a:sym typeface="Calibri"/>
              </a:rPr>
              <a:t> m</a:t>
            </a:r>
            <a:r>
              <a:rPr b="0" i="0" lang="en-US" sz="2400" u="none">
                <a:solidFill>
                  <a:schemeClr val="dk1"/>
                </a:solidFill>
                <a:latin typeface="Calibri"/>
                <a:ea typeface="Calibri"/>
                <a:cs typeface="Calibri"/>
                <a:sym typeface="Calibri"/>
              </a:rPr>
              <a:t> matrix. If </a:t>
            </a:r>
            <a:r>
              <a:rPr b="0" i="1" lang="en-US" sz="2400" u="none">
                <a:solidFill>
                  <a:schemeClr val="dk1"/>
                </a:solidFill>
                <a:latin typeface="Calibri"/>
                <a:ea typeface="Calibri"/>
                <a:cs typeface="Calibri"/>
                <a:sym typeface="Calibri"/>
              </a:rPr>
              <a:t>Need</a:t>
            </a:r>
            <a:r>
              <a:rPr b="0" i="0" lang="en-US" sz="2400" u="none">
                <a:solidFill>
                  <a:schemeClr val="dk1"/>
                </a:solidFill>
                <a:latin typeface="Calibri"/>
                <a:ea typeface="Calibri"/>
                <a:cs typeface="Calibri"/>
                <a:sym typeface="Calibri"/>
              </a:rPr>
              <a:t>[</a:t>
            </a:r>
            <a:r>
              <a:rPr b="0" i="1" lang="en-US" sz="2400" u="none">
                <a:solidFill>
                  <a:schemeClr val="dk1"/>
                </a:solidFill>
                <a:latin typeface="Calibri"/>
                <a:ea typeface="Calibri"/>
                <a:cs typeface="Calibri"/>
                <a:sym typeface="Calibri"/>
              </a:rPr>
              <a:t>i,j</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 k</a:t>
            </a:r>
            <a:r>
              <a:rPr b="0" i="0" lang="en-US" sz="2400" u="none">
                <a:solidFill>
                  <a:schemeClr val="dk1"/>
                </a:solidFill>
                <a:latin typeface="Calibri"/>
                <a:ea typeface="Calibri"/>
                <a:cs typeface="Calibri"/>
                <a:sym typeface="Calibri"/>
              </a:rPr>
              <a:t>, then</a:t>
            </a:r>
            <a:r>
              <a:rPr b="0" i="1" lang="en-US" sz="2400" u="none">
                <a:solidFill>
                  <a:schemeClr val="dk1"/>
                </a:solidFill>
                <a:latin typeface="Calibri"/>
                <a:ea typeface="Calibri"/>
                <a:cs typeface="Calibri"/>
                <a:sym typeface="Calibri"/>
              </a:rPr>
              <a:t> P</a:t>
            </a:r>
            <a:r>
              <a:rPr b="0" baseline="-25000" i="1" lang="en-US" sz="2400" u="none">
                <a:solidFill>
                  <a:schemeClr val="dk1"/>
                </a:solidFill>
                <a:latin typeface="Calibri"/>
                <a:ea typeface="Calibri"/>
                <a:cs typeface="Calibri"/>
                <a:sym typeface="Calibri"/>
              </a:rPr>
              <a:t>i</a:t>
            </a:r>
            <a:r>
              <a:rPr b="0" i="0" lang="en-US" sz="2400" u="none">
                <a:solidFill>
                  <a:schemeClr val="dk1"/>
                </a:solidFill>
                <a:latin typeface="Calibri"/>
                <a:ea typeface="Calibri"/>
                <a:cs typeface="Calibri"/>
                <a:sym typeface="Calibri"/>
              </a:rPr>
              <a:t> may need </a:t>
            </a:r>
            <a:r>
              <a:rPr b="0" i="1" lang="en-US" sz="2400" u="none">
                <a:solidFill>
                  <a:schemeClr val="dk1"/>
                </a:solidFill>
                <a:latin typeface="Calibri"/>
                <a:ea typeface="Calibri"/>
                <a:cs typeface="Calibri"/>
                <a:sym typeface="Calibri"/>
              </a:rPr>
              <a:t>k</a:t>
            </a:r>
            <a:r>
              <a:rPr b="0" i="0" lang="en-US" sz="2400" u="none">
                <a:solidFill>
                  <a:schemeClr val="dk1"/>
                </a:solidFill>
                <a:latin typeface="Calibri"/>
                <a:ea typeface="Calibri"/>
                <a:cs typeface="Calibri"/>
                <a:sym typeface="Calibri"/>
              </a:rPr>
              <a:t> more instances of </a:t>
            </a:r>
            <a:r>
              <a:rPr b="0" i="1" lang="en-US" sz="2400" u="none">
                <a:solidFill>
                  <a:schemeClr val="dk1"/>
                </a:solidFill>
                <a:latin typeface="Calibri"/>
                <a:ea typeface="Calibri"/>
                <a:cs typeface="Calibri"/>
                <a:sym typeface="Calibri"/>
              </a:rPr>
              <a:t>R</a:t>
            </a:r>
            <a:r>
              <a:rPr b="0" baseline="-25000" i="1" lang="en-US" sz="2400" u="none">
                <a:solidFill>
                  <a:schemeClr val="dk1"/>
                </a:solidFill>
                <a:latin typeface="Calibri"/>
                <a:ea typeface="Calibri"/>
                <a:cs typeface="Calibri"/>
                <a:sym typeface="Calibri"/>
              </a:rPr>
              <a:t>j</a:t>
            </a:r>
            <a:r>
              <a:rPr b="0" baseline="-25000"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to complete its task</a:t>
            </a:r>
            <a:endParaRPr/>
          </a:p>
          <a:p>
            <a:pPr indent="-171450" lvl="2" marL="857250" marR="0" rtl="0" algn="l">
              <a:lnSpc>
                <a:spcPct val="90000"/>
              </a:lnSpc>
              <a:spcBef>
                <a:spcPts val="300"/>
              </a:spcBef>
              <a:spcAft>
                <a:spcPts val="0"/>
              </a:spcAft>
              <a:buClr>
                <a:schemeClr val="dk1"/>
              </a:buClr>
              <a:buSzPts val="1600"/>
              <a:buFont typeface="Arial"/>
              <a:buNone/>
            </a:pPr>
            <a:br>
              <a:rPr b="0" i="0" lang="en-US" sz="1600" u="none" cap="none" strike="noStrike">
                <a:solidFill>
                  <a:schemeClr val="dk1"/>
                </a:solidFill>
                <a:latin typeface="Calibri"/>
                <a:ea typeface="Calibri"/>
                <a:cs typeface="Calibri"/>
                <a:sym typeface="Calibri"/>
              </a:rPr>
            </a:br>
            <a:r>
              <a:rPr b="0" i="1" lang="en-US" sz="1600" u="none" cap="none" strike="noStrike">
                <a:solidFill>
                  <a:schemeClr val="dk1"/>
                </a:solidFill>
                <a:latin typeface="Calibri"/>
                <a:ea typeface="Calibri"/>
                <a:cs typeface="Calibri"/>
                <a:sym typeface="Calibri"/>
              </a:rPr>
              <a:t>Need</a:t>
            </a:r>
            <a:r>
              <a:rPr b="0" i="0" lang="en-US" sz="1600" u="none" cap="none" strike="noStrike">
                <a:solidFill>
                  <a:schemeClr val="dk1"/>
                </a:solidFill>
                <a:latin typeface="Calibri"/>
                <a:ea typeface="Calibri"/>
                <a:cs typeface="Calibri"/>
                <a:sym typeface="Calibri"/>
              </a:rPr>
              <a:t> [</a:t>
            </a:r>
            <a:r>
              <a:rPr b="0" i="1" lang="en-US" sz="1600" u="none" cap="none" strike="noStrike">
                <a:solidFill>
                  <a:schemeClr val="dk1"/>
                </a:solidFill>
                <a:latin typeface="Calibri"/>
                <a:ea typeface="Calibri"/>
                <a:cs typeface="Calibri"/>
                <a:sym typeface="Calibri"/>
              </a:rPr>
              <a:t>i,j]</a:t>
            </a:r>
            <a:r>
              <a:rPr b="0" i="0" lang="en-US" sz="1600" u="none" cap="none" strike="noStrike">
                <a:solidFill>
                  <a:schemeClr val="dk1"/>
                </a:solidFill>
                <a:latin typeface="Calibri"/>
                <a:ea typeface="Calibri"/>
                <a:cs typeface="Calibri"/>
                <a:sym typeface="Calibri"/>
              </a:rPr>
              <a:t> = </a:t>
            </a:r>
            <a:r>
              <a:rPr b="0" i="1" lang="en-US" sz="1600" u="none" cap="none" strike="noStrike">
                <a:solidFill>
                  <a:schemeClr val="dk1"/>
                </a:solidFill>
                <a:latin typeface="Calibri"/>
                <a:ea typeface="Calibri"/>
                <a:cs typeface="Calibri"/>
                <a:sym typeface="Calibri"/>
              </a:rPr>
              <a:t>Max</a:t>
            </a:r>
            <a:r>
              <a:rPr b="0" i="0" lang="en-US" sz="1600" u="none" cap="none" strike="noStrike">
                <a:solidFill>
                  <a:schemeClr val="dk1"/>
                </a:solidFill>
                <a:latin typeface="Calibri"/>
                <a:ea typeface="Calibri"/>
                <a:cs typeface="Calibri"/>
                <a:sym typeface="Calibri"/>
              </a:rPr>
              <a:t>[</a:t>
            </a:r>
            <a:r>
              <a:rPr b="0" i="1" lang="en-US" sz="1600" u="none" cap="none" strike="noStrike">
                <a:solidFill>
                  <a:schemeClr val="dk1"/>
                </a:solidFill>
                <a:latin typeface="Calibri"/>
                <a:ea typeface="Calibri"/>
                <a:cs typeface="Calibri"/>
                <a:sym typeface="Calibri"/>
              </a:rPr>
              <a:t>i,j</a:t>
            </a:r>
            <a:r>
              <a:rPr b="0" i="0" lang="en-US" sz="1600" u="none" cap="none" strike="noStrike">
                <a:solidFill>
                  <a:schemeClr val="dk1"/>
                </a:solidFill>
                <a:latin typeface="Calibri"/>
                <a:ea typeface="Calibri"/>
                <a:cs typeface="Calibri"/>
                <a:sym typeface="Calibri"/>
              </a:rPr>
              <a:t>] – </a:t>
            </a:r>
            <a:r>
              <a:rPr b="0" i="1" lang="en-US" sz="1600" u="none" cap="none" strike="noStrike">
                <a:solidFill>
                  <a:schemeClr val="dk1"/>
                </a:solidFill>
                <a:latin typeface="Calibri"/>
                <a:ea typeface="Calibri"/>
                <a:cs typeface="Calibri"/>
                <a:sym typeface="Calibri"/>
              </a:rPr>
              <a:t>Allocation</a:t>
            </a:r>
            <a:r>
              <a:rPr b="0" i="0" lang="en-US" sz="1600" u="none" cap="none" strike="noStrike">
                <a:solidFill>
                  <a:schemeClr val="dk1"/>
                </a:solidFill>
                <a:latin typeface="Calibri"/>
                <a:ea typeface="Calibri"/>
                <a:cs typeface="Calibri"/>
                <a:sym typeface="Calibri"/>
              </a:rPr>
              <a:t> [</a:t>
            </a:r>
            <a:r>
              <a:rPr b="0" i="1" lang="en-US" sz="1600" u="none" cap="none" strike="noStrike">
                <a:solidFill>
                  <a:schemeClr val="dk1"/>
                </a:solidFill>
                <a:latin typeface="Calibri"/>
                <a:ea typeface="Calibri"/>
                <a:cs typeface="Calibri"/>
                <a:sym typeface="Calibri"/>
              </a:rPr>
              <a:t>i,j</a:t>
            </a:r>
            <a:r>
              <a:rPr b="0" i="0" lang="en-US" sz="1600" u="none" cap="none" strike="noStrike">
                <a:solidFill>
                  <a:schemeClr val="dk1"/>
                </a:solidFill>
                <a:latin typeface="Calibri"/>
                <a:ea typeface="Calibri"/>
                <a:cs typeface="Calibri"/>
                <a:sym typeface="Calibri"/>
              </a:rPr>
              <a:t>]</a:t>
            </a:r>
            <a:endParaRPr/>
          </a:p>
        </p:txBody>
      </p:sp>
      <p:sp>
        <p:nvSpPr>
          <p:cNvPr id="277" name="Google Shape;277;p39"/>
          <p:cNvSpPr txBox="1"/>
          <p:nvPr/>
        </p:nvSpPr>
        <p:spPr>
          <a:xfrm>
            <a:off x="950912" y="1108075"/>
            <a:ext cx="6934200" cy="366712"/>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 number of processes, and </a:t>
            </a:r>
            <a:r>
              <a:rPr b="0" i="1" lang="en-US" sz="1800" u="none">
                <a:solidFill>
                  <a:schemeClr val="dk1"/>
                </a:solidFill>
                <a:latin typeface="Helvetica Neue"/>
                <a:ea typeface="Helvetica Neue"/>
                <a:cs typeface="Helvetica Neue"/>
                <a:sym typeface="Helvetica Neue"/>
              </a:rPr>
              <a:t>m </a:t>
            </a:r>
            <a:r>
              <a:rPr b="0" i="0" lang="en-US" sz="1800" u="none">
                <a:solidFill>
                  <a:schemeClr val="dk1"/>
                </a:solidFill>
                <a:latin typeface="Helvetica Neue"/>
                <a:ea typeface="Helvetica Neue"/>
                <a:cs typeface="Helvetica Neue"/>
                <a:sym typeface="Helvetica Neue"/>
              </a:rPr>
              <a:t>= number of resources types.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0"/>
          <p:cNvSpPr txBox="1"/>
          <p:nvPr>
            <p:ph type="title"/>
          </p:nvPr>
        </p:nvSpPr>
        <p:spPr>
          <a:xfrm>
            <a:off x="457200" y="166687"/>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Safety Algorithm</a:t>
            </a:r>
            <a:endParaRPr/>
          </a:p>
        </p:txBody>
      </p:sp>
      <p:sp>
        <p:nvSpPr>
          <p:cNvPr id="284" name="Google Shape;284;p40"/>
          <p:cNvSpPr txBox="1"/>
          <p:nvPr>
            <p:ph idx="1" type="body"/>
          </p:nvPr>
        </p:nvSpPr>
        <p:spPr>
          <a:xfrm>
            <a:off x="908050" y="1157287"/>
            <a:ext cx="7778750" cy="51212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1.	Let </a:t>
            </a:r>
            <a:r>
              <a:rPr b="1" i="1" lang="en-US" sz="2400" u="none">
                <a:solidFill>
                  <a:srgbClr val="000000"/>
                </a:solidFill>
                <a:latin typeface="Calibri"/>
                <a:ea typeface="Calibri"/>
                <a:cs typeface="Calibri"/>
                <a:sym typeface="Calibri"/>
              </a:rPr>
              <a:t>Work</a:t>
            </a:r>
            <a:r>
              <a:rPr b="0" i="1" lang="en-US" sz="2400" u="none">
                <a:solidFill>
                  <a:srgbClr val="000000"/>
                </a:solidFill>
                <a:latin typeface="Calibri"/>
                <a:ea typeface="Calibri"/>
                <a:cs typeface="Calibri"/>
                <a:sym typeface="Calibri"/>
              </a:rPr>
              <a:t> </a:t>
            </a:r>
            <a:r>
              <a:rPr b="0" i="0" lang="en-US" sz="2400" u="none">
                <a:solidFill>
                  <a:schemeClr val="dk1"/>
                </a:solidFill>
                <a:latin typeface="Calibri"/>
                <a:ea typeface="Calibri"/>
                <a:cs typeface="Calibri"/>
                <a:sym typeface="Calibri"/>
              </a:rPr>
              <a:t>and </a:t>
            </a:r>
            <a:r>
              <a:rPr b="1" i="1" lang="en-US" sz="2400" u="none">
                <a:solidFill>
                  <a:srgbClr val="000000"/>
                </a:solidFill>
                <a:latin typeface="Calibri"/>
                <a:ea typeface="Calibri"/>
                <a:cs typeface="Calibri"/>
                <a:sym typeface="Calibri"/>
              </a:rPr>
              <a:t>Finish</a:t>
            </a:r>
            <a:r>
              <a:rPr b="0" i="0" lang="en-US" sz="2400" u="none">
                <a:solidFill>
                  <a:srgbClr val="000000"/>
                </a:solidFill>
                <a:latin typeface="Calibri"/>
                <a:ea typeface="Calibri"/>
                <a:cs typeface="Calibri"/>
                <a:sym typeface="Calibri"/>
              </a:rPr>
              <a:t> </a:t>
            </a:r>
            <a:r>
              <a:rPr b="0" i="0" lang="en-US" sz="2400" u="none">
                <a:solidFill>
                  <a:schemeClr val="dk1"/>
                </a:solidFill>
                <a:latin typeface="Calibri"/>
                <a:ea typeface="Calibri"/>
                <a:cs typeface="Calibri"/>
                <a:sym typeface="Calibri"/>
              </a:rPr>
              <a:t>be vectors of length</a:t>
            </a:r>
            <a:r>
              <a:rPr b="0" i="1" lang="en-US" sz="2400" u="none">
                <a:solidFill>
                  <a:schemeClr val="dk1"/>
                </a:solidFill>
                <a:latin typeface="Calibri"/>
                <a:ea typeface="Calibri"/>
                <a:cs typeface="Calibri"/>
                <a:sym typeface="Calibri"/>
              </a:rPr>
              <a:t> m</a:t>
            </a:r>
            <a:r>
              <a:rPr b="0" i="0" lang="en-US" sz="2400" u="none">
                <a:solidFill>
                  <a:schemeClr val="dk1"/>
                </a:solidFill>
                <a:latin typeface="Calibri"/>
                <a:ea typeface="Calibri"/>
                <a:cs typeface="Calibri"/>
                <a:sym typeface="Calibri"/>
              </a:rPr>
              <a:t> and</a:t>
            </a:r>
            <a:r>
              <a:rPr b="0" i="1" lang="en-US" sz="2400" u="none">
                <a:solidFill>
                  <a:schemeClr val="dk1"/>
                </a:solidFill>
                <a:latin typeface="Calibri"/>
                <a:ea typeface="Calibri"/>
                <a:cs typeface="Calibri"/>
                <a:sym typeface="Calibri"/>
              </a:rPr>
              <a:t> n</a:t>
            </a:r>
            <a:r>
              <a:rPr b="0" i="0" lang="en-US" sz="2400" u="none">
                <a:solidFill>
                  <a:schemeClr val="dk1"/>
                </a:solidFill>
                <a:latin typeface="Calibri"/>
                <a:ea typeface="Calibri"/>
                <a:cs typeface="Calibri"/>
                <a:sym typeface="Calibri"/>
              </a:rPr>
              <a:t>, respectively.  Initialize:</a:t>
            </a:r>
            <a:endParaRPr/>
          </a:p>
          <a:p>
            <a:pPr indent="-342900" lvl="3" marL="1543050" marR="0" rtl="0" algn="l">
              <a:lnSpc>
                <a:spcPct val="90000"/>
              </a:lnSpc>
              <a:spcBef>
                <a:spcPts val="300"/>
              </a:spcBef>
              <a:spcAft>
                <a:spcPts val="0"/>
              </a:spcAft>
              <a:buClr>
                <a:schemeClr val="dk1"/>
              </a:buClr>
              <a:buSzPts val="1400"/>
              <a:buFont typeface="Arial"/>
              <a:buNone/>
            </a:pPr>
            <a:r>
              <a:rPr b="1" i="1" lang="en-US" sz="1400" u="none" cap="none" strike="noStrike">
                <a:solidFill>
                  <a:schemeClr val="dk1"/>
                </a:solidFill>
                <a:latin typeface="Calibri"/>
                <a:ea typeface="Calibri"/>
                <a:cs typeface="Calibri"/>
                <a:sym typeface="Calibri"/>
              </a:rPr>
              <a:t>Work </a:t>
            </a:r>
            <a:r>
              <a:rPr b="1" i="0" lang="en-US" sz="1400" u="none" cap="none" strike="noStrike">
                <a:solidFill>
                  <a:schemeClr val="dk1"/>
                </a:solidFill>
                <a:latin typeface="Calibri"/>
                <a:ea typeface="Calibri"/>
                <a:cs typeface="Calibri"/>
                <a:sym typeface="Calibri"/>
              </a:rPr>
              <a:t>= </a:t>
            </a:r>
            <a:r>
              <a:rPr b="1" i="1" lang="en-US" sz="1400" u="none" cap="none" strike="noStrike">
                <a:solidFill>
                  <a:schemeClr val="dk1"/>
                </a:solidFill>
                <a:latin typeface="Calibri"/>
                <a:ea typeface="Calibri"/>
                <a:cs typeface="Calibri"/>
                <a:sym typeface="Calibri"/>
              </a:rPr>
              <a:t>Available</a:t>
            </a:r>
            <a:endParaRPr/>
          </a:p>
          <a:p>
            <a:pPr indent="-342900" lvl="3" marL="1543050" marR="0" rtl="0" algn="l">
              <a:lnSpc>
                <a:spcPct val="90000"/>
              </a:lnSpc>
              <a:spcBef>
                <a:spcPts val="300"/>
              </a:spcBef>
              <a:spcAft>
                <a:spcPts val="0"/>
              </a:spcAft>
              <a:buClr>
                <a:schemeClr val="dk1"/>
              </a:buClr>
              <a:buSzPts val="1400"/>
              <a:buFont typeface="Arial"/>
              <a:buNone/>
            </a:pPr>
            <a:r>
              <a:rPr b="1" i="1" lang="en-US" sz="1400" u="none" cap="none" strike="noStrike">
                <a:solidFill>
                  <a:schemeClr val="dk1"/>
                </a:solidFill>
                <a:latin typeface="Calibri"/>
                <a:ea typeface="Calibri"/>
                <a:cs typeface="Calibri"/>
                <a:sym typeface="Calibri"/>
              </a:rPr>
              <a:t>Finish </a:t>
            </a:r>
            <a:r>
              <a:rPr b="1" i="0" lang="en-US" sz="1400" u="none" cap="none" strike="noStrike">
                <a:solidFill>
                  <a:schemeClr val="dk1"/>
                </a:solidFill>
                <a:latin typeface="Calibri"/>
                <a:ea typeface="Calibri"/>
                <a:cs typeface="Calibri"/>
                <a:sym typeface="Calibri"/>
              </a:rPr>
              <a:t>[</a:t>
            </a:r>
            <a:r>
              <a:rPr b="1" i="1" lang="en-US" sz="1400" u="none" cap="none" strike="noStrike">
                <a:solidFill>
                  <a:schemeClr val="dk1"/>
                </a:solidFill>
                <a:latin typeface="Calibri"/>
                <a:ea typeface="Calibri"/>
                <a:cs typeface="Calibri"/>
                <a:sym typeface="Calibri"/>
              </a:rPr>
              <a:t>i</a:t>
            </a:r>
            <a:r>
              <a:rPr b="1" i="0" lang="en-US" sz="1400" u="none" cap="none" strike="noStrike">
                <a:solidFill>
                  <a:schemeClr val="dk1"/>
                </a:solidFill>
                <a:latin typeface="Calibri"/>
                <a:ea typeface="Calibri"/>
                <a:cs typeface="Calibri"/>
                <a:sym typeface="Calibri"/>
              </a:rPr>
              <a:t>] =</a:t>
            </a:r>
            <a:r>
              <a:rPr b="1" i="1" lang="en-US" sz="1400" u="none" cap="none" strike="noStrike">
                <a:solidFill>
                  <a:schemeClr val="dk1"/>
                </a:solidFill>
                <a:latin typeface="Calibri"/>
                <a:ea typeface="Calibri"/>
                <a:cs typeface="Calibri"/>
                <a:sym typeface="Calibri"/>
              </a:rPr>
              <a:t> false </a:t>
            </a:r>
            <a:r>
              <a:rPr b="1" i="0" lang="en-US" sz="1400" u="none" cap="none" strike="noStrike">
                <a:solidFill>
                  <a:schemeClr val="dk1"/>
                </a:solidFill>
                <a:latin typeface="Calibri"/>
                <a:ea typeface="Calibri"/>
                <a:cs typeface="Calibri"/>
                <a:sym typeface="Calibri"/>
              </a:rPr>
              <a:t>for</a:t>
            </a:r>
            <a:r>
              <a:rPr b="1" i="1" lang="en-US" sz="1400" u="none" cap="none" strike="noStrike">
                <a:solidFill>
                  <a:schemeClr val="dk1"/>
                </a:solidFill>
                <a:latin typeface="Calibri"/>
                <a:ea typeface="Calibri"/>
                <a:cs typeface="Calibri"/>
                <a:sym typeface="Calibri"/>
              </a:rPr>
              <a:t> i</a:t>
            </a:r>
            <a:r>
              <a:rPr b="1" i="0" lang="en-US" sz="1400" u="none" cap="none" strike="noStrike">
                <a:solidFill>
                  <a:schemeClr val="dk1"/>
                </a:solidFill>
                <a:latin typeface="Calibri"/>
                <a:ea typeface="Calibri"/>
                <a:cs typeface="Calibri"/>
                <a:sym typeface="Calibri"/>
              </a:rPr>
              <a:t> = 0, 1, …, </a:t>
            </a:r>
            <a:r>
              <a:rPr b="1" i="1" lang="en-US" sz="1400" u="none" cap="none" strike="noStrike">
                <a:solidFill>
                  <a:schemeClr val="dk1"/>
                </a:solidFill>
                <a:latin typeface="Calibri"/>
                <a:ea typeface="Calibri"/>
                <a:cs typeface="Calibri"/>
                <a:sym typeface="Calibri"/>
              </a:rPr>
              <a:t>n- </a:t>
            </a:r>
            <a:r>
              <a:rPr b="1" i="0" lang="en-US" sz="1400" u="none" cap="none" strike="noStrike">
                <a:solidFill>
                  <a:schemeClr val="dk1"/>
                </a:solidFill>
                <a:latin typeface="Calibri"/>
                <a:ea typeface="Calibri"/>
                <a:cs typeface="Calibri"/>
                <a:sym typeface="Calibri"/>
              </a:rPr>
              <a:t>1</a:t>
            </a:r>
            <a:endParaRPr/>
          </a:p>
          <a:p>
            <a:pPr indent="-342900" lvl="3" marL="1543050" marR="0" rtl="0" algn="l">
              <a:lnSpc>
                <a:spcPct val="90000"/>
              </a:lnSpc>
              <a:spcBef>
                <a:spcPts val="300"/>
              </a:spcBef>
              <a:spcAft>
                <a:spcPts val="0"/>
              </a:spcAft>
              <a:buClr>
                <a:schemeClr val="dk1"/>
              </a:buClr>
              <a:buSzPts val="900"/>
              <a:buFont typeface="Arial"/>
              <a:buNone/>
            </a:pPr>
            <a:r>
              <a:t/>
            </a:r>
            <a:endParaRPr b="0" i="0" sz="9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2.	Find an </a:t>
            </a:r>
            <a:r>
              <a:rPr b="1" i="1" lang="en-US" sz="2400" u="none">
                <a:solidFill>
                  <a:schemeClr val="dk1"/>
                </a:solidFill>
                <a:latin typeface="Calibri"/>
                <a:ea typeface="Calibri"/>
                <a:cs typeface="Calibri"/>
                <a:sym typeface="Calibri"/>
              </a:rPr>
              <a:t>i</a:t>
            </a:r>
            <a:r>
              <a:rPr b="0"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such that both: </a:t>
            </a:r>
            <a:endParaRPr/>
          </a:p>
          <a:p>
            <a:pPr indent="-342900" lvl="1" marL="8001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(a) </a:t>
            </a:r>
            <a:r>
              <a:rPr b="1" i="1" lang="en-US" sz="2000" u="none" cap="none" strike="noStrike">
                <a:solidFill>
                  <a:schemeClr val="dk1"/>
                </a:solidFill>
                <a:latin typeface="Calibri"/>
                <a:ea typeface="Calibri"/>
                <a:cs typeface="Calibri"/>
                <a:sym typeface="Calibri"/>
              </a:rPr>
              <a:t>Finish</a:t>
            </a:r>
            <a:r>
              <a:rPr b="1" i="0" lang="en-US" sz="2000" u="none" cap="none" strike="noStrike">
                <a:solidFill>
                  <a:schemeClr val="dk1"/>
                </a:solidFill>
                <a:latin typeface="Calibri"/>
                <a:ea typeface="Calibri"/>
                <a:cs typeface="Calibri"/>
                <a:sym typeface="Calibri"/>
              </a:rPr>
              <a:t> [</a:t>
            </a:r>
            <a:r>
              <a:rPr b="1" i="1"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 </a:t>
            </a:r>
            <a:r>
              <a:rPr b="1" i="1" lang="en-US" sz="2000" u="none" cap="none" strike="noStrike">
                <a:solidFill>
                  <a:schemeClr val="dk1"/>
                </a:solidFill>
                <a:latin typeface="Calibri"/>
                <a:ea typeface="Calibri"/>
                <a:cs typeface="Calibri"/>
                <a:sym typeface="Calibri"/>
              </a:rPr>
              <a:t>false</a:t>
            </a:r>
            <a:endParaRPr b="1" i="0" sz="2000" u="none" cap="none" strike="noStrike">
              <a:solidFill>
                <a:schemeClr val="dk1"/>
              </a:solidFill>
              <a:latin typeface="Calibri"/>
              <a:ea typeface="Calibri"/>
              <a:cs typeface="Calibri"/>
              <a:sym typeface="Calibri"/>
            </a:endParaRPr>
          </a:p>
          <a:p>
            <a:pPr indent="-342900" lvl="1" marL="8001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(b) </a:t>
            </a:r>
            <a:r>
              <a:rPr b="1" i="1" lang="en-US" sz="2000" u="none" cap="none" strike="noStrike">
                <a:solidFill>
                  <a:schemeClr val="dk1"/>
                </a:solidFill>
                <a:latin typeface="Calibri"/>
                <a:ea typeface="Calibri"/>
                <a:cs typeface="Calibri"/>
                <a:sym typeface="Calibri"/>
              </a:rPr>
              <a:t>Need</a:t>
            </a:r>
            <a:r>
              <a:rPr b="1" baseline="-25000" i="1" lang="en-US" sz="2000" u="none" cap="none" strike="noStrike">
                <a:solidFill>
                  <a:schemeClr val="dk1"/>
                </a:solidFill>
                <a:latin typeface="Calibri"/>
                <a:ea typeface="Calibri"/>
                <a:cs typeface="Calibri"/>
                <a:sym typeface="Calibri"/>
              </a:rPr>
              <a:t>i</a:t>
            </a:r>
            <a:r>
              <a:rPr b="1" i="0" lang="en-US" sz="2000" u="none" cap="none" strike="noStrike">
                <a:solidFill>
                  <a:schemeClr val="dk1"/>
                </a:solidFill>
                <a:latin typeface="Calibri"/>
                <a:ea typeface="Calibri"/>
                <a:cs typeface="Calibri"/>
                <a:sym typeface="Calibri"/>
              </a:rPr>
              <a:t> ≤ </a:t>
            </a:r>
            <a:r>
              <a:rPr b="1" i="1" lang="en-US" sz="2000" u="none" cap="none" strike="noStrike">
                <a:solidFill>
                  <a:schemeClr val="dk1"/>
                </a:solidFill>
                <a:latin typeface="Calibri"/>
                <a:ea typeface="Calibri"/>
                <a:cs typeface="Calibri"/>
                <a:sym typeface="Calibri"/>
              </a:rPr>
              <a:t>Work</a:t>
            </a:r>
            <a:endParaRPr/>
          </a:p>
          <a:p>
            <a:pPr indent="-342900" lvl="1" marL="800100" marR="0" rtl="0" algn="l">
              <a:lnSpc>
                <a:spcPct val="90000"/>
              </a:lnSpc>
              <a:spcBef>
                <a:spcPts val="300"/>
              </a:spcBef>
              <a:spcAft>
                <a:spcPts val="0"/>
              </a:spcAft>
              <a:buClr>
                <a:schemeClr val="dk1"/>
              </a:buClr>
              <a:buSzPts val="2000"/>
              <a:buFont typeface="Arial"/>
              <a:buNone/>
            </a:pPr>
            <a:r>
              <a:rPr b="0" i="0" lang="en-US" sz="2000" u="none" cap="none" strike="noStrike">
                <a:solidFill>
                  <a:schemeClr val="dk1"/>
                </a:solidFill>
                <a:latin typeface="Calibri"/>
                <a:ea typeface="Calibri"/>
                <a:cs typeface="Calibri"/>
                <a:sym typeface="Calibri"/>
              </a:rPr>
              <a:t>If no such</a:t>
            </a:r>
            <a:r>
              <a:rPr b="1" i="0" lang="en-US" sz="2000" u="none" cap="none" strike="noStrike">
                <a:solidFill>
                  <a:schemeClr val="dk1"/>
                </a:solidFill>
                <a:latin typeface="Calibri"/>
                <a:ea typeface="Calibri"/>
                <a:cs typeface="Calibri"/>
                <a:sym typeface="Calibri"/>
              </a:rPr>
              <a:t> </a:t>
            </a:r>
            <a:r>
              <a:rPr b="1" i="1" lang="en-US" sz="2000" u="none" cap="none" strike="noStrike">
                <a:solidFill>
                  <a:schemeClr val="dk1"/>
                </a:solidFill>
                <a:latin typeface="Calibri"/>
                <a:ea typeface="Calibri"/>
                <a:cs typeface="Calibri"/>
                <a:sym typeface="Calibri"/>
              </a:rPr>
              <a:t>i </a:t>
            </a:r>
            <a:r>
              <a:rPr b="0" i="0" lang="en-US" sz="2000" u="none" cap="none" strike="noStrike">
                <a:solidFill>
                  <a:schemeClr val="dk1"/>
                </a:solidFill>
                <a:latin typeface="Calibri"/>
                <a:ea typeface="Calibri"/>
                <a:cs typeface="Calibri"/>
                <a:sym typeface="Calibri"/>
              </a:rPr>
              <a:t>exists, go to step 4</a:t>
            </a:r>
            <a:endParaRPr/>
          </a:p>
          <a:p>
            <a:pPr indent="-342900" lvl="1" marL="800100" marR="0" rtl="0" algn="l">
              <a:lnSpc>
                <a:spcPct val="90000"/>
              </a:lnSpc>
              <a:spcBef>
                <a:spcPts val="300"/>
              </a:spcBef>
              <a:spcAft>
                <a:spcPts val="0"/>
              </a:spcAft>
              <a:buClr>
                <a:schemeClr val="dk1"/>
              </a:buClr>
              <a:buSzPts val="900"/>
              <a:buFont typeface="Arial"/>
              <a:buNone/>
            </a:pPr>
            <a:r>
              <a:t/>
            </a:r>
            <a:endParaRPr b="0" i="0" sz="9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400"/>
              <a:buFont typeface="Arial"/>
              <a:buNone/>
            </a:pPr>
            <a:r>
              <a:rPr b="0" i="1" lang="en-US" sz="2400" u="none">
                <a:solidFill>
                  <a:schemeClr val="dk1"/>
                </a:solidFill>
                <a:latin typeface="Calibri"/>
                <a:ea typeface="Calibri"/>
                <a:cs typeface="Calibri"/>
                <a:sym typeface="Calibri"/>
              </a:rPr>
              <a:t>3.  </a:t>
            </a:r>
            <a:r>
              <a:rPr b="1" i="1" lang="en-US" sz="2400" u="none">
                <a:solidFill>
                  <a:schemeClr val="dk1"/>
                </a:solidFill>
                <a:latin typeface="Calibri"/>
                <a:ea typeface="Calibri"/>
                <a:cs typeface="Calibri"/>
                <a:sym typeface="Calibri"/>
              </a:rPr>
              <a:t>Work</a:t>
            </a:r>
            <a:r>
              <a:rPr b="1" i="0" lang="en-US" sz="2400" u="none">
                <a:solidFill>
                  <a:schemeClr val="dk1"/>
                </a:solidFill>
                <a:latin typeface="Calibri"/>
                <a:ea typeface="Calibri"/>
                <a:cs typeface="Calibri"/>
                <a:sym typeface="Calibri"/>
              </a:rPr>
              <a:t> = </a:t>
            </a:r>
            <a:r>
              <a:rPr b="1" i="1" lang="en-US" sz="2400" u="none">
                <a:solidFill>
                  <a:schemeClr val="dk1"/>
                </a:solidFill>
                <a:latin typeface="Calibri"/>
                <a:ea typeface="Calibri"/>
                <a:cs typeface="Calibri"/>
                <a:sym typeface="Calibri"/>
              </a:rPr>
              <a:t>Work </a:t>
            </a:r>
            <a:r>
              <a:rPr b="1"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Allocation</a:t>
            </a:r>
            <a:r>
              <a:rPr b="1" baseline="-25000" i="1" lang="en-US" sz="2400" u="none">
                <a:solidFill>
                  <a:schemeClr val="dk1"/>
                </a:solidFill>
                <a:latin typeface="Calibri"/>
                <a:ea typeface="Calibri"/>
                <a:cs typeface="Calibri"/>
                <a:sym typeface="Calibri"/>
              </a:rPr>
              <a:t>i</a:t>
            </a:r>
            <a:br>
              <a:rPr b="1" i="0" lang="en-US" sz="2400" u="none">
                <a:solidFill>
                  <a:schemeClr val="dk1"/>
                </a:solidFill>
                <a:latin typeface="Calibri"/>
                <a:ea typeface="Calibri"/>
                <a:cs typeface="Calibri"/>
                <a:sym typeface="Calibri"/>
              </a:rPr>
            </a:br>
            <a:r>
              <a:rPr b="1" i="1" lang="en-US" sz="2400" u="none">
                <a:solidFill>
                  <a:schemeClr val="dk1"/>
                </a:solidFill>
                <a:latin typeface="Calibri"/>
                <a:ea typeface="Calibri"/>
                <a:cs typeface="Calibri"/>
                <a:sym typeface="Calibri"/>
              </a:rPr>
              <a:t>Finish</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i</a:t>
            </a:r>
            <a:r>
              <a:rPr b="1"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 true</a:t>
            </a:r>
            <a:br>
              <a:rPr b="1" i="0" lang="en-US" sz="2400" u="none">
                <a:solidFill>
                  <a:schemeClr val="dk1"/>
                </a:solidFill>
                <a:latin typeface="Calibri"/>
                <a:ea typeface="Calibri"/>
                <a:cs typeface="Calibri"/>
                <a:sym typeface="Calibri"/>
              </a:rPr>
            </a:br>
            <a:r>
              <a:rPr b="0" i="0" lang="en-US" sz="2400" u="none">
                <a:solidFill>
                  <a:schemeClr val="dk1"/>
                </a:solidFill>
                <a:latin typeface="Calibri"/>
                <a:ea typeface="Calibri"/>
                <a:cs typeface="Calibri"/>
                <a:sym typeface="Calibri"/>
              </a:rPr>
              <a:t>go to step 2</a:t>
            </a:r>
            <a:endParaRPr/>
          </a:p>
          <a:p>
            <a:pPr indent="-114300" lvl="0" marL="171450" marR="0" rtl="0" algn="l">
              <a:lnSpc>
                <a:spcPct val="90000"/>
              </a:lnSpc>
              <a:spcBef>
                <a:spcPts val="700"/>
              </a:spcBef>
              <a:spcAft>
                <a:spcPts val="0"/>
              </a:spcAft>
              <a:buClr>
                <a:schemeClr val="dk1"/>
              </a:buClr>
              <a:buSzPts val="900"/>
              <a:buFont typeface="Arial"/>
              <a:buNone/>
            </a:pPr>
            <a:r>
              <a:t/>
            </a:r>
            <a:endParaRPr b="0" i="0" sz="9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4.	If </a:t>
            </a:r>
            <a:r>
              <a:rPr b="1" i="1" lang="en-US" sz="2400" u="none">
                <a:solidFill>
                  <a:schemeClr val="dk1"/>
                </a:solidFill>
                <a:latin typeface="Calibri"/>
                <a:ea typeface="Calibri"/>
                <a:cs typeface="Calibri"/>
                <a:sym typeface="Calibri"/>
              </a:rPr>
              <a:t>Finish</a:t>
            </a:r>
            <a:r>
              <a:rPr b="1" i="0" lang="en-US" sz="2400" u="none">
                <a:solidFill>
                  <a:schemeClr val="dk1"/>
                </a:solidFill>
                <a:latin typeface="Calibri"/>
                <a:ea typeface="Calibri"/>
                <a:cs typeface="Calibri"/>
                <a:sym typeface="Calibri"/>
              </a:rPr>
              <a:t> [</a:t>
            </a:r>
            <a:r>
              <a:rPr b="1" i="1" lang="en-US" sz="2400" u="none">
                <a:solidFill>
                  <a:schemeClr val="dk1"/>
                </a:solidFill>
                <a:latin typeface="Calibri"/>
                <a:ea typeface="Calibri"/>
                <a:cs typeface="Calibri"/>
                <a:sym typeface="Calibri"/>
              </a:rPr>
              <a:t>i</a:t>
            </a:r>
            <a:r>
              <a:rPr b="1" i="0" lang="en-US" sz="2400" u="none">
                <a:solidFill>
                  <a:schemeClr val="dk1"/>
                </a:solidFill>
                <a:latin typeface="Calibri"/>
                <a:ea typeface="Calibri"/>
                <a:cs typeface="Calibri"/>
                <a:sym typeface="Calibri"/>
              </a:rPr>
              <a:t>] == </a:t>
            </a:r>
            <a:r>
              <a:rPr b="1" i="1" lang="en-US" sz="2400" u="none">
                <a:solidFill>
                  <a:schemeClr val="dk1"/>
                </a:solidFill>
                <a:latin typeface="Calibri"/>
                <a:ea typeface="Calibri"/>
                <a:cs typeface="Calibri"/>
                <a:sym typeface="Calibri"/>
              </a:rPr>
              <a:t>true</a:t>
            </a:r>
            <a:r>
              <a:rPr b="1" i="0"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for all </a:t>
            </a:r>
            <a:r>
              <a:rPr b="1" i="1" lang="en-US" sz="2400" u="none">
                <a:solidFill>
                  <a:schemeClr val="dk1"/>
                </a:solidFill>
                <a:latin typeface="Calibri"/>
                <a:ea typeface="Calibri"/>
                <a:cs typeface="Calibri"/>
                <a:sym typeface="Calibri"/>
              </a:rPr>
              <a:t>i</a:t>
            </a:r>
            <a:r>
              <a:rPr b="0" i="0" lang="en-US" sz="2400" u="none">
                <a:solidFill>
                  <a:schemeClr val="dk1"/>
                </a:solidFill>
                <a:latin typeface="Calibri"/>
                <a:ea typeface="Calibri"/>
                <a:cs typeface="Calibri"/>
                <a:sym typeface="Calibri"/>
              </a:rPr>
              <a:t>, then the system is in a safe state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1"/>
          <p:cNvSpPr txBox="1"/>
          <p:nvPr>
            <p:ph type="title"/>
          </p:nvPr>
        </p:nvSpPr>
        <p:spPr>
          <a:xfrm>
            <a:off x="1273175" y="231775"/>
            <a:ext cx="7924800" cy="4572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Resource-Request Algorithm for Process </a:t>
            </a:r>
            <a:r>
              <a:rPr b="0" i="1" lang="en-US" sz="2500" u="none">
                <a:solidFill>
                  <a:schemeClr val="dk1"/>
                </a:solidFill>
                <a:latin typeface="Calibri"/>
                <a:ea typeface="Calibri"/>
                <a:cs typeface="Calibri"/>
                <a:sym typeface="Calibri"/>
              </a:rPr>
              <a:t>P</a:t>
            </a:r>
            <a:r>
              <a:rPr b="0" baseline="-25000" i="1" lang="en-US" sz="2500" u="none">
                <a:solidFill>
                  <a:schemeClr val="dk1"/>
                </a:solidFill>
                <a:latin typeface="Calibri"/>
                <a:ea typeface="Calibri"/>
                <a:cs typeface="Calibri"/>
                <a:sym typeface="Calibri"/>
              </a:rPr>
              <a:t>i</a:t>
            </a:r>
            <a:endParaRPr/>
          </a:p>
        </p:txBody>
      </p:sp>
      <p:sp>
        <p:nvSpPr>
          <p:cNvPr id="291" name="Google Shape;291;p41"/>
          <p:cNvSpPr txBox="1"/>
          <p:nvPr>
            <p:ph idx="1" type="body"/>
          </p:nvPr>
        </p:nvSpPr>
        <p:spPr>
          <a:xfrm>
            <a:off x="822325" y="1114425"/>
            <a:ext cx="8089900" cy="504031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t>
            </a:r>
            <a:r>
              <a:rPr b="1" i="1" lang="en-US" sz="2800" u="none">
                <a:solidFill>
                  <a:schemeClr val="dk1"/>
                </a:solidFill>
                <a:latin typeface="Calibri"/>
                <a:ea typeface="Calibri"/>
                <a:cs typeface="Calibri"/>
                <a:sym typeface="Calibri"/>
              </a:rPr>
              <a:t>Request</a:t>
            </a:r>
            <a:r>
              <a:rPr b="1" baseline="-25000" i="1"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 request vector for process </a:t>
            </a:r>
            <a:r>
              <a:rPr b="1" i="1" lang="en-US" sz="2800" u="none">
                <a:solidFill>
                  <a:schemeClr val="dk1"/>
                </a:solidFill>
                <a:latin typeface="Calibri"/>
                <a:ea typeface="Calibri"/>
                <a:cs typeface="Calibri"/>
                <a:sym typeface="Calibri"/>
              </a:rPr>
              <a:t>P</a:t>
            </a:r>
            <a:r>
              <a:rPr b="1" baseline="-25000" i="1"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If </a:t>
            </a:r>
            <a:r>
              <a:rPr b="1" i="1" lang="en-US" sz="2800" u="none">
                <a:solidFill>
                  <a:schemeClr val="dk1"/>
                </a:solidFill>
                <a:latin typeface="Calibri"/>
                <a:ea typeface="Calibri"/>
                <a:cs typeface="Calibri"/>
                <a:sym typeface="Calibri"/>
              </a:rPr>
              <a:t>Request</a:t>
            </a:r>
            <a:r>
              <a:rPr b="1" baseline="-25000" i="1" lang="en-US" sz="2800" u="none">
                <a:solidFill>
                  <a:schemeClr val="dk1"/>
                </a:solidFill>
                <a:latin typeface="Calibri"/>
                <a:ea typeface="Calibri"/>
                <a:cs typeface="Calibri"/>
                <a:sym typeface="Calibri"/>
              </a:rPr>
              <a:t>i</a:t>
            </a:r>
            <a:r>
              <a:rPr b="1" baseline="-25000" i="0" lang="en-US" sz="2800" u="none">
                <a:solidFill>
                  <a:schemeClr val="dk1"/>
                </a:solidFill>
                <a:latin typeface="Calibri"/>
                <a:ea typeface="Calibri"/>
                <a:cs typeface="Calibri"/>
                <a:sym typeface="Calibri"/>
              </a:rPr>
              <a:t> </a:t>
            </a:r>
            <a:r>
              <a:rPr b="1" i="0" lang="en-US" sz="2800" u="none">
                <a:solidFill>
                  <a:schemeClr val="dk1"/>
                </a:solidFill>
                <a:latin typeface="Calibri"/>
                <a:ea typeface="Calibri"/>
                <a:cs typeface="Calibri"/>
                <a:sym typeface="Calibri"/>
              </a:rPr>
              <a:t>[</a:t>
            </a:r>
            <a:r>
              <a:rPr b="1" i="1" lang="en-US" sz="2800" u="none">
                <a:solidFill>
                  <a:schemeClr val="dk1"/>
                </a:solidFill>
                <a:latin typeface="Calibri"/>
                <a:ea typeface="Calibri"/>
                <a:cs typeface="Calibri"/>
                <a:sym typeface="Calibri"/>
              </a:rPr>
              <a:t>j</a:t>
            </a:r>
            <a:r>
              <a:rPr b="1" i="0" lang="en-US" sz="2800" u="none">
                <a:solidFill>
                  <a:schemeClr val="dk1"/>
                </a:solidFill>
                <a:latin typeface="Calibri"/>
                <a:ea typeface="Calibri"/>
                <a:cs typeface="Calibri"/>
                <a:sym typeface="Calibri"/>
              </a:rPr>
              <a:t>] = </a:t>
            </a:r>
            <a:r>
              <a:rPr b="1" i="1" lang="en-US" sz="2800" u="none">
                <a:solidFill>
                  <a:schemeClr val="dk1"/>
                </a:solidFill>
                <a:latin typeface="Calibri"/>
                <a:ea typeface="Calibri"/>
                <a:cs typeface="Calibri"/>
                <a:sym typeface="Calibri"/>
              </a:rPr>
              <a:t>k</a:t>
            </a:r>
            <a:r>
              <a:rPr b="1" i="0"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then process </a:t>
            </a:r>
            <a:r>
              <a:rPr b="1" i="1" lang="en-US" sz="2800" u="none">
                <a:solidFill>
                  <a:schemeClr val="dk1"/>
                </a:solidFill>
                <a:latin typeface="Calibri"/>
                <a:ea typeface="Calibri"/>
                <a:cs typeface="Calibri"/>
                <a:sym typeface="Calibri"/>
              </a:rPr>
              <a:t>P</a:t>
            </a:r>
            <a:r>
              <a:rPr b="1" baseline="-25000" i="1"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wants </a:t>
            </a:r>
            <a:r>
              <a:rPr b="1" i="1" lang="en-US" sz="2800" u="none">
                <a:solidFill>
                  <a:schemeClr val="dk1"/>
                </a:solidFill>
                <a:latin typeface="Calibri"/>
                <a:ea typeface="Calibri"/>
                <a:cs typeface="Calibri"/>
                <a:sym typeface="Calibri"/>
              </a:rPr>
              <a:t>k</a:t>
            </a:r>
            <a:r>
              <a:rPr b="0" i="0" lang="en-US" sz="2800" u="none">
                <a:solidFill>
                  <a:schemeClr val="dk1"/>
                </a:solidFill>
                <a:latin typeface="Calibri"/>
                <a:ea typeface="Calibri"/>
                <a:cs typeface="Calibri"/>
                <a:sym typeface="Calibri"/>
              </a:rPr>
              <a:t> instances of resource type </a:t>
            </a:r>
            <a:r>
              <a:rPr b="1" i="1" lang="en-US" sz="2800" u="none">
                <a:solidFill>
                  <a:schemeClr val="dk1"/>
                </a:solidFill>
                <a:latin typeface="Calibri"/>
                <a:ea typeface="Calibri"/>
                <a:cs typeface="Calibri"/>
                <a:sym typeface="Calibri"/>
              </a:rPr>
              <a:t>R</a:t>
            </a:r>
            <a:r>
              <a:rPr b="1" baseline="-25000" i="1" lang="en-US" sz="2800" u="none">
                <a:solidFill>
                  <a:schemeClr val="dk1"/>
                </a:solidFill>
                <a:latin typeface="Calibri"/>
                <a:ea typeface="Calibri"/>
                <a:cs typeface="Calibri"/>
                <a:sym typeface="Calibri"/>
              </a:rPr>
              <a:t>j</a:t>
            </a:r>
            <a:endParaRPr b="1" baseline="-25000" i="0" sz="2800" u="none">
              <a:solidFill>
                <a:schemeClr val="dk1"/>
              </a:solidFill>
              <a:latin typeface="Calibri"/>
              <a:ea typeface="Calibri"/>
              <a:cs typeface="Calibri"/>
              <a:sym typeface="Calibri"/>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1.	If </a:t>
            </a:r>
            <a:r>
              <a:rPr b="1" i="1" lang="en-US" sz="2400" u="none" cap="none" strike="noStrike">
                <a:solidFill>
                  <a:schemeClr val="dk1"/>
                </a:solidFill>
                <a:latin typeface="Calibri"/>
                <a:ea typeface="Calibri"/>
                <a:cs typeface="Calibri"/>
                <a:sym typeface="Calibri"/>
              </a:rPr>
              <a:t>Request</a:t>
            </a:r>
            <a:r>
              <a:rPr b="1" baseline="-25000" i="1" lang="en-US" sz="2400" u="none" cap="none" strike="noStrike">
                <a:solidFill>
                  <a:schemeClr val="dk1"/>
                </a:solidFill>
                <a:latin typeface="Calibri"/>
                <a:ea typeface="Calibri"/>
                <a:cs typeface="Calibri"/>
                <a:sym typeface="Calibri"/>
              </a:rPr>
              <a:t>i</a:t>
            </a:r>
            <a:r>
              <a:rPr b="1" i="1" lang="en-US" sz="2400" u="none" cap="none" strike="noStrike">
                <a:solidFill>
                  <a:schemeClr val="dk1"/>
                </a:solidFill>
                <a:latin typeface="Calibri"/>
                <a:ea typeface="Calibri"/>
                <a:cs typeface="Calibri"/>
                <a:sym typeface="Calibri"/>
              </a:rPr>
              <a:t> </a:t>
            </a:r>
            <a:r>
              <a:rPr b="1" i="0" lang="en-US" sz="2400" u="none" cap="none" strike="noStrike">
                <a:solidFill>
                  <a:schemeClr val="dk1"/>
                </a:solidFill>
                <a:latin typeface="Calibri"/>
                <a:ea typeface="Calibri"/>
                <a:cs typeface="Calibri"/>
                <a:sym typeface="Calibri"/>
              </a:rPr>
              <a:t>≤ </a:t>
            </a:r>
            <a:r>
              <a:rPr b="1" i="1" lang="en-US" sz="2400" u="none" cap="none" strike="noStrike">
                <a:solidFill>
                  <a:schemeClr val="dk1"/>
                </a:solidFill>
                <a:latin typeface="Calibri"/>
                <a:ea typeface="Calibri"/>
                <a:cs typeface="Calibri"/>
                <a:sym typeface="Calibri"/>
              </a:rPr>
              <a:t>Need</a:t>
            </a:r>
            <a:r>
              <a:rPr b="1" baseline="-25000" i="1" lang="en-US" sz="2400" u="none" cap="none" strike="noStrike">
                <a:solidFill>
                  <a:schemeClr val="dk1"/>
                </a:solidFill>
                <a:latin typeface="Calibri"/>
                <a:ea typeface="Calibri"/>
                <a:cs typeface="Calibri"/>
                <a:sym typeface="Calibri"/>
              </a:rPr>
              <a:t>i</a:t>
            </a:r>
            <a:r>
              <a:rPr b="1" i="1" lang="en-US" sz="2400" u="none" cap="none" strike="noStrike">
                <a:solidFill>
                  <a:schemeClr val="dk1"/>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go to step 2.  Otherwise, raise error condition, since process has exceeded its maximum claim</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2.	If </a:t>
            </a:r>
            <a:r>
              <a:rPr b="1" i="1" lang="en-US" sz="2400" u="none" cap="none" strike="noStrike">
                <a:solidFill>
                  <a:schemeClr val="dk1"/>
                </a:solidFill>
                <a:latin typeface="Calibri"/>
                <a:ea typeface="Calibri"/>
                <a:cs typeface="Calibri"/>
                <a:sym typeface="Calibri"/>
              </a:rPr>
              <a:t>Request</a:t>
            </a:r>
            <a:r>
              <a:rPr b="1" baseline="-25000" i="1" lang="en-US" sz="2400" u="none" cap="none" strike="noStrike">
                <a:solidFill>
                  <a:schemeClr val="dk1"/>
                </a:solidFill>
                <a:latin typeface="Calibri"/>
                <a:ea typeface="Calibri"/>
                <a:cs typeface="Calibri"/>
                <a:sym typeface="Calibri"/>
              </a:rPr>
              <a:t>i</a:t>
            </a:r>
            <a:r>
              <a:rPr b="1" i="0" lang="en-US" sz="2400" u="none" cap="none" strike="noStrike">
                <a:solidFill>
                  <a:schemeClr val="dk1"/>
                </a:solidFill>
                <a:latin typeface="Calibri"/>
                <a:ea typeface="Calibri"/>
                <a:cs typeface="Calibri"/>
                <a:sym typeface="Calibri"/>
              </a:rPr>
              <a:t> ≤ </a:t>
            </a:r>
            <a:r>
              <a:rPr b="1" i="1" lang="en-US" sz="2400" u="none" cap="none" strike="noStrike">
                <a:solidFill>
                  <a:schemeClr val="dk1"/>
                </a:solidFill>
                <a:latin typeface="Calibri"/>
                <a:ea typeface="Calibri"/>
                <a:cs typeface="Calibri"/>
                <a:sym typeface="Calibri"/>
              </a:rPr>
              <a:t>Available</a:t>
            </a:r>
            <a:r>
              <a:rPr b="0" i="0" lang="en-US" sz="2400" u="none" cap="none" strike="noStrike">
                <a:solidFill>
                  <a:schemeClr val="dk1"/>
                </a:solidFill>
                <a:latin typeface="Calibri"/>
                <a:ea typeface="Calibri"/>
                <a:cs typeface="Calibri"/>
                <a:sym typeface="Calibri"/>
              </a:rPr>
              <a:t>, go to step 3.  Otherwise </a:t>
            </a:r>
            <a:r>
              <a:rPr b="1" i="1" lang="en-US" sz="2400" u="none" cap="none" strike="noStrike">
                <a:solidFill>
                  <a:schemeClr val="dk1"/>
                </a:solidFill>
                <a:latin typeface="Calibri"/>
                <a:ea typeface="Calibri"/>
                <a:cs typeface="Calibri"/>
                <a:sym typeface="Calibri"/>
              </a:rPr>
              <a:t>P</a:t>
            </a:r>
            <a:r>
              <a:rPr b="1" baseline="-25000" i="1" lang="en-US" sz="2400" u="none" cap="none" strike="noStrike">
                <a:solidFill>
                  <a:schemeClr val="dk1"/>
                </a:solidFill>
                <a:latin typeface="Calibri"/>
                <a:ea typeface="Calibri"/>
                <a:cs typeface="Calibri"/>
                <a:sym typeface="Calibri"/>
              </a:rPr>
              <a:t>i</a:t>
            </a:r>
            <a:r>
              <a:rPr b="0" i="0" lang="en-US" sz="2400" u="none" cap="none" strike="noStrike">
                <a:solidFill>
                  <a:schemeClr val="dk1"/>
                </a:solidFill>
                <a:latin typeface="Calibri"/>
                <a:ea typeface="Calibri"/>
                <a:cs typeface="Calibri"/>
                <a:sym typeface="Calibri"/>
              </a:rPr>
              <a:t>  must wait, since resources are not available</a:t>
            </a:r>
            <a:endParaRPr/>
          </a:p>
          <a:p>
            <a:pPr indent="-171450" lvl="1" marL="514350" marR="0" rtl="0" algn="l">
              <a:lnSpc>
                <a:spcPct val="90000"/>
              </a:lnSpc>
              <a:spcBef>
                <a:spcPts val="300"/>
              </a:spcBef>
              <a:spcAft>
                <a:spcPts val="0"/>
              </a:spcAft>
              <a:buClr>
                <a:schemeClr val="dk1"/>
              </a:buClr>
              <a:buSzPts val="2400"/>
              <a:buFont typeface="Arial"/>
              <a:buNone/>
            </a:pPr>
            <a:r>
              <a:rPr b="0" i="0" lang="en-US" sz="2400" u="none" cap="none" strike="noStrike">
                <a:solidFill>
                  <a:schemeClr val="dk1"/>
                </a:solidFill>
                <a:latin typeface="Calibri"/>
                <a:ea typeface="Calibri"/>
                <a:cs typeface="Calibri"/>
                <a:sym typeface="Calibri"/>
              </a:rPr>
              <a:t>3.	Pretend to allocate requested resources to </a:t>
            </a:r>
            <a:r>
              <a:rPr b="1" i="1" lang="en-US" sz="2400" u="none" cap="none" strike="noStrike">
                <a:solidFill>
                  <a:schemeClr val="dk1"/>
                </a:solidFill>
                <a:latin typeface="Calibri"/>
                <a:ea typeface="Calibri"/>
                <a:cs typeface="Calibri"/>
                <a:sym typeface="Calibri"/>
              </a:rPr>
              <a:t>P</a:t>
            </a:r>
            <a:r>
              <a:rPr b="1" baseline="-25000" i="1" lang="en-US" sz="2400" u="none" cap="none" strike="noStrike">
                <a:solidFill>
                  <a:schemeClr val="dk1"/>
                </a:solidFill>
                <a:latin typeface="Calibri"/>
                <a:ea typeface="Calibri"/>
                <a:cs typeface="Calibri"/>
                <a:sym typeface="Calibri"/>
              </a:rPr>
              <a:t>i</a:t>
            </a:r>
            <a:r>
              <a:rPr b="0" i="0" lang="en-US" sz="2400" u="none" cap="none" strike="noStrike">
                <a:solidFill>
                  <a:schemeClr val="dk1"/>
                </a:solidFill>
                <a:latin typeface="Calibri"/>
                <a:ea typeface="Calibri"/>
                <a:cs typeface="Calibri"/>
                <a:sym typeface="Calibri"/>
              </a:rPr>
              <a:t> by modifying the state as follows:</a:t>
            </a:r>
            <a:endParaRPr/>
          </a:p>
          <a:p>
            <a:pPr indent="-171450" lvl="3" marL="1200150" marR="0" rtl="0" algn="l">
              <a:lnSpc>
                <a:spcPct val="90000"/>
              </a:lnSpc>
              <a:spcBef>
                <a:spcPts val="30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1" i="1" lang="en-US" sz="1600" u="none" cap="none" strike="noStrike">
                <a:solidFill>
                  <a:schemeClr val="dk1"/>
                </a:solidFill>
                <a:latin typeface="Calibri"/>
                <a:ea typeface="Calibri"/>
                <a:cs typeface="Calibri"/>
                <a:sym typeface="Calibri"/>
              </a:rPr>
              <a:t>Available</a:t>
            </a:r>
            <a:r>
              <a:rPr b="1" i="0" lang="en-US" sz="1600" u="none" cap="none" strike="noStrike">
                <a:solidFill>
                  <a:schemeClr val="dk1"/>
                </a:solidFill>
                <a:latin typeface="Calibri"/>
                <a:ea typeface="Calibri"/>
                <a:cs typeface="Calibri"/>
                <a:sym typeface="Calibri"/>
              </a:rPr>
              <a:t> = </a:t>
            </a:r>
            <a:r>
              <a:rPr b="1" i="1" lang="en-US" sz="1600" u="none" cap="none" strike="noStrike">
                <a:solidFill>
                  <a:schemeClr val="dk1"/>
                </a:solidFill>
                <a:latin typeface="Calibri"/>
                <a:ea typeface="Calibri"/>
                <a:cs typeface="Calibri"/>
                <a:sym typeface="Calibri"/>
              </a:rPr>
              <a:t>Available  </a:t>
            </a:r>
            <a:r>
              <a:rPr b="1" i="0" lang="en-US" sz="1600" u="none" cap="none" strike="noStrike">
                <a:solidFill>
                  <a:schemeClr val="dk1"/>
                </a:solidFill>
                <a:latin typeface="Calibri"/>
                <a:ea typeface="Calibri"/>
                <a:cs typeface="Calibri"/>
                <a:sym typeface="Calibri"/>
              </a:rPr>
              <a:t>–</a:t>
            </a:r>
            <a:r>
              <a:rPr b="1" i="1" lang="en-US" sz="1600" u="none" cap="none" strike="noStrike">
                <a:solidFill>
                  <a:schemeClr val="dk1"/>
                </a:solidFill>
                <a:latin typeface="Calibri"/>
                <a:ea typeface="Calibri"/>
                <a:cs typeface="Calibri"/>
                <a:sym typeface="Calibri"/>
              </a:rPr>
              <a:t> Request</a:t>
            </a:r>
            <a:r>
              <a:rPr b="1" baseline="-25000" i="1" lang="en-US" sz="1600" u="none" cap="none" strike="noStrike">
                <a:solidFill>
                  <a:schemeClr val="dk1"/>
                </a:solidFill>
                <a:latin typeface="Calibri"/>
                <a:ea typeface="Calibri"/>
                <a:cs typeface="Calibri"/>
                <a:sym typeface="Calibri"/>
              </a:rPr>
              <a:t>i</a:t>
            </a:r>
            <a:r>
              <a:rPr b="1" i="1" lang="en-US" sz="1600" u="none" cap="none" strike="noStrike">
                <a:solidFill>
                  <a:schemeClr val="dk1"/>
                </a:solidFill>
                <a:latin typeface="Calibri"/>
                <a:ea typeface="Calibri"/>
                <a:cs typeface="Calibri"/>
                <a:sym typeface="Calibri"/>
              </a:rPr>
              <a:t>;</a:t>
            </a:r>
            <a:endParaRPr/>
          </a:p>
          <a:p>
            <a:pPr indent="-171450" lvl="3" marL="1200150" marR="0" rtl="0" algn="l">
              <a:lnSpc>
                <a:spcPct val="90000"/>
              </a:lnSpc>
              <a:spcBef>
                <a:spcPts val="300"/>
              </a:spcBef>
              <a:spcAft>
                <a:spcPts val="0"/>
              </a:spcAft>
              <a:buClr>
                <a:schemeClr val="dk1"/>
              </a:buClr>
              <a:buSzPts val="1600"/>
              <a:buFont typeface="Arial"/>
              <a:buNone/>
            </a:pPr>
            <a:r>
              <a:rPr b="1" i="0" lang="en-US" sz="1600" u="none" cap="none" strike="noStrike">
                <a:solidFill>
                  <a:schemeClr val="dk1"/>
                </a:solidFill>
                <a:latin typeface="Calibri"/>
                <a:ea typeface="Calibri"/>
                <a:cs typeface="Calibri"/>
                <a:sym typeface="Calibri"/>
              </a:rPr>
              <a:t>		</a:t>
            </a:r>
            <a:r>
              <a:rPr b="1" i="1" lang="en-US" sz="1600" u="none" cap="none" strike="noStrike">
                <a:solidFill>
                  <a:schemeClr val="dk1"/>
                </a:solidFill>
                <a:latin typeface="Calibri"/>
                <a:ea typeface="Calibri"/>
                <a:cs typeface="Calibri"/>
                <a:sym typeface="Calibri"/>
              </a:rPr>
              <a:t>Allocation</a:t>
            </a:r>
            <a:r>
              <a:rPr b="1" baseline="-25000" i="1" lang="en-US" sz="1600" u="none" cap="none" strike="noStrike">
                <a:solidFill>
                  <a:schemeClr val="dk1"/>
                </a:solidFill>
                <a:latin typeface="Calibri"/>
                <a:ea typeface="Calibri"/>
                <a:cs typeface="Calibri"/>
                <a:sym typeface="Calibri"/>
              </a:rPr>
              <a:t>i</a:t>
            </a:r>
            <a:r>
              <a:rPr b="1" baseline="-25000" i="0" lang="en-US" sz="1600" u="none" cap="none" strike="noStrike">
                <a:solidFill>
                  <a:schemeClr val="dk1"/>
                </a:solidFill>
                <a:latin typeface="Calibri"/>
                <a:ea typeface="Calibri"/>
                <a:cs typeface="Calibri"/>
                <a:sym typeface="Calibri"/>
              </a:rPr>
              <a:t> </a:t>
            </a:r>
            <a:r>
              <a:rPr b="1" i="0" lang="en-US" sz="1600" u="none" cap="none" strike="noStrike">
                <a:solidFill>
                  <a:schemeClr val="dk1"/>
                </a:solidFill>
                <a:latin typeface="Calibri"/>
                <a:ea typeface="Calibri"/>
                <a:cs typeface="Calibri"/>
                <a:sym typeface="Calibri"/>
              </a:rPr>
              <a:t>= </a:t>
            </a:r>
            <a:r>
              <a:rPr b="1" i="1" lang="en-US" sz="1600" u="none" cap="none" strike="noStrike">
                <a:solidFill>
                  <a:schemeClr val="dk1"/>
                </a:solidFill>
                <a:latin typeface="Calibri"/>
                <a:ea typeface="Calibri"/>
                <a:cs typeface="Calibri"/>
                <a:sym typeface="Calibri"/>
              </a:rPr>
              <a:t>Allocation</a:t>
            </a:r>
            <a:r>
              <a:rPr b="1" baseline="-25000" i="1" lang="en-US" sz="1600" u="none" cap="none" strike="noStrike">
                <a:solidFill>
                  <a:schemeClr val="dk1"/>
                </a:solidFill>
                <a:latin typeface="Calibri"/>
                <a:ea typeface="Calibri"/>
                <a:cs typeface="Calibri"/>
                <a:sym typeface="Calibri"/>
              </a:rPr>
              <a:t>i</a:t>
            </a:r>
            <a:r>
              <a:rPr b="1" i="0" lang="en-US" sz="1600" u="none" cap="none" strike="noStrike">
                <a:solidFill>
                  <a:schemeClr val="dk1"/>
                </a:solidFill>
                <a:latin typeface="Calibri"/>
                <a:ea typeface="Calibri"/>
                <a:cs typeface="Calibri"/>
                <a:sym typeface="Calibri"/>
              </a:rPr>
              <a:t> + </a:t>
            </a:r>
            <a:r>
              <a:rPr b="1" i="1" lang="en-US" sz="1600" u="none" cap="none" strike="noStrike">
                <a:solidFill>
                  <a:schemeClr val="dk1"/>
                </a:solidFill>
                <a:latin typeface="Calibri"/>
                <a:ea typeface="Calibri"/>
                <a:cs typeface="Calibri"/>
                <a:sym typeface="Calibri"/>
              </a:rPr>
              <a:t>Request</a:t>
            </a:r>
            <a:r>
              <a:rPr b="1" baseline="-25000" i="1" lang="en-US" sz="1600" u="none" cap="none" strike="noStrike">
                <a:solidFill>
                  <a:schemeClr val="dk1"/>
                </a:solidFill>
                <a:latin typeface="Calibri"/>
                <a:ea typeface="Calibri"/>
                <a:cs typeface="Calibri"/>
                <a:sym typeface="Calibri"/>
              </a:rPr>
              <a:t>i</a:t>
            </a:r>
            <a:r>
              <a:rPr b="1" i="0" lang="en-US" sz="1600" u="none" cap="none" strike="noStrike">
                <a:solidFill>
                  <a:schemeClr val="dk1"/>
                </a:solidFill>
                <a:latin typeface="Calibri"/>
                <a:ea typeface="Calibri"/>
                <a:cs typeface="Calibri"/>
                <a:sym typeface="Calibri"/>
              </a:rPr>
              <a:t>;</a:t>
            </a:r>
            <a:endParaRPr/>
          </a:p>
          <a:p>
            <a:pPr indent="-171450" lvl="3" marL="1200150" marR="0" rtl="0" algn="l">
              <a:lnSpc>
                <a:spcPct val="90000"/>
              </a:lnSpc>
              <a:spcBef>
                <a:spcPts val="300"/>
              </a:spcBef>
              <a:spcAft>
                <a:spcPts val="0"/>
              </a:spcAft>
              <a:buClr>
                <a:schemeClr val="dk1"/>
              </a:buClr>
              <a:buSzPts val="1600"/>
              <a:buFont typeface="Arial"/>
              <a:buNone/>
            </a:pPr>
            <a:r>
              <a:rPr b="1" i="0" lang="en-US" sz="1600" u="none" cap="none" strike="noStrike">
                <a:solidFill>
                  <a:schemeClr val="dk1"/>
                </a:solidFill>
                <a:latin typeface="Calibri"/>
                <a:ea typeface="Calibri"/>
                <a:cs typeface="Calibri"/>
                <a:sym typeface="Calibri"/>
              </a:rPr>
              <a:t>		</a:t>
            </a:r>
            <a:r>
              <a:rPr b="1" i="1" lang="en-US" sz="1600" u="none" cap="none" strike="noStrike">
                <a:solidFill>
                  <a:schemeClr val="dk1"/>
                </a:solidFill>
                <a:latin typeface="Calibri"/>
                <a:ea typeface="Calibri"/>
                <a:cs typeface="Calibri"/>
                <a:sym typeface="Calibri"/>
              </a:rPr>
              <a:t>Need</a:t>
            </a:r>
            <a:r>
              <a:rPr b="1" baseline="-25000" i="1" lang="en-US" sz="1600" u="none" cap="none" strike="noStrike">
                <a:solidFill>
                  <a:schemeClr val="dk1"/>
                </a:solidFill>
                <a:latin typeface="Calibri"/>
                <a:ea typeface="Calibri"/>
                <a:cs typeface="Calibri"/>
                <a:sym typeface="Calibri"/>
              </a:rPr>
              <a:t>i</a:t>
            </a:r>
            <a:r>
              <a:rPr b="1" i="1" lang="en-US" sz="1600" u="none" cap="none" strike="noStrike">
                <a:solidFill>
                  <a:schemeClr val="dk1"/>
                </a:solidFill>
                <a:latin typeface="Calibri"/>
                <a:ea typeface="Calibri"/>
                <a:cs typeface="Calibri"/>
                <a:sym typeface="Calibri"/>
              </a:rPr>
              <a:t> </a:t>
            </a:r>
            <a:r>
              <a:rPr b="1" i="0" lang="en-US" sz="1600" u="none" cap="none" strike="noStrike">
                <a:solidFill>
                  <a:schemeClr val="dk1"/>
                </a:solidFill>
                <a:latin typeface="Calibri"/>
                <a:ea typeface="Calibri"/>
                <a:cs typeface="Calibri"/>
                <a:sym typeface="Calibri"/>
              </a:rPr>
              <a:t>=</a:t>
            </a:r>
            <a:r>
              <a:rPr b="1" i="1" lang="en-US" sz="1600" u="none" cap="none" strike="noStrike">
                <a:solidFill>
                  <a:schemeClr val="dk1"/>
                </a:solidFill>
                <a:latin typeface="Calibri"/>
                <a:ea typeface="Calibri"/>
                <a:cs typeface="Calibri"/>
                <a:sym typeface="Calibri"/>
              </a:rPr>
              <a:t> Need</a:t>
            </a:r>
            <a:r>
              <a:rPr b="1" baseline="-25000" i="1" lang="en-US" sz="1600" u="none" cap="none" strike="noStrike">
                <a:solidFill>
                  <a:schemeClr val="dk1"/>
                </a:solidFill>
                <a:latin typeface="Calibri"/>
                <a:ea typeface="Calibri"/>
                <a:cs typeface="Calibri"/>
                <a:sym typeface="Calibri"/>
              </a:rPr>
              <a:t>i</a:t>
            </a:r>
            <a:r>
              <a:rPr b="1" i="0" lang="en-US" sz="1600" u="none" cap="none" strike="noStrike">
                <a:solidFill>
                  <a:schemeClr val="dk1"/>
                </a:solidFill>
                <a:latin typeface="Calibri"/>
                <a:ea typeface="Calibri"/>
                <a:cs typeface="Calibri"/>
                <a:sym typeface="Calibri"/>
              </a:rPr>
              <a:t> – </a:t>
            </a:r>
            <a:r>
              <a:rPr b="1" i="1" lang="en-US" sz="1600" u="none" cap="none" strike="noStrike">
                <a:solidFill>
                  <a:schemeClr val="dk1"/>
                </a:solidFill>
                <a:latin typeface="Calibri"/>
                <a:ea typeface="Calibri"/>
                <a:cs typeface="Calibri"/>
                <a:sym typeface="Calibri"/>
              </a:rPr>
              <a:t>Request</a:t>
            </a:r>
            <a:r>
              <a:rPr b="1" baseline="-25000" i="1" lang="en-US" sz="1600" u="none" cap="none" strike="noStrike">
                <a:solidFill>
                  <a:schemeClr val="dk1"/>
                </a:solidFill>
                <a:latin typeface="Calibri"/>
                <a:ea typeface="Calibri"/>
                <a:cs typeface="Calibri"/>
                <a:sym typeface="Calibri"/>
              </a:rPr>
              <a:t>i</a:t>
            </a:r>
            <a:r>
              <a:rPr b="1" i="1" lang="en-US" sz="1600" u="none" cap="none" strike="noStrike">
                <a:solidFill>
                  <a:schemeClr val="dk1"/>
                </a:solidFill>
                <a:latin typeface="Calibri"/>
                <a:ea typeface="Calibri"/>
                <a:cs typeface="Calibri"/>
                <a:sym typeface="Calibri"/>
              </a:rPr>
              <a:t>;</a:t>
            </a:r>
            <a:endParaRPr/>
          </a:p>
          <a:p>
            <a:pPr indent="-171450" lvl="2" marL="857250" marR="0" rtl="0" algn="l">
              <a:lnSpc>
                <a:spcPct val="90000"/>
              </a:lnSpc>
              <a:spcBef>
                <a:spcPts val="300"/>
              </a:spcBef>
              <a:spcAft>
                <a:spcPts val="0"/>
              </a:spcAft>
              <a:buClr>
                <a:srgbClr val="CC6600"/>
              </a:buClr>
              <a:buSzPts val="1440"/>
              <a:buFont typeface="Arial"/>
              <a:buChar char="●"/>
            </a:pPr>
            <a:r>
              <a:rPr b="0" i="0" lang="en-US" sz="1800" u="none" cap="none" strike="noStrike">
                <a:solidFill>
                  <a:schemeClr val="dk1"/>
                </a:solidFill>
                <a:latin typeface="Calibri"/>
                <a:ea typeface="Calibri"/>
                <a:cs typeface="Calibri"/>
                <a:sym typeface="Calibri"/>
              </a:rPr>
              <a:t>If safe ⇒ the resources are allocated to </a:t>
            </a: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i</a:t>
            </a:r>
            <a:endParaRPr/>
          </a:p>
          <a:p>
            <a:pPr indent="-171450" lvl="2" marL="857250" marR="0" rtl="0" algn="l">
              <a:lnSpc>
                <a:spcPct val="90000"/>
              </a:lnSpc>
              <a:spcBef>
                <a:spcPts val="300"/>
              </a:spcBef>
              <a:spcAft>
                <a:spcPts val="0"/>
              </a:spcAft>
              <a:buClr>
                <a:srgbClr val="CC6600"/>
              </a:buClr>
              <a:buSzPts val="1440"/>
              <a:buFont typeface="Arial"/>
              <a:buChar char="●"/>
            </a:pPr>
            <a:r>
              <a:rPr b="0" i="0" lang="en-US" sz="1800" u="none" cap="none" strike="noStrike">
                <a:solidFill>
                  <a:schemeClr val="dk1"/>
                </a:solidFill>
                <a:latin typeface="Calibri"/>
                <a:ea typeface="Calibri"/>
                <a:cs typeface="Calibri"/>
                <a:sym typeface="Calibri"/>
              </a:rPr>
              <a:t>If unsafe ⇒ </a:t>
            </a: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i</a:t>
            </a:r>
            <a:r>
              <a:rPr b="0" i="0" lang="en-US" sz="1800" u="none" cap="none" strike="noStrike">
                <a:solidFill>
                  <a:schemeClr val="dk1"/>
                </a:solidFill>
                <a:latin typeface="Calibri"/>
                <a:ea typeface="Calibri"/>
                <a:cs typeface="Calibri"/>
                <a:sym typeface="Calibri"/>
              </a:rPr>
              <a:t> must wait, and the old resource-allocation state is restored</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2"/>
          <p:cNvSpPr txBox="1"/>
          <p:nvPr>
            <p:ph type="title"/>
          </p:nvPr>
        </p:nvSpPr>
        <p:spPr>
          <a:xfrm>
            <a:off x="1022350" y="152400"/>
            <a:ext cx="766445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Example of Banker’s Algorithm</a:t>
            </a:r>
            <a:endParaRPr/>
          </a:p>
        </p:txBody>
      </p:sp>
      <p:sp>
        <p:nvSpPr>
          <p:cNvPr id="298" name="Google Shape;298;p42"/>
          <p:cNvSpPr txBox="1"/>
          <p:nvPr>
            <p:ph idx="1" type="body"/>
          </p:nvPr>
        </p:nvSpPr>
        <p:spPr>
          <a:xfrm>
            <a:off x="852487" y="1360487"/>
            <a:ext cx="7923212" cy="454025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5 processes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  </a:t>
            </a:r>
            <a:r>
              <a:rPr b="0" i="0" lang="en-US" sz="2100" u="none">
                <a:solidFill>
                  <a:schemeClr val="dk1"/>
                </a:solidFill>
                <a:latin typeface="Calibri"/>
                <a:ea typeface="Calibri"/>
                <a:cs typeface="Calibri"/>
                <a:sym typeface="Calibri"/>
              </a:rPr>
              <a:t>through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3 resource types:</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A</a:t>
            </a:r>
            <a:r>
              <a:rPr b="0" i="0" lang="en-US" sz="2100" u="none">
                <a:solidFill>
                  <a:schemeClr val="dk1"/>
                </a:solidFill>
                <a:latin typeface="Calibri"/>
                <a:ea typeface="Calibri"/>
                <a:cs typeface="Calibri"/>
                <a:sym typeface="Calibri"/>
              </a:rPr>
              <a:t> (10 instances),  </a:t>
            </a:r>
            <a:r>
              <a:rPr b="0" i="1" lang="en-US" sz="2100" u="none">
                <a:solidFill>
                  <a:schemeClr val="dk1"/>
                </a:solidFill>
                <a:latin typeface="Calibri"/>
                <a:ea typeface="Calibri"/>
                <a:cs typeface="Calibri"/>
                <a:sym typeface="Calibri"/>
              </a:rPr>
              <a:t>B</a:t>
            </a:r>
            <a:r>
              <a:rPr b="0" i="0" lang="en-US" sz="2100" u="none">
                <a:solidFill>
                  <a:schemeClr val="dk1"/>
                </a:solidFill>
                <a:latin typeface="Calibri"/>
                <a:ea typeface="Calibri"/>
                <a:cs typeface="Calibri"/>
                <a:sym typeface="Calibri"/>
              </a:rPr>
              <a:t> (5instances), and </a:t>
            </a:r>
            <a:r>
              <a:rPr b="0" i="1" lang="en-US" sz="2100" u="none">
                <a:solidFill>
                  <a:schemeClr val="dk1"/>
                </a:solidFill>
                <a:latin typeface="Calibri"/>
                <a:ea typeface="Calibri"/>
                <a:cs typeface="Calibri"/>
                <a:sym typeface="Calibri"/>
              </a:rPr>
              <a:t>C</a:t>
            </a:r>
            <a:r>
              <a:rPr b="0" i="0" lang="en-US" sz="2100" u="none">
                <a:solidFill>
                  <a:schemeClr val="dk1"/>
                </a:solidFill>
                <a:latin typeface="Calibri"/>
                <a:ea typeface="Calibri"/>
                <a:cs typeface="Calibri"/>
                <a:sym typeface="Calibri"/>
              </a:rPr>
              <a:t> (7 instances)</a:t>
            </a: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Snapshot at time </a:t>
            </a:r>
            <a:r>
              <a:rPr b="0" i="1" lang="en-US" sz="2100" u="none">
                <a:solidFill>
                  <a:schemeClr val="dk1"/>
                </a:solidFill>
                <a:latin typeface="Calibri"/>
                <a:ea typeface="Calibri"/>
                <a:cs typeface="Calibri"/>
                <a:sym typeface="Calibri"/>
              </a:rPr>
              <a:t>T</a:t>
            </a:r>
            <a:r>
              <a:rPr b="0"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Allocation</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Max</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Available</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 B C	       A B C 	A B C</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	</a:t>
            </a:r>
            <a:r>
              <a:rPr b="0" i="0" lang="en-US" sz="2100" u="none">
                <a:solidFill>
                  <a:schemeClr val="dk1"/>
                </a:solidFill>
                <a:latin typeface="Calibri"/>
                <a:ea typeface="Calibri"/>
                <a:cs typeface="Calibri"/>
                <a:sym typeface="Calibri"/>
              </a:rPr>
              <a:t>0 1 0	         7 5 3 	3 3 2</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1	</a:t>
            </a:r>
            <a:r>
              <a:rPr b="0" i="0" lang="en-US" sz="2100" u="none">
                <a:solidFill>
                  <a:schemeClr val="dk1"/>
                </a:solidFill>
                <a:latin typeface="Calibri"/>
                <a:ea typeface="Calibri"/>
                <a:cs typeface="Calibri"/>
                <a:sym typeface="Calibri"/>
              </a:rPr>
              <a:t>2 0 0 	        3 2 2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3 0 2 	        9 0 2</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2 1 1 	        2 2 2</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0 0 2	         4 3 3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3"/>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Example (Cont.)</a:t>
            </a:r>
            <a:endParaRPr/>
          </a:p>
        </p:txBody>
      </p:sp>
      <p:sp>
        <p:nvSpPr>
          <p:cNvPr id="305" name="Google Shape;305;p43"/>
          <p:cNvSpPr txBox="1"/>
          <p:nvPr>
            <p:ph idx="1" type="body"/>
          </p:nvPr>
        </p:nvSpPr>
        <p:spPr>
          <a:xfrm>
            <a:off x="931862" y="1136650"/>
            <a:ext cx="7724775" cy="4640262"/>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content of the matrix </a:t>
            </a:r>
            <a:r>
              <a:rPr b="1" i="1" lang="en-US" sz="2100" u="none">
                <a:solidFill>
                  <a:schemeClr val="dk1"/>
                </a:solidFill>
                <a:latin typeface="Calibri"/>
                <a:ea typeface="Calibri"/>
                <a:cs typeface="Calibri"/>
                <a:sym typeface="Calibri"/>
              </a:rPr>
              <a:t>Need</a:t>
            </a:r>
            <a:r>
              <a:rPr b="0" i="0" lang="en-US" sz="2100" u="none">
                <a:solidFill>
                  <a:schemeClr val="dk1"/>
                </a:solidFill>
                <a:latin typeface="Calibri"/>
                <a:ea typeface="Calibri"/>
                <a:cs typeface="Calibri"/>
                <a:sym typeface="Calibri"/>
              </a:rPr>
              <a:t> is defined to be </a:t>
            </a:r>
            <a:r>
              <a:rPr b="1" i="1" lang="en-US" sz="2100" u="none">
                <a:solidFill>
                  <a:schemeClr val="dk1"/>
                </a:solidFill>
                <a:latin typeface="Calibri"/>
                <a:ea typeface="Calibri"/>
                <a:cs typeface="Calibri"/>
                <a:sym typeface="Calibri"/>
              </a:rPr>
              <a:t>Max</a:t>
            </a:r>
            <a:r>
              <a:rPr b="1" i="0" lang="en-US" sz="2100" u="none">
                <a:solidFill>
                  <a:schemeClr val="dk1"/>
                </a:solidFill>
                <a:latin typeface="Calibri"/>
                <a:ea typeface="Calibri"/>
                <a:cs typeface="Calibri"/>
                <a:sym typeface="Calibri"/>
              </a:rPr>
              <a:t> – </a:t>
            </a:r>
            <a:r>
              <a:rPr b="1" i="1" lang="en-US" sz="2100" u="none">
                <a:solidFill>
                  <a:schemeClr val="dk1"/>
                </a:solidFill>
                <a:latin typeface="Calibri"/>
                <a:ea typeface="Calibri"/>
                <a:cs typeface="Calibri"/>
                <a:sym typeface="Calibri"/>
              </a:rPr>
              <a:t>Allocation</a:t>
            </a:r>
            <a:endParaRPr b="1"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Need</a:t>
            </a:r>
            <a:endParaRPr b="0" i="0" sz="2100" u="sng">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A B C</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	</a:t>
            </a:r>
            <a:r>
              <a:rPr b="0" i="0" lang="en-US" sz="2100" u="none">
                <a:solidFill>
                  <a:schemeClr val="dk1"/>
                </a:solidFill>
                <a:latin typeface="Calibri"/>
                <a:ea typeface="Calibri"/>
                <a:cs typeface="Calibri"/>
                <a:sym typeface="Calibri"/>
              </a:rPr>
              <a:t>7 4 3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1	</a:t>
            </a:r>
            <a:r>
              <a:rPr b="0" i="0" lang="en-US" sz="2100" u="none">
                <a:solidFill>
                  <a:schemeClr val="dk1"/>
                </a:solidFill>
                <a:latin typeface="Calibri"/>
                <a:ea typeface="Calibri"/>
                <a:cs typeface="Calibri"/>
                <a:sym typeface="Calibri"/>
              </a:rPr>
              <a:t>1 2 2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6 0 0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0 1 1</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4 3 1 </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The system is in a safe state since the sequence &lt;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1</a:t>
            </a: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&gt; satisfies safety criteria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457200" y="163512"/>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Chapter Objectives</a:t>
            </a:r>
            <a:endParaRPr/>
          </a:p>
        </p:txBody>
      </p:sp>
      <p:sp>
        <p:nvSpPr>
          <p:cNvPr id="108" name="Google Shape;108;p17"/>
          <p:cNvSpPr txBox="1"/>
          <p:nvPr>
            <p:ph idx="1" type="body"/>
          </p:nvPr>
        </p:nvSpPr>
        <p:spPr>
          <a:xfrm>
            <a:off x="882650" y="1233487"/>
            <a:ext cx="7988300" cy="4500562"/>
          </a:xfrm>
          <a:prstGeom prst="rect">
            <a:avLst/>
          </a:prstGeom>
          <a:noFill/>
          <a:ln>
            <a:noFill/>
          </a:ln>
        </p:spPr>
        <p:txBody>
          <a:bodyPr anchorCtr="0" anchor="t" bIns="45700" lIns="91425" spcFirstLastPara="1" rIns="91425" wrap="square" tIns="45700">
            <a:noAutofit/>
          </a:bodyPr>
          <a:lstStyle/>
          <a:p>
            <a:pPr indent="-177800" lvl="0" marL="171450" marR="0" rtl="0" algn="just">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develop a description of deadlocks, which prevent sets of concurrent processes from completing their tasks</a:t>
            </a:r>
            <a:endParaRPr/>
          </a:p>
          <a:p>
            <a:pPr indent="-177800" lvl="0" marL="171450" marR="0" rtl="0" algn="just">
              <a:lnSpc>
                <a:spcPct val="90000"/>
              </a:lnSpc>
              <a:spcBef>
                <a:spcPts val="7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To present a number of different methods for preventing or avoiding deadlocks in a computer system</a:t>
            </a:r>
            <a:endParaRPr/>
          </a:p>
          <a:p>
            <a:pPr indent="0" lvl="0" marL="171450" marR="0" rtl="0" algn="l">
              <a:lnSpc>
                <a:spcPct val="90000"/>
              </a:lnSpc>
              <a:spcBef>
                <a:spcPts val="75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817562" y="214312"/>
            <a:ext cx="7869237"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Example:  </a:t>
            </a:r>
            <a:r>
              <a:rPr b="0" i="1" lang="en-US" sz="3300" u="none">
                <a:solidFill>
                  <a:schemeClr val="dk1"/>
                </a:solidFill>
                <a:latin typeface="Calibri"/>
                <a:ea typeface="Calibri"/>
                <a:cs typeface="Calibri"/>
                <a:sym typeface="Calibri"/>
              </a:rPr>
              <a:t>P</a:t>
            </a:r>
            <a:r>
              <a:rPr b="0" baseline="-25000" i="0" lang="en-US" sz="3300" u="none">
                <a:solidFill>
                  <a:schemeClr val="dk1"/>
                </a:solidFill>
                <a:latin typeface="Calibri"/>
                <a:ea typeface="Calibri"/>
                <a:cs typeface="Calibri"/>
                <a:sym typeface="Calibri"/>
              </a:rPr>
              <a:t>1</a:t>
            </a:r>
            <a:r>
              <a:rPr b="0" i="0" lang="en-US" sz="3300" u="none">
                <a:solidFill>
                  <a:schemeClr val="dk1"/>
                </a:solidFill>
                <a:latin typeface="Calibri"/>
                <a:ea typeface="Calibri"/>
                <a:cs typeface="Calibri"/>
                <a:sym typeface="Calibri"/>
              </a:rPr>
              <a:t> Request (1,0,2)</a:t>
            </a:r>
            <a:endParaRPr/>
          </a:p>
        </p:txBody>
      </p:sp>
      <p:sp>
        <p:nvSpPr>
          <p:cNvPr id="312" name="Google Shape;312;p44"/>
          <p:cNvSpPr txBox="1"/>
          <p:nvPr>
            <p:ph idx="1" type="body"/>
          </p:nvPr>
        </p:nvSpPr>
        <p:spPr>
          <a:xfrm>
            <a:off x="896937" y="1103312"/>
            <a:ext cx="7766050" cy="5103812"/>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8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Check that Request ≤ Available (that is, (1,0,2) ≤ (3,3,2) ⇒ true</a:t>
            </a:r>
            <a:endParaRPr b="0" i="1" sz="21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Allocation</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Need</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Available</a:t>
            </a:r>
            <a:endParaRPr/>
          </a:p>
          <a:p>
            <a:pPr indent="-171450" lvl="0" marL="171450" marR="0" rtl="0" algn="l">
              <a:lnSpc>
                <a:spcPct val="8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 B C	A B C	 A B C </a:t>
            </a:r>
            <a:endParaRPr/>
          </a:p>
          <a:p>
            <a:pPr indent="-171450" lvl="0" marL="171450" marR="0" rtl="0" algn="l">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	0 1 0 	7 4 3 	2 3 0</a:t>
            </a:r>
            <a:endParaRPr/>
          </a:p>
          <a:p>
            <a:pPr indent="-171450" lvl="0" marL="171450" marR="0" rtl="0" algn="l">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1</a:t>
            </a:r>
            <a:r>
              <a:rPr b="0" i="0" lang="en-US" sz="2100" u="none">
                <a:solidFill>
                  <a:schemeClr val="dk1"/>
                </a:solidFill>
                <a:latin typeface="Calibri"/>
                <a:ea typeface="Calibri"/>
                <a:cs typeface="Calibri"/>
                <a:sym typeface="Calibri"/>
              </a:rPr>
              <a:t>	      3 0 2             0 2 0 	</a:t>
            </a:r>
            <a:endParaRPr/>
          </a:p>
          <a:p>
            <a:pPr indent="-171450" lvl="0" marL="171450" marR="0" rtl="0" algn="l">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3 0 2 	 6 0 0 </a:t>
            </a:r>
            <a:endParaRPr/>
          </a:p>
          <a:p>
            <a:pPr indent="-171450" lvl="0" marL="171450" marR="0" rtl="0" algn="l">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2 1 1 	0 1 1</a:t>
            </a:r>
            <a:endParaRPr/>
          </a:p>
          <a:p>
            <a:pPr indent="-171450" lvl="0" marL="171450" marR="0" rtl="0" algn="l">
              <a:lnSpc>
                <a:spcPct val="8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0 0 2 	 4 3 1 </a:t>
            </a:r>
            <a:endParaRPr/>
          </a:p>
          <a:p>
            <a:pPr indent="-171450" lvl="0" marL="171450" marR="0" rtl="0" algn="l">
              <a:lnSpc>
                <a:spcPct val="80000"/>
              </a:lnSpc>
              <a:spcBef>
                <a:spcPts val="70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Executing safety algorithm shows that sequence &lt;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1</a:t>
            </a:r>
            <a:r>
              <a:rPr b="1" i="0"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3</a:t>
            </a:r>
            <a:r>
              <a:rPr b="1" i="0"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4</a:t>
            </a:r>
            <a:r>
              <a:rPr b="1" i="0"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0</a:t>
            </a:r>
            <a:r>
              <a:rPr b="1" i="0"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&gt; satisfies safety requirement</a:t>
            </a:r>
            <a:endParaRPr/>
          </a:p>
          <a:p>
            <a:pPr indent="-120650" lvl="0" marL="171450" marR="0" rtl="0" algn="l">
              <a:lnSpc>
                <a:spcPct val="80000"/>
              </a:lnSpc>
              <a:spcBef>
                <a:spcPts val="70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Can request for (3,3,0) by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be granted?</a:t>
            </a:r>
            <a:endParaRPr/>
          </a:p>
          <a:p>
            <a:pPr indent="-120650" lvl="0" marL="171450" marR="0" rtl="0" algn="l">
              <a:lnSpc>
                <a:spcPct val="80000"/>
              </a:lnSpc>
              <a:spcBef>
                <a:spcPts val="70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171450" lvl="0" marL="171450" marR="0" rtl="0" algn="l">
              <a:lnSpc>
                <a:spcPct val="8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Can request for (0,2,0) by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 be granted?</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1141412" y="198437"/>
            <a:ext cx="7421562"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Detection</a:t>
            </a:r>
            <a:endParaRPr/>
          </a:p>
        </p:txBody>
      </p:sp>
      <p:sp>
        <p:nvSpPr>
          <p:cNvPr id="319" name="Google Shape;319;p45"/>
          <p:cNvSpPr txBox="1"/>
          <p:nvPr>
            <p:ph idx="1" type="body"/>
          </p:nvPr>
        </p:nvSpPr>
        <p:spPr>
          <a:xfrm>
            <a:off x="901700" y="1233487"/>
            <a:ext cx="7391400"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Allow system to enter deadlock state </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Detection algorithm</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Recovery scheme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1143000" y="-141287"/>
            <a:ext cx="7772400" cy="8445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Single Instance of Each Resource Type</a:t>
            </a:r>
            <a:endParaRPr/>
          </a:p>
        </p:txBody>
      </p:sp>
      <p:sp>
        <p:nvSpPr>
          <p:cNvPr id="326" name="Google Shape;326;p46"/>
          <p:cNvSpPr txBox="1"/>
          <p:nvPr>
            <p:ph idx="1" type="body"/>
          </p:nvPr>
        </p:nvSpPr>
        <p:spPr>
          <a:xfrm>
            <a:off x="827087" y="1173162"/>
            <a:ext cx="7585075" cy="45116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Maintain </a:t>
            </a:r>
            <a:r>
              <a:rPr b="1" i="0" lang="en-US" sz="2100" u="none">
                <a:solidFill>
                  <a:srgbClr val="3366FF"/>
                </a:solidFill>
                <a:latin typeface="Calibri"/>
                <a:ea typeface="Calibri"/>
                <a:cs typeface="Calibri"/>
                <a:sym typeface="Calibri"/>
              </a:rPr>
              <a:t>wait-for </a:t>
            </a:r>
            <a:r>
              <a:rPr b="0" i="0" lang="en-US" sz="2100" u="none">
                <a:solidFill>
                  <a:schemeClr val="dk1"/>
                </a:solidFill>
                <a:latin typeface="Calibri"/>
                <a:ea typeface="Calibri"/>
                <a:cs typeface="Calibri"/>
                <a:sym typeface="Calibri"/>
              </a:rPr>
              <a:t>graph</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Nodes are processes</a:t>
            </a:r>
            <a:endParaRPr/>
          </a:p>
          <a:p>
            <a:pPr indent="-171450" lvl="1" marL="514350" marR="0" rtl="0" algn="l">
              <a:lnSpc>
                <a:spcPct val="90000"/>
              </a:lnSpc>
              <a:spcBef>
                <a:spcPts val="300"/>
              </a:spcBef>
              <a:spcAft>
                <a:spcPts val="0"/>
              </a:spcAft>
              <a:buClr>
                <a:schemeClr val="dk1"/>
              </a:buClr>
              <a:buSzPts val="1800"/>
              <a:buFont typeface="Arial"/>
              <a:buChar char="•"/>
            </a:pP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 </a:t>
            </a: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j   </a:t>
            </a:r>
            <a:r>
              <a:rPr b="0" i="0" lang="en-US" sz="1800" u="none" cap="none" strike="noStrike">
                <a:solidFill>
                  <a:schemeClr val="dk1"/>
                </a:solidFill>
                <a:latin typeface="Calibri"/>
                <a:ea typeface="Calibri"/>
                <a:cs typeface="Calibri"/>
                <a:sym typeface="Calibri"/>
              </a:rPr>
              <a:t>if </a:t>
            </a: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i</a:t>
            </a:r>
            <a:r>
              <a:rPr b="0" i="1"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is waiting for</a:t>
            </a:r>
            <a:r>
              <a:rPr b="0" i="1"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P</a:t>
            </a:r>
            <a:r>
              <a:rPr b="1" baseline="-25000" i="1" lang="en-US" sz="1800" u="none" cap="none" strike="noStrike">
                <a:solidFill>
                  <a:schemeClr val="dk1"/>
                </a:solidFill>
                <a:latin typeface="Calibri"/>
                <a:ea typeface="Calibri"/>
                <a:cs typeface="Calibri"/>
                <a:sym typeface="Calibri"/>
              </a:rPr>
              <a:t>j</a:t>
            </a:r>
            <a:br>
              <a:rPr b="1" i="1" lang="en-US" sz="1800" u="none" cap="none" strike="noStrik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Periodically invoke an algorithm that searches for a cycle in the graph. If there is a cycle, there exists a deadlock</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An algorithm to detect a cycle in a graph requires an order of</a:t>
            </a:r>
            <a:r>
              <a:rPr b="0" i="1"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n</a:t>
            </a:r>
            <a:r>
              <a:rPr b="1" baseline="30000" i="0" lang="en-US" sz="2100" u="none">
                <a:solidFill>
                  <a:schemeClr val="dk1"/>
                </a:solidFill>
                <a:latin typeface="Calibri"/>
                <a:ea typeface="Calibri"/>
                <a:cs typeface="Calibri"/>
                <a:sym typeface="Calibri"/>
              </a:rPr>
              <a:t>2</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operations, where </a:t>
            </a:r>
            <a:r>
              <a:rPr b="1" i="1" lang="en-US" sz="2100" u="none">
                <a:solidFill>
                  <a:schemeClr val="dk1"/>
                </a:solidFill>
                <a:latin typeface="Calibri"/>
                <a:ea typeface="Calibri"/>
                <a:cs typeface="Calibri"/>
                <a:sym typeface="Calibri"/>
              </a:rPr>
              <a:t>n</a:t>
            </a:r>
            <a:r>
              <a:rPr b="0" i="0" lang="en-US" sz="2100" u="none">
                <a:solidFill>
                  <a:schemeClr val="dk1"/>
                </a:solidFill>
                <a:latin typeface="Calibri"/>
                <a:ea typeface="Calibri"/>
                <a:cs typeface="Calibri"/>
                <a:sym typeface="Calibri"/>
              </a:rPr>
              <a:t> is the number of vertices in the graph</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47"/>
          <p:cNvSpPr txBox="1"/>
          <p:nvPr>
            <p:ph type="title"/>
          </p:nvPr>
        </p:nvSpPr>
        <p:spPr>
          <a:xfrm>
            <a:off x="1236662" y="266700"/>
            <a:ext cx="7751762"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Resource-Allocation Graph and  Wait-for Graph</a:t>
            </a:r>
            <a:endParaRPr/>
          </a:p>
        </p:txBody>
      </p:sp>
      <p:sp>
        <p:nvSpPr>
          <p:cNvPr id="333" name="Google Shape;333;p47"/>
          <p:cNvSpPr txBox="1"/>
          <p:nvPr/>
        </p:nvSpPr>
        <p:spPr>
          <a:xfrm>
            <a:off x="1647825" y="5294312"/>
            <a:ext cx="29273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Resource-Allocation Graph</a:t>
            </a:r>
            <a:endParaRPr/>
          </a:p>
        </p:txBody>
      </p:sp>
      <p:sp>
        <p:nvSpPr>
          <p:cNvPr id="334" name="Google Shape;334;p47"/>
          <p:cNvSpPr txBox="1"/>
          <p:nvPr/>
        </p:nvSpPr>
        <p:spPr>
          <a:xfrm>
            <a:off x="4810125" y="5294312"/>
            <a:ext cx="3143250"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a:solidFill>
                  <a:schemeClr val="dk1"/>
                </a:solidFill>
                <a:latin typeface="Helvetica Neue"/>
                <a:ea typeface="Helvetica Neue"/>
                <a:cs typeface="Helvetica Neue"/>
                <a:sym typeface="Helvetica Neue"/>
              </a:rPr>
              <a:t>Corresponding wait-for graph</a:t>
            </a:r>
            <a:endParaRPr/>
          </a:p>
        </p:txBody>
      </p:sp>
      <p:pic>
        <p:nvPicPr>
          <p:cNvPr descr="7" id="335" name="Google Shape;335;p47"/>
          <p:cNvPicPr preferRelativeResize="0"/>
          <p:nvPr/>
        </p:nvPicPr>
        <p:blipFill rotWithShape="1">
          <a:blip r:embed="rId3">
            <a:alphaModFix/>
          </a:blip>
          <a:srcRect b="0" l="0" r="0" t="0"/>
          <a:stretch/>
        </p:blipFill>
        <p:spPr>
          <a:xfrm>
            <a:off x="1876425" y="1257300"/>
            <a:ext cx="5937250" cy="383063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8"/>
          <p:cNvSpPr txBox="1"/>
          <p:nvPr>
            <p:ph type="title"/>
          </p:nvPr>
        </p:nvSpPr>
        <p:spPr>
          <a:xfrm>
            <a:off x="1428750" y="161925"/>
            <a:ext cx="7772400" cy="62865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Several Instances of a Resource Type</a:t>
            </a:r>
            <a:endParaRPr/>
          </a:p>
        </p:txBody>
      </p:sp>
      <p:sp>
        <p:nvSpPr>
          <p:cNvPr id="342" name="Google Shape;342;p48"/>
          <p:cNvSpPr txBox="1"/>
          <p:nvPr>
            <p:ph idx="1" type="body"/>
          </p:nvPr>
        </p:nvSpPr>
        <p:spPr>
          <a:xfrm>
            <a:off x="882650" y="1187450"/>
            <a:ext cx="7015162" cy="38512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rgbClr val="000000"/>
              </a:buClr>
              <a:buSzPts val="2100"/>
              <a:buFont typeface="Arial"/>
              <a:buChar char="•"/>
            </a:pPr>
            <a:r>
              <a:rPr b="1" i="0" lang="en-US" sz="2100" u="none">
                <a:solidFill>
                  <a:srgbClr val="000000"/>
                </a:solidFill>
                <a:latin typeface="Calibri"/>
                <a:ea typeface="Calibri"/>
                <a:cs typeface="Calibri"/>
                <a:sym typeface="Calibri"/>
              </a:rPr>
              <a:t>Available</a:t>
            </a:r>
            <a:r>
              <a:rPr b="0" i="1"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A vector of length </a:t>
            </a:r>
            <a:r>
              <a:rPr b="1" i="1" lang="en-US" sz="2100" u="none">
                <a:solidFill>
                  <a:schemeClr val="dk1"/>
                </a:solidFill>
                <a:latin typeface="Calibri"/>
                <a:ea typeface="Calibri"/>
                <a:cs typeface="Calibri"/>
                <a:sym typeface="Calibri"/>
              </a:rPr>
              <a:t>m</a:t>
            </a:r>
            <a:r>
              <a:rPr b="0" i="0" lang="en-US" sz="2100" u="none">
                <a:solidFill>
                  <a:schemeClr val="dk1"/>
                </a:solidFill>
                <a:latin typeface="Calibri"/>
                <a:ea typeface="Calibri"/>
                <a:cs typeface="Calibri"/>
                <a:sym typeface="Calibri"/>
              </a:rPr>
              <a:t> indicates the number of available resources of each type</a:t>
            </a:r>
            <a:endParaRPr/>
          </a:p>
          <a:p>
            <a:pPr indent="-171450" lvl="0" marL="171450" marR="0" rtl="0" algn="l">
              <a:lnSpc>
                <a:spcPct val="90000"/>
              </a:lnSpc>
              <a:spcBef>
                <a:spcPts val="700"/>
              </a:spcBef>
              <a:spcAft>
                <a:spcPts val="0"/>
              </a:spcAft>
              <a:buClr>
                <a:srgbClr val="000000"/>
              </a:buClr>
              <a:buSzPts val="2100"/>
              <a:buFont typeface="Arial"/>
              <a:buChar char="•"/>
            </a:pPr>
            <a:r>
              <a:rPr b="1" i="0" lang="en-US" sz="2100" u="none">
                <a:solidFill>
                  <a:srgbClr val="000000"/>
                </a:solidFill>
                <a:latin typeface="Calibri"/>
                <a:ea typeface="Calibri"/>
                <a:cs typeface="Calibri"/>
                <a:sym typeface="Calibri"/>
              </a:rPr>
              <a:t>Allocation</a:t>
            </a:r>
            <a:r>
              <a:rPr b="0" i="1"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An </a:t>
            </a:r>
            <a:r>
              <a:rPr b="1" i="1" lang="en-US" sz="2100" u="none">
                <a:solidFill>
                  <a:schemeClr val="dk1"/>
                </a:solidFill>
                <a:latin typeface="Calibri"/>
                <a:ea typeface="Calibri"/>
                <a:cs typeface="Calibri"/>
                <a:sym typeface="Calibri"/>
              </a:rPr>
              <a:t>n </a:t>
            </a:r>
            <a:r>
              <a:rPr b="1" i="0" lang="en-US" sz="2100" u="none">
                <a:solidFill>
                  <a:schemeClr val="dk1"/>
                </a:solidFill>
                <a:latin typeface="Calibri"/>
                <a:ea typeface="Calibri"/>
                <a:cs typeface="Calibri"/>
                <a:sym typeface="Calibri"/>
              </a:rPr>
              <a:t>x</a:t>
            </a:r>
            <a:r>
              <a:rPr b="1" i="1" lang="en-US" sz="2100" u="none">
                <a:solidFill>
                  <a:schemeClr val="dk1"/>
                </a:solidFill>
                <a:latin typeface="Calibri"/>
                <a:ea typeface="Calibri"/>
                <a:cs typeface="Calibri"/>
                <a:sym typeface="Calibri"/>
              </a:rPr>
              <a:t> m</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matrix defines the number of resources of each type currently allocated to each process</a:t>
            </a:r>
            <a:endParaRPr/>
          </a:p>
          <a:p>
            <a:pPr indent="-171450" lvl="0" marL="171450" marR="0" rtl="0" algn="l">
              <a:lnSpc>
                <a:spcPct val="90000"/>
              </a:lnSpc>
              <a:spcBef>
                <a:spcPts val="700"/>
              </a:spcBef>
              <a:spcAft>
                <a:spcPts val="0"/>
              </a:spcAft>
              <a:buClr>
                <a:srgbClr val="000000"/>
              </a:buClr>
              <a:buSzPts val="2100"/>
              <a:buFont typeface="Arial"/>
              <a:buChar char="•"/>
            </a:pPr>
            <a:r>
              <a:rPr b="1" i="0" lang="en-US" sz="2100" u="none">
                <a:solidFill>
                  <a:srgbClr val="000000"/>
                </a:solidFill>
                <a:latin typeface="Calibri"/>
                <a:ea typeface="Calibri"/>
                <a:cs typeface="Calibri"/>
                <a:sym typeface="Calibri"/>
              </a:rPr>
              <a:t>Request</a:t>
            </a:r>
            <a:r>
              <a:rPr b="0" i="1" lang="en-US" sz="2100" u="none">
                <a:solidFill>
                  <a:schemeClr val="dk1"/>
                </a:solidFill>
                <a:latin typeface="Calibri"/>
                <a:ea typeface="Calibri"/>
                <a:cs typeface="Calibri"/>
                <a:sym typeface="Calibri"/>
              </a:rPr>
              <a:t>:</a:t>
            </a:r>
            <a:r>
              <a:rPr b="0" i="0" lang="en-US" sz="2100" u="none">
                <a:solidFill>
                  <a:schemeClr val="dk1"/>
                </a:solidFill>
                <a:latin typeface="Calibri"/>
                <a:ea typeface="Calibri"/>
                <a:cs typeface="Calibri"/>
                <a:sym typeface="Calibri"/>
              </a:rPr>
              <a:t>  An </a:t>
            </a:r>
            <a:r>
              <a:rPr b="1" i="1" lang="en-US" sz="2100" u="none">
                <a:solidFill>
                  <a:schemeClr val="dk1"/>
                </a:solidFill>
                <a:latin typeface="Calibri"/>
                <a:ea typeface="Calibri"/>
                <a:cs typeface="Calibri"/>
                <a:sym typeface="Calibri"/>
              </a:rPr>
              <a:t>n </a:t>
            </a:r>
            <a:r>
              <a:rPr b="1" i="0" lang="en-US" sz="2100" u="none">
                <a:solidFill>
                  <a:schemeClr val="dk1"/>
                </a:solidFill>
                <a:latin typeface="Calibri"/>
                <a:ea typeface="Calibri"/>
                <a:cs typeface="Calibri"/>
                <a:sym typeface="Calibri"/>
              </a:rPr>
              <a:t>x</a:t>
            </a:r>
            <a:r>
              <a:rPr b="1" i="1" lang="en-US" sz="2100" u="none">
                <a:solidFill>
                  <a:schemeClr val="dk1"/>
                </a:solidFill>
                <a:latin typeface="Calibri"/>
                <a:ea typeface="Calibri"/>
                <a:cs typeface="Calibri"/>
                <a:sym typeface="Calibri"/>
              </a:rPr>
              <a:t> m</a:t>
            </a:r>
            <a:r>
              <a:rPr b="1"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matrix indicates the current request  of each process.  If </a:t>
            </a:r>
            <a:r>
              <a:rPr b="1" i="1" lang="en-US" sz="2100" u="none">
                <a:solidFill>
                  <a:schemeClr val="dk1"/>
                </a:solidFill>
                <a:latin typeface="Calibri"/>
                <a:ea typeface="Calibri"/>
                <a:cs typeface="Calibri"/>
                <a:sym typeface="Calibri"/>
              </a:rPr>
              <a:t>Request </a:t>
            </a:r>
            <a:r>
              <a:rPr b="1" i="0" lang="en-US" sz="2100" u="none">
                <a:solidFill>
                  <a:schemeClr val="dk1"/>
                </a:solidFill>
                <a:latin typeface="Calibri"/>
                <a:ea typeface="Calibri"/>
                <a:cs typeface="Calibri"/>
                <a:sym typeface="Calibri"/>
              </a:rPr>
              <a:t>[</a:t>
            </a:r>
            <a:r>
              <a:rPr b="1" i="1" lang="en-US" sz="2100" u="none">
                <a:solidFill>
                  <a:schemeClr val="dk1"/>
                </a:solidFill>
                <a:latin typeface="Calibri"/>
                <a:ea typeface="Calibri"/>
                <a:cs typeface="Calibri"/>
                <a:sym typeface="Calibri"/>
              </a:rPr>
              <a:t>i</a:t>
            </a:r>
            <a:r>
              <a:rPr b="1" i="0" lang="en-US" sz="2100" u="none">
                <a:solidFill>
                  <a:schemeClr val="dk1"/>
                </a:solidFill>
                <a:latin typeface="Calibri"/>
                <a:ea typeface="Calibri"/>
                <a:cs typeface="Calibri"/>
                <a:sym typeface="Calibri"/>
              </a:rPr>
              <a:t>][</a:t>
            </a:r>
            <a:r>
              <a:rPr b="1" i="1" lang="en-US" sz="2100" u="none">
                <a:solidFill>
                  <a:schemeClr val="dk1"/>
                </a:solidFill>
                <a:latin typeface="Calibri"/>
                <a:ea typeface="Calibri"/>
                <a:cs typeface="Calibri"/>
                <a:sym typeface="Calibri"/>
              </a:rPr>
              <a:t>j</a:t>
            </a:r>
            <a:r>
              <a:rPr b="1" i="0" lang="en-US" sz="2100" u="none">
                <a:solidFill>
                  <a:schemeClr val="dk1"/>
                </a:solidFill>
                <a:latin typeface="Calibri"/>
                <a:ea typeface="Calibri"/>
                <a:cs typeface="Calibri"/>
                <a:sym typeface="Calibri"/>
              </a:rPr>
              <a:t>] = </a:t>
            </a:r>
            <a:r>
              <a:rPr b="1" i="1" lang="en-US" sz="2100" u="none">
                <a:solidFill>
                  <a:schemeClr val="dk1"/>
                </a:solidFill>
                <a:latin typeface="Calibri"/>
                <a:ea typeface="Calibri"/>
                <a:cs typeface="Calibri"/>
                <a:sym typeface="Calibri"/>
              </a:rPr>
              <a:t>k</a:t>
            </a:r>
            <a:r>
              <a:rPr b="0" i="0" lang="en-US" sz="2100" u="none">
                <a:solidFill>
                  <a:schemeClr val="dk1"/>
                </a:solidFill>
                <a:latin typeface="Calibri"/>
                <a:ea typeface="Calibri"/>
                <a:cs typeface="Calibri"/>
                <a:sym typeface="Calibri"/>
              </a:rPr>
              <a:t>, then process</a:t>
            </a:r>
            <a:r>
              <a:rPr b="0" i="1"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P</a:t>
            </a:r>
            <a:r>
              <a:rPr b="1" baseline="-25000" i="1" lang="en-US" sz="2100" u="none">
                <a:solidFill>
                  <a:schemeClr val="dk1"/>
                </a:solidFill>
                <a:latin typeface="Calibri"/>
                <a:ea typeface="Calibri"/>
                <a:cs typeface="Calibri"/>
                <a:sym typeface="Calibri"/>
              </a:rPr>
              <a:t>i</a:t>
            </a:r>
            <a:r>
              <a:rPr b="0" i="0" lang="en-US" sz="2100" u="none">
                <a:solidFill>
                  <a:schemeClr val="dk1"/>
                </a:solidFill>
                <a:latin typeface="Calibri"/>
                <a:ea typeface="Calibri"/>
                <a:cs typeface="Calibri"/>
                <a:sym typeface="Calibri"/>
              </a:rPr>
              <a:t> is requesting</a:t>
            </a:r>
            <a:r>
              <a:rPr b="0" i="1"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k</a:t>
            </a:r>
            <a:r>
              <a:rPr b="0" i="0" lang="en-US" sz="2100" u="none">
                <a:solidFill>
                  <a:schemeClr val="dk1"/>
                </a:solidFill>
                <a:latin typeface="Calibri"/>
                <a:ea typeface="Calibri"/>
                <a:cs typeface="Calibri"/>
                <a:sym typeface="Calibri"/>
              </a:rPr>
              <a:t> more instances of resource type </a:t>
            </a:r>
            <a:r>
              <a:rPr b="1" i="1" lang="en-US" sz="2100" u="none">
                <a:solidFill>
                  <a:schemeClr val="dk1"/>
                </a:solidFill>
                <a:latin typeface="Calibri"/>
                <a:ea typeface="Calibri"/>
                <a:cs typeface="Calibri"/>
                <a:sym typeface="Calibri"/>
              </a:rPr>
              <a:t>R</a:t>
            </a:r>
            <a:r>
              <a:rPr b="1" baseline="-25000" i="1" lang="en-US" sz="2100" u="none">
                <a:solidFill>
                  <a:schemeClr val="dk1"/>
                </a:solidFill>
                <a:latin typeface="Calibri"/>
                <a:ea typeface="Calibri"/>
                <a:cs typeface="Calibri"/>
                <a:sym typeface="Calibri"/>
              </a:rPr>
              <a:t>j</a:t>
            </a:r>
            <a:r>
              <a:rPr b="0" i="0" lang="en-US" sz="2100" u="none">
                <a:solidFill>
                  <a:schemeClr val="dk1"/>
                </a:solidFill>
                <a:latin typeface="Calibri"/>
                <a:ea typeface="Calibri"/>
                <a:cs typeface="Calibri"/>
                <a:sym typeface="Calibri"/>
              </a:rPr>
              <a: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787400" y="152400"/>
            <a:ext cx="78994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Detection Algorithm</a:t>
            </a:r>
            <a:endParaRPr/>
          </a:p>
        </p:txBody>
      </p:sp>
      <p:sp>
        <p:nvSpPr>
          <p:cNvPr id="349" name="Google Shape;349;p49"/>
          <p:cNvSpPr txBox="1"/>
          <p:nvPr>
            <p:ph idx="1" type="body"/>
          </p:nvPr>
        </p:nvSpPr>
        <p:spPr>
          <a:xfrm>
            <a:off x="995362" y="1233487"/>
            <a:ext cx="7753350"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1.	Let </a:t>
            </a:r>
            <a:r>
              <a:rPr b="1" i="1" lang="en-US" sz="2100" u="none">
                <a:solidFill>
                  <a:schemeClr val="dk1"/>
                </a:solidFill>
                <a:latin typeface="Calibri"/>
                <a:ea typeface="Calibri"/>
                <a:cs typeface="Calibri"/>
                <a:sym typeface="Calibri"/>
              </a:rPr>
              <a:t>Work</a:t>
            </a:r>
            <a:r>
              <a:rPr b="0" i="0" lang="en-US" sz="2100" u="none">
                <a:solidFill>
                  <a:schemeClr val="dk1"/>
                </a:solidFill>
                <a:latin typeface="Calibri"/>
                <a:ea typeface="Calibri"/>
                <a:cs typeface="Calibri"/>
                <a:sym typeface="Calibri"/>
              </a:rPr>
              <a:t> and </a:t>
            </a:r>
            <a:r>
              <a:rPr b="1" i="1" lang="en-US" sz="2100" u="none">
                <a:solidFill>
                  <a:schemeClr val="dk1"/>
                </a:solidFill>
                <a:latin typeface="Calibri"/>
                <a:ea typeface="Calibri"/>
                <a:cs typeface="Calibri"/>
                <a:sym typeface="Calibri"/>
              </a:rPr>
              <a:t>Finish</a:t>
            </a:r>
            <a:r>
              <a:rPr b="0" i="0" lang="en-US" sz="2100" u="none">
                <a:solidFill>
                  <a:schemeClr val="dk1"/>
                </a:solidFill>
                <a:latin typeface="Calibri"/>
                <a:ea typeface="Calibri"/>
                <a:cs typeface="Calibri"/>
                <a:sym typeface="Calibri"/>
              </a:rPr>
              <a:t> be vectors of length </a:t>
            </a:r>
            <a:r>
              <a:rPr b="1" i="1" lang="en-US" sz="2100" u="none">
                <a:solidFill>
                  <a:schemeClr val="dk1"/>
                </a:solidFill>
                <a:latin typeface="Calibri"/>
                <a:ea typeface="Calibri"/>
                <a:cs typeface="Calibri"/>
                <a:sym typeface="Calibri"/>
              </a:rPr>
              <a:t>m</a:t>
            </a:r>
            <a:r>
              <a:rPr b="0" i="0" lang="en-US" sz="2100" u="none">
                <a:solidFill>
                  <a:schemeClr val="dk1"/>
                </a:solidFill>
                <a:latin typeface="Calibri"/>
                <a:ea typeface="Calibri"/>
                <a:cs typeface="Calibri"/>
                <a:sym typeface="Calibri"/>
              </a:rPr>
              <a:t> and </a:t>
            </a:r>
            <a:r>
              <a:rPr b="1" i="1" lang="en-US" sz="2100" u="none">
                <a:solidFill>
                  <a:schemeClr val="dk1"/>
                </a:solidFill>
                <a:latin typeface="Calibri"/>
                <a:ea typeface="Calibri"/>
                <a:cs typeface="Calibri"/>
                <a:sym typeface="Calibri"/>
              </a:rPr>
              <a:t>n</a:t>
            </a:r>
            <a:r>
              <a:rPr b="0" i="0" lang="en-US" sz="2100" u="none">
                <a:solidFill>
                  <a:schemeClr val="dk1"/>
                </a:solidFill>
                <a:latin typeface="Calibri"/>
                <a:ea typeface="Calibri"/>
                <a:cs typeface="Calibri"/>
                <a:sym typeface="Calibri"/>
              </a:rPr>
              <a:t>, respectively Initialize:</a:t>
            </a:r>
            <a:endParaRPr/>
          </a:p>
          <a:p>
            <a:pPr indent="-393700" lvl="1" marL="85090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a:t>
            </a:r>
            <a:r>
              <a:rPr b="1" i="1" lang="en-US" sz="1800" u="none" cap="none" strike="noStrike">
                <a:solidFill>
                  <a:schemeClr val="dk1"/>
                </a:solidFill>
                <a:latin typeface="Calibri"/>
                <a:ea typeface="Calibri"/>
                <a:cs typeface="Calibri"/>
                <a:sym typeface="Calibri"/>
              </a:rPr>
              <a:t>Work</a:t>
            </a:r>
            <a:r>
              <a:rPr b="1" i="0" lang="en-US" sz="1800" u="none" cap="none" strike="noStrike">
                <a:solidFill>
                  <a:schemeClr val="dk1"/>
                </a:solidFill>
                <a:latin typeface="Calibri"/>
                <a:ea typeface="Calibri"/>
                <a:cs typeface="Calibri"/>
                <a:sym typeface="Calibri"/>
              </a:rPr>
              <a:t> = </a:t>
            </a:r>
            <a:r>
              <a:rPr b="1" i="1" lang="en-US" sz="1800" u="none" cap="none" strike="noStrike">
                <a:solidFill>
                  <a:schemeClr val="dk1"/>
                </a:solidFill>
                <a:latin typeface="Calibri"/>
                <a:ea typeface="Calibri"/>
                <a:cs typeface="Calibri"/>
                <a:sym typeface="Calibri"/>
              </a:rPr>
              <a:t>Available</a:t>
            </a:r>
            <a:endParaRPr b="1" i="0" sz="1800" u="none" cap="none" strike="noStrike">
              <a:solidFill>
                <a:schemeClr val="dk1"/>
              </a:solidFill>
              <a:latin typeface="Calibri"/>
              <a:ea typeface="Calibri"/>
              <a:cs typeface="Calibri"/>
              <a:sym typeface="Calibri"/>
            </a:endParaRPr>
          </a:p>
          <a:p>
            <a:pPr indent="-393700" lvl="1" marL="85090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For </a:t>
            </a:r>
            <a:r>
              <a:rPr b="1"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 1,2, …,</a:t>
            </a:r>
            <a:r>
              <a:rPr b="1" i="1" lang="en-US" sz="1800" u="none" cap="none" strike="noStrike">
                <a:solidFill>
                  <a:schemeClr val="dk1"/>
                </a:solidFill>
                <a:latin typeface="Calibri"/>
                <a:ea typeface="Calibri"/>
                <a:cs typeface="Calibri"/>
                <a:sym typeface="Calibri"/>
              </a:rPr>
              <a:t> n</a:t>
            </a:r>
            <a:r>
              <a:rPr b="0" i="0" lang="en-US" sz="1800" u="none" cap="none" strike="noStrike">
                <a:solidFill>
                  <a:schemeClr val="dk1"/>
                </a:solidFill>
                <a:latin typeface="Calibri"/>
                <a:ea typeface="Calibri"/>
                <a:cs typeface="Calibri"/>
                <a:sym typeface="Calibri"/>
              </a:rPr>
              <a:t>, if </a:t>
            </a:r>
            <a:r>
              <a:rPr b="1" i="1" lang="en-US" sz="1800" u="none" cap="none" strike="noStrike">
                <a:solidFill>
                  <a:schemeClr val="dk1"/>
                </a:solidFill>
                <a:latin typeface="Calibri"/>
                <a:ea typeface="Calibri"/>
                <a:cs typeface="Calibri"/>
                <a:sym typeface="Calibri"/>
              </a:rPr>
              <a:t>Allocation</a:t>
            </a:r>
            <a:r>
              <a:rPr b="1" baseline="-25000"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 0</a:t>
            </a:r>
            <a:r>
              <a:rPr b="0" i="0" lang="en-US" sz="1800" u="none" cap="none" strike="noStrike">
                <a:solidFill>
                  <a:schemeClr val="dk1"/>
                </a:solidFill>
                <a:latin typeface="Calibri"/>
                <a:ea typeface="Calibri"/>
                <a:cs typeface="Calibri"/>
                <a:sym typeface="Calibri"/>
              </a:rPr>
              <a:t>, then </a:t>
            </a:r>
            <a:br>
              <a:rPr b="0" i="0" lang="en-US" sz="1800" u="none" cap="none" strike="noStrike">
                <a:solidFill>
                  <a:schemeClr val="dk1"/>
                </a:solidFill>
                <a:latin typeface="Calibri"/>
                <a:ea typeface="Calibri"/>
                <a:cs typeface="Calibri"/>
                <a:sym typeface="Calibri"/>
              </a:rPr>
            </a:br>
            <a:r>
              <a:rPr b="1" i="1" lang="en-US" sz="1800" u="none" cap="none" strike="noStrike">
                <a:solidFill>
                  <a:schemeClr val="dk1"/>
                </a:solidFill>
                <a:latin typeface="Calibri"/>
                <a:ea typeface="Calibri"/>
                <a:cs typeface="Calibri"/>
                <a:sym typeface="Calibri"/>
              </a:rPr>
              <a:t>Finish</a:t>
            </a:r>
            <a:r>
              <a:rPr b="1" i="0" lang="en-US" sz="1800" u="none" cap="none" strike="noStrike">
                <a:solidFill>
                  <a:schemeClr val="dk1"/>
                </a:solidFill>
                <a:latin typeface="Calibri"/>
                <a:ea typeface="Calibri"/>
                <a:cs typeface="Calibri"/>
                <a:sym typeface="Calibri"/>
              </a:rPr>
              <a:t>[i] </a:t>
            </a:r>
            <a:r>
              <a:rPr b="1" i="1" lang="en-US" sz="1800" u="none" cap="none" strike="noStrike">
                <a:solidFill>
                  <a:schemeClr val="dk1"/>
                </a:solidFill>
                <a:latin typeface="Calibri"/>
                <a:ea typeface="Calibri"/>
                <a:cs typeface="Calibri"/>
                <a:sym typeface="Calibri"/>
              </a:rPr>
              <a:t>= false</a:t>
            </a:r>
            <a:r>
              <a:rPr b="0" i="0" lang="en-US" sz="1800" u="none" cap="none" strike="noStrike">
                <a:solidFill>
                  <a:schemeClr val="dk1"/>
                </a:solidFill>
                <a:latin typeface="Calibri"/>
                <a:ea typeface="Calibri"/>
                <a:cs typeface="Calibri"/>
                <a:sym typeface="Calibri"/>
              </a:rPr>
              <a:t>; otherwise, </a:t>
            </a:r>
            <a:r>
              <a:rPr b="1" i="1" lang="en-US" sz="1800" u="none" cap="none" strike="noStrike">
                <a:solidFill>
                  <a:schemeClr val="dk1"/>
                </a:solidFill>
                <a:latin typeface="Calibri"/>
                <a:ea typeface="Calibri"/>
                <a:cs typeface="Calibri"/>
                <a:sym typeface="Calibri"/>
              </a:rPr>
              <a:t>Finish</a:t>
            </a:r>
            <a:r>
              <a:rPr b="1" i="0" lang="en-US" sz="1800" u="none" cap="none" strike="noStrike">
                <a:solidFill>
                  <a:schemeClr val="dk1"/>
                </a:solidFill>
                <a:latin typeface="Calibri"/>
                <a:ea typeface="Calibri"/>
                <a:cs typeface="Calibri"/>
                <a:sym typeface="Calibri"/>
              </a:rPr>
              <a:t>[i] = </a:t>
            </a:r>
            <a:r>
              <a:rPr b="1" i="1" lang="en-US" sz="1800" u="none" cap="none" strike="noStrike">
                <a:solidFill>
                  <a:schemeClr val="dk1"/>
                </a:solidFill>
                <a:latin typeface="Calibri"/>
                <a:ea typeface="Calibri"/>
                <a:cs typeface="Calibri"/>
                <a:sym typeface="Calibri"/>
              </a:rPr>
              <a:t>true</a:t>
            </a:r>
            <a:endParaRPr/>
          </a:p>
          <a:p>
            <a:pPr indent="-393700" lvl="1" marL="850900" marR="0" rtl="0" algn="l">
              <a:lnSpc>
                <a:spcPct val="90000"/>
              </a:lnSpc>
              <a:spcBef>
                <a:spcPts val="30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2.	Find an index </a:t>
            </a:r>
            <a:r>
              <a:rPr b="1" i="1" lang="en-US" sz="2100" u="none">
                <a:solidFill>
                  <a:schemeClr val="dk1"/>
                </a:solidFill>
                <a:latin typeface="Calibri"/>
                <a:ea typeface="Calibri"/>
                <a:cs typeface="Calibri"/>
                <a:sym typeface="Calibri"/>
              </a:rPr>
              <a:t>i</a:t>
            </a:r>
            <a:r>
              <a:rPr b="0" i="1"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such that both:</a:t>
            </a:r>
            <a:endParaRPr/>
          </a:p>
          <a:p>
            <a:pPr indent="-393700" lvl="1" marL="85090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(a)	</a:t>
            </a:r>
            <a:r>
              <a:rPr b="1" i="1" lang="en-US" sz="1800" u="none" cap="none" strike="noStrike">
                <a:solidFill>
                  <a:schemeClr val="dk1"/>
                </a:solidFill>
                <a:latin typeface="Calibri"/>
                <a:ea typeface="Calibri"/>
                <a:cs typeface="Calibri"/>
                <a:sym typeface="Calibri"/>
              </a:rPr>
              <a:t>Finish</a:t>
            </a:r>
            <a:r>
              <a:rPr b="1" i="0" lang="en-US" sz="1800" u="none" cap="none" strike="noStrike">
                <a:solidFill>
                  <a:schemeClr val="dk1"/>
                </a:solidFill>
                <a:latin typeface="Calibri"/>
                <a:ea typeface="Calibri"/>
                <a:cs typeface="Calibri"/>
                <a:sym typeface="Calibri"/>
              </a:rPr>
              <a:t>[</a:t>
            </a:r>
            <a:r>
              <a:rPr b="1"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 </a:t>
            </a:r>
            <a:r>
              <a:rPr b="1" i="1" lang="en-US" sz="1800" u="none" cap="none" strike="noStrike">
                <a:solidFill>
                  <a:schemeClr val="dk1"/>
                </a:solidFill>
                <a:latin typeface="Calibri"/>
                <a:ea typeface="Calibri"/>
                <a:cs typeface="Calibri"/>
                <a:sym typeface="Calibri"/>
              </a:rPr>
              <a:t>false</a:t>
            </a:r>
            <a:endParaRPr b="1" i="0" sz="1800" u="none" cap="none" strike="noStrike">
              <a:solidFill>
                <a:schemeClr val="dk1"/>
              </a:solidFill>
              <a:latin typeface="Calibri"/>
              <a:ea typeface="Calibri"/>
              <a:cs typeface="Calibri"/>
              <a:sym typeface="Calibri"/>
            </a:endParaRPr>
          </a:p>
          <a:p>
            <a:pPr indent="-393700" lvl="1" marL="85090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(b)	</a:t>
            </a:r>
            <a:r>
              <a:rPr b="1" i="1" lang="en-US" sz="1800" u="none" cap="none" strike="noStrike">
                <a:solidFill>
                  <a:schemeClr val="dk1"/>
                </a:solidFill>
                <a:latin typeface="Calibri"/>
                <a:ea typeface="Calibri"/>
                <a:cs typeface="Calibri"/>
                <a:sym typeface="Calibri"/>
              </a:rPr>
              <a:t>Request</a:t>
            </a:r>
            <a:r>
              <a:rPr b="1" baseline="-25000"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 </a:t>
            </a:r>
            <a:r>
              <a:rPr b="1" i="1" lang="en-US" sz="1800" u="none" cap="none" strike="noStrike">
                <a:solidFill>
                  <a:schemeClr val="dk1"/>
                </a:solidFill>
                <a:latin typeface="Calibri"/>
                <a:ea typeface="Calibri"/>
                <a:cs typeface="Calibri"/>
                <a:sym typeface="Calibri"/>
              </a:rPr>
              <a:t>Work</a:t>
            </a:r>
            <a:br>
              <a:rPr b="1" i="1" lang="en-US" sz="1800" u="none" cap="none" strike="noStrike">
                <a:solidFill>
                  <a:schemeClr val="dk1"/>
                </a:solidFill>
                <a:latin typeface="Calibri"/>
                <a:ea typeface="Calibri"/>
                <a:cs typeface="Calibri"/>
                <a:sym typeface="Calibri"/>
              </a:rPr>
            </a:br>
            <a:endParaRPr b="1" i="0" sz="1800" u="none" cap="none" strike="noStrike">
              <a:solidFill>
                <a:schemeClr val="dk1"/>
              </a:solidFill>
              <a:latin typeface="Calibri"/>
              <a:ea typeface="Calibri"/>
              <a:cs typeface="Calibri"/>
              <a:sym typeface="Calibri"/>
            </a:endParaRPr>
          </a:p>
          <a:p>
            <a:pPr indent="-393700" lvl="1" marL="850900" marR="0" rtl="0" algn="l">
              <a:lnSpc>
                <a:spcPct val="90000"/>
              </a:lnSpc>
              <a:spcBef>
                <a:spcPts val="30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If no such </a:t>
            </a:r>
            <a:r>
              <a:rPr b="1" i="1" lang="en-US" sz="1800" u="none" cap="none" strike="noStrike">
                <a:solidFill>
                  <a:schemeClr val="dk1"/>
                </a:solidFill>
                <a:latin typeface="Calibri"/>
                <a:ea typeface="Calibri"/>
                <a:cs typeface="Calibri"/>
                <a:sym typeface="Calibri"/>
              </a:rPr>
              <a:t>i</a:t>
            </a:r>
            <a:r>
              <a:rPr b="1" i="0" lang="en-US" sz="18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exists, go to step 4</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1128712" y="214312"/>
            <a:ext cx="7558087"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Detection Algorithm (Cont.)</a:t>
            </a:r>
            <a:endParaRPr/>
          </a:p>
        </p:txBody>
      </p:sp>
      <p:sp>
        <p:nvSpPr>
          <p:cNvPr id="356" name="Google Shape;356;p50"/>
          <p:cNvSpPr txBox="1"/>
          <p:nvPr>
            <p:ph idx="1" type="body"/>
          </p:nvPr>
        </p:nvSpPr>
        <p:spPr>
          <a:xfrm>
            <a:off x="947737" y="1171575"/>
            <a:ext cx="7218362" cy="2297112"/>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3.	</a:t>
            </a:r>
            <a:r>
              <a:rPr b="1" i="1" lang="en-US" sz="1900" u="none">
                <a:solidFill>
                  <a:schemeClr val="dk1"/>
                </a:solidFill>
                <a:latin typeface="Calibri"/>
                <a:ea typeface="Calibri"/>
                <a:cs typeface="Calibri"/>
                <a:sym typeface="Calibri"/>
              </a:rPr>
              <a:t>Work</a:t>
            </a:r>
            <a:r>
              <a:rPr b="1" i="0" lang="en-US" sz="1900" u="none">
                <a:solidFill>
                  <a:schemeClr val="dk1"/>
                </a:solidFill>
                <a:latin typeface="Calibri"/>
                <a:ea typeface="Calibri"/>
                <a:cs typeface="Calibri"/>
                <a:sym typeface="Calibri"/>
              </a:rPr>
              <a:t> = </a:t>
            </a:r>
            <a:r>
              <a:rPr b="1" i="1" lang="en-US" sz="1900" u="none">
                <a:solidFill>
                  <a:schemeClr val="dk1"/>
                </a:solidFill>
                <a:latin typeface="Calibri"/>
                <a:ea typeface="Calibri"/>
                <a:cs typeface="Calibri"/>
                <a:sym typeface="Calibri"/>
              </a:rPr>
              <a:t>Work</a:t>
            </a:r>
            <a:r>
              <a:rPr b="1" i="0" lang="en-US" sz="1900" u="none">
                <a:solidFill>
                  <a:schemeClr val="dk1"/>
                </a:solidFill>
                <a:latin typeface="Calibri"/>
                <a:ea typeface="Calibri"/>
                <a:cs typeface="Calibri"/>
                <a:sym typeface="Calibri"/>
              </a:rPr>
              <a:t> + </a:t>
            </a:r>
            <a:r>
              <a:rPr b="1" i="1" lang="en-US" sz="1900" u="none">
                <a:solidFill>
                  <a:schemeClr val="dk1"/>
                </a:solidFill>
                <a:latin typeface="Calibri"/>
                <a:ea typeface="Calibri"/>
                <a:cs typeface="Calibri"/>
                <a:sym typeface="Calibri"/>
              </a:rPr>
              <a:t>Allocation</a:t>
            </a:r>
            <a:r>
              <a:rPr b="1" baseline="-25000" i="1" lang="en-US" sz="1900" u="none">
                <a:solidFill>
                  <a:schemeClr val="dk1"/>
                </a:solidFill>
                <a:latin typeface="Calibri"/>
                <a:ea typeface="Calibri"/>
                <a:cs typeface="Calibri"/>
                <a:sym typeface="Calibri"/>
              </a:rPr>
              <a:t>i</a:t>
            </a:r>
            <a:br>
              <a:rPr b="1" i="0" lang="en-US" sz="1900" u="none">
                <a:solidFill>
                  <a:schemeClr val="dk1"/>
                </a:solidFill>
                <a:latin typeface="Calibri"/>
                <a:ea typeface="Calibri"/>
                <a:cs typeface="Calibri"/>
                <a:sym typeface="Calibri"/>
              </a:rPr>
            </a:br>
            <a:r>
              <a:rPr b="1" i="1" lang="en-US" sz="1900" u="none">
                <a:solidFill>
                  <a:schemeClr val="dk1"/>
                </a:solidFill>
                <a:latin typeface="Calibri"/>
                <a:ea typeface="Calibri"/>
                <a:cs typeface="Calibri"/>
                <a:sym typeface="Calibri"/>
              </a:rPr>
              <a:t>Finish</a:t>
            </a:r>
            <a:r>
              <a:rPr b="1" i="0" lang="en-US" sz="1900" u="none">
                <a:solidFill>
                  <a:schemeClr val="dk1"/>
                </a:solidFill>
                <a:latin typeface="Calibri"/>
                <a:ea typeface="Calibri"/>
                <a:cs typeface="Calibri"/>
                <a:sym typeface="Calibri"/>
              </a:rPr>
              <a:t>[</a:t>
            </a:r>
            <a:r>
              <a:rPr b="1" i="1" lang="en-US" sz="1900" u="none">
                <a:solidFill>
                  <a:schemeClr val="dk1"/>
                </a:solidFill>
                <a:latin typeface="Calibri"/>
                <a:ea typeface="Calibri"/>
                <a:cs typeface="Calibri"/>
                <a:sym typeface="Calibri"/>
              </a:rPr>
              <a:t>i</a:t>
            </a:r>
            <a:r>
              <a:rPr b="1" i="0" lang="en-US" sz="1900" u="none">
                <a:solidFill>
                  <a:schemeClr val="dk1"/>
                </a:solidFill>
                <a:latin typeface="Calibri"/>
                <a:ea typeface="Calibri"/>
                <a:cs typeface="Calibri"/>
                <a:sym typeface="Calibri"/>
              </a:rPr>
              <a:t>] = </a:t>
            </a:r>
            <a:r>
              <a:rPr b="1" i="1" lang="en-US" sz="1900" u="none">
                <a:solidFill>
                  <a:schemeClr val="dk1"/>
                </a:solidFill>
                <a:latin typeface="Calibri"/>
                <a:ea typeface="Calibri"/>
                <a:cs typeface="Calibri"/>
                <a:sym typeface="Calibri"/>
              </a:rPr>
              <a:t>true</a:t>
            </a:r>
            <a:br>
              <a:rPr b="1" i="0" lang="en-US" sz="1900" u="none">
                <a:solidFill>
                  <a:schemeClr val="dk1"/>
                </a:solidFill>
                <a:latin typeface="Calibri"/>
                <a:ea typeface="Calibri"/>
                <a:cs typeface="Calibri"/>
                <a:sym typeface="Calibri"/>
              </a:rPr>
            </a:br>
            <a:r>
              <a:rPr b="0" i="0" lang="en-US" sz="1900" u="none">
                <a:solidFill>
                  <a:schemeClr val="dk1"/>
                </a:solidFill>
                <a:latin typeface="Calibri"/>
                <a:ea typeface="Calibri"/>
                <a:cs typeface="Calibri"/>
                <a:sym typeface="Calibri"/>
              </a:rPr>
              <a:t>go to step 2</a:t>
            </a:r>
            <a:br>
              <a:rPr b="0" i="0" lang="en-US" sz="19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4.	If </a:t>
            </a:r>
            <a:r>
              <a:rPr b="1" i="1" lang="en-US" sz="1900" u="none">
                <a:solidFill>
                  <a:schemeClr val="dk1"/>
                </a:solidFill>
                <a:latin typeface="Calibri"/>
                <a:ea typeface="Calibri"/>
                <a:cs typeface="Calibri"/>
                <a:sym typeface="Calibri"/>
              </a:rPr>
              <a:t>Finish[i] == false</a:t>
            </a:r>
            <a:r>
              <a:rPr b="0" i="0" lang="en-US" sz="1900" u="none">
                <a:solidFill>
                  <a:schemeClr val="dk1"/>
                </a:solidFill>
                <a:latin typeface="Calibri"/>
                <a:ea typeface="Calibri"/>
                <a:cs typeface="Calibri"/>
                <a:sym typeface="Calibri"/>
              </a:rPr>
              <a:t>, for some </a:t>
            </a:r>
            <a:r>
              <a:rPr b="1" i="1" lang="en-US" sz="1900" u="none">
                <a:solidFill>
                  <a:schemeClr val="dk1"/>
                </a:solidFill>
                <a:latin typeface="Calibri"/>
                <a:ea typeface="Calibri"/>
                <a:cs typeface="Calibri"/>
                <a:sym typeface="Calibri"/>
              </a:rPr>
              <a:t>i</a:t>
            </a:r>
            <a:r>
              <a:rPr b="0" i="0" lang="en-US" sz="1900" u="none">
                <a:solidFill>
                  <a:schemeClr val="dk1"/>
                </a:solidFill>
                <a:latin typeface="Calibri"/>
                <a:ea typeface="Calibri"/>
                <a:cs typeface="Calibri"/>
                <a:sym typeface="Calibri"/>
              </a:rPr>
              <a:t>, 1 ≤ </a:t>
            </a:r>
            <a:r>
              <a:rPr b="1" i="1" lang="en-US" sz="1900" u="none">
                <a:solidFill>
                  <a:schemeClr val="dk1"/>
                </a:solidFill>
                <a:latin typeface="Calibri"/>
                <a:ea typeface="Calibri"/>
                <a:cs typeface="Calibri"/>
                <a:sym typeface="Calibri"/>
              </a:rPr>
              <a:t>i</a:t>
            </a:r>
            <a:r>
              <a:rPr b="0" i="0" lang="en-US" sz="1900" u="none">
                <a:solidFill>
                  <a:schemeClr val="dk1"/>
                </a:solidFill>
                <a:latin typeface="Calibri"/>
                <a:ea typeface="Calibri"/>
                <a:cs typeface="Calibri"/>
                <a:sym typeface="Calibri"/>
              </a:rPr>
              <a:t> ≤  </a:t>
            </a:r>
            <a:r>
              <a:rPr b="1" i="1" lang="en-US" sz="1900" u="none">
                <a:solidFill>
                  <a:schemeClr val="dk1"/>
                </a:solidFill>
                <a:latin typeface="Calibri"/>
                <a:ea typeface="Calibri"/>
                <a:cs typeface="Calibri"/>
                <a:sym typeface="Calibri"/>
              </a:rPr>
              <a:t>n</a:t>
            </a:r>
            <a:r>
              <a:rPr b="0" i="0" lang="en-US" sz="1900" u="none">
                <a:solidFill>
                  <a:schemeClr val="dk1"/>
                </a:solidFill>
                <a:latin typeface="Calibri"/>
                <a:ea typeface="Calibri"/>
                <a:cs typeface="Calibri"/>
                <a:sym typeface="Calibri"/>
              </a:rPr>
              <a:t>, then the system is in deadlock state. Moreover, if </a:t>
            </a:r>
            <a:r>
              <a:rPr b="1" i="1" lang="en-US" sz="1900" u="none">
                <a:solidFill>
                  <a:schemeClr val="dk1"/>
                </a:solidFill>
                <a:latin typeface="Calibri"/>
                <a:ea typeface="Calibri"/>
                <a:cs typeface="Calibri"/>
                <a:sym typeface="Calibri"/>
              </a:rPr>
              <a:t>Finish</a:t>
            </a:r>
            <a:r>
              <a:rPr b="1" i="0" lang="en-US" sz="1900" u="none">
                <a:solidFill>
                  <a:schemeClr val="dk1"/>
                </a:solidFill>
                <a:latin typeface="Calibri"/>
                <a:ea typeface="Calibri"/>
                <a:cs typeface="Calibri"/>
                <a:sym typeface="Calibri"/>
              </a:rPr>
              <a:t>[</a:t>
            </a:r>
            <a:r>
              <a:rPr b="1" i="1" lang="en-US" sz="1900" u="none">
                <a:solidFill>
                  <a:schemeClr val="dk1"/>
                </a:solidFill>
                <a:latin typeface="Calibri"/>
                <a:ea typeface="Calibri"/>
                <a:cs typeface="Calibri"/>
                <a:sym typeface="Calibri"/>
              </a:rPr>
              <a:t>i</a:t>
            </a:r>
            <a:r>
              <a:rPr b="1" i="0" lang="en-US" sz="1900" u="none">
                <a:solidFill>
                  <a:schemeClr val="dk1"/>
                </a:solidFill>
                <a:latin typeface="Calibri"/>
                <a:ea typeface="Calibri"/>
                <a:cs typeface="Calibri"/>
                <a:sym typeface="Calibri"/>
              </a:rPr>
              <a:t>] == </a:t>
            </a:r>
            <a:r>
              <a:rPr b="1" i="1" lang="en-US" sz="1900" u="none">
                <a:solidFill>
                  <a:schemeClr val="dk1"/>
                </a:solidFill>
                <a:latin typeface="Calibri"/>
                <a:ea typeface="Calibri"/>
                <a:cs typeface="Calibri"/>
                <a:sym typeface="Calibri"/>
              </a:rPr>
              <a:t>false</a:t>
            </a:r>
            <a:r>
              <a:rPr b="0" i="0" lang="en-US" sz="1900" u="none">
                <a:solidFill>
                  <a:schemeClr val="dk1"/>
                </a:solidFill>
                <a:latin typeface="Calibri"/>
                <a:ea typeface="Calibri"/>
                <a:cs typeface="Calibri"/>
                <a:sym typeface="Calibri"/>
              </a:rPr>
              <a:t>, then </a:t>
            </a:r>
            <a:r>
              <a:rPr b="1" i="1" lang="en-US" sz="1900" u="none">
                <a:solidFill>
                  <a:schemeClr val="dk1"/>
                </a:solidFill>
                <a:latin typeface="Calibri"/>
                <a:ea typeface="Calibri"/>
                <a:cs typeface="Calibri"/>
                <a:sym typeface="Calibri"/>
              </a:rPr>
              <a:t>P</a:t>
            </a:r>
            <a:r>
              <a:rPr b="1" baseline="-25000" i="1" lang="en-US" sz="1900" u="none">
                <a:solidFill>
                  <a:schemeClr val="dk1"/>
                </a:solidFill>
                <a:latin typeface="Calibri"/>
                <a:ea typeface="Calibri"/>
                <a:cs typeface="Calibri"/>
                <a:sym typeface="Calibri"/>
              </a:rPr>
              <a:t>i</a:t>
            </a:r>
            <a:r>
              <a:rPr b="0" i="0" lang="en-US" sz="1900" u="none">
                <a:solidFill>
                  <a:schemeClr val="dk1"/>
                </a:solidFill>
                <a:latin typeface="Calibri"/>
                <a:ea typeface="Calibri"/>
                <a:cs typeface="Calibri"/>
                <a:sym typeface="Calibri"/>
              </a:rPr>
              <a:t> is deadlocked</a:t>
            </a:r>
            <a:endParaRPr/>
          </a:p>
          <a:p>
            <a:pPr indent="-171450" lvl="0" marL="171450" marR="0" rtl="0" algn="l">
              <a:lnSpc>
                <a:spcPct val="90000"/>
              </a:lnSpc>
              <a:spcBef>
                <a:spcPts val="700"/>
              </a:spcBef>
              <a:spcAft>
                <a:spcPts val="0"/>
              </a:spcAft>
              <a:buClr>
                <a:schemeClr val="dk1"/>
              </a:buClr>
              <a:buSzPts val="1900"/>
              <a:buFont typeface="Arial"/>
              <a:buNone/>
            </a:pPr>
            <a:r>
              <a:rPr b="0" i="0" lang="en-US" sz="1900" u="none">
                <a:solidFill>
                  <a:schemeClr val="dk1"/>
                </a:solidFill>
                <a:latin typeface="Calibri"/>
                <a:ea typeface="Calibri"/>
                <a:cs typeface="Calibri"/>
                <a:sym typeface="Calibri"/>
              </a:rPr>
              <a:t>	</a:t>
            </a:r>
            <a:endParaRPr/>
          </a:p>
        </p:txBody>
      </p:sp>
      <p:sp>
        <p:nvSpPr>
          <p:cNvPr id="357" name="Google Shape;357;p50"/>
          <p:cNvSpPr txBox="1"/>
          <p:nvPr/>
        </p:nvSpPr>
        <p:spPr>
          <a:xfrm>
            <a:off x="852487" y="3824287"/>
            <a:ext cx="7694612" cy="106045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FF0066"/>
              </a:buClr>
              <a:buSzPts val="1800"/>
              <a:buFont typeface="Helvetica Neue"/>
              <a:buNone/>
            </a:pPr>
            <a:r>
              <a:rPr b="1" i="0" lang="en-US" sz="1800" u="none">
                <a:solidFill>
                  <a:srgbClr val="FF0066"/>
                </a:solidFill>
                <a:latin typeface="Helvetica Neue"/>
                <a:ea typeface="Helvetica Neue"/>
                <a:cs typeface="Helvetica Neue"/>
                <a:sym typeface="Helvetica Neue"/>
              </a:rPr>
              <a:t>Algorithm requires an order of O(</a:t>
            </a:r>
            <a:r>
              <a:rPr b="1" i="1" lang="en-US" sz="1800" u="none">
                <a:solidFill>
                  <a:srgbClr val="FF0066"/>
                </a:solidFill>
                <a:latin typeface="Helvetica Neue"/>
                <a:ea typeface="Helvetica Neue"/>
                <a:cs typeface="Helvetica Neue"/>
                <a:sym typeface="Helvetica Neue"/>
              </a:rPr>
              <a:t>m </a:t>
            </a:r>
            <a:r>
              <a:rPr b="1" i="0" lang="en-US" sz="1800" u="none">
                <a:solidFill>
                  <a:srgbClr val="FF0066"/>
                </a:solidFill>
                <a:latin typeface="Helvetica Neue"/>
                <a:ea typeface="Helvetica Neue"/>
                <a:cs typeface="Helvetica Neue"/>
                <a:sym typeface="Helvetica Neue"/>
              </a:rPr>
              <a:t>x</a:t>
            </a:r>
            <a:r>
              <a:rPr b="1" i="1" lang="en-US" sz="1800" u="none">
                <a:solidFill>
                  <a:srgbClr val="FF0066"/>
                </a:solidFill>
                <a:latin typeface="Helvetica Neue"/>
                <a:ea typeface="Helvetica Neue"/>
                <a:cs typeface="Helvetica Neue"/>
                <a:sym typeface="Helvetica Neue"/>
              </a:rPr>
              <a:t> n</a:t>
            </a:r>
            <a:r>
              <a:rPr b="1" baseline="30000" i="0" lang="en-US" sz="1800" u="none">
                <a:solidFill>
                  <a:srgbClr val="FF0066"/>
                </a:solidFill>
                <a:latin typeface="Helvetica Neue"/>
                <a:ea typeface="Helvetica Neue"/>
                <a:cs typeface="Helvetica Neue"/>
                <a:sym typeface="Helvetica Neue"/>
              </a:rPr>
              <a:t>2</a:t>
            </a:r>
            <a:r>
              <a:rPr b="1" i="0" lang="en-US" sz="1800" u="none">
                <a:solidFill>
                  <a:srgbClr val="FF0066"/>
                </a:solidFill>
                <a:latin typeface="Helvetica Neue"/>
                <a:ea typeface="Helvetica Neue"/>
                <a:cs typeface="Helvetica Neue"/>
                <a:sym typeface="Helvetica Neue"/>
              </a:rPr>
              <a:t>) operations to detect whether the system is in deadlocked state</a:t>
            </a:r>
            <a:endParaRPr b="0" i="0" sz="1800" u="none">
              <a:solidFill>
                <a:srgbClr val="FF0066"/>
              </a:solidFill>
              <a:latin typeface="Helvetica Neue"/>
              <a:ea typeface="Helvetica Neue"/>
              <a:cs typeface="Helvetica Neue"/>
              <a:sym typeface="Helvetica Neue"/>
            </a:endParaRPr>
          </a:p>
          <a:p>
            <a:pPr indent="0" lvl="0" marL="0" marR="0" rtl="0" algn="l">
              <a:lnSpc>
                <a:spcPct val="100000"/>
              </a:lnSpc>
              <a:spcBef>
                <a:spcPts val="0"/>
              </a:spcBef>
              <a:spcAft>
                <a:spcPts val="0"/>
              </a:spcAft>
              <a:buNone/>
            </a:pPr>
            <a:r>
              <a:t/>
            </a:r>
            <a:endParaRPr b="0" i="0" sz="1800" u="none">
              <a:solidFill>
                <a:srgbClr val="FF0066"/>
              </a:solidFill>
              <a:latin typeface="Helvetica Neue"/>
              <a:ea typeface="Helvetica Neue"/>
              <a:cs typeface="Helvetica Neue"/>
              <a:sym typeface="Helvetica Neue"/>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1022350" y="214312"/>
            <a:ext cx="766445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Example of Detection Algorithm</a:t>
            </a:r>
            <a:endParaRPr/>
          </a:p>
        </p:txBody>
      </p:sp>
      <p:sp>
        <p:nvSpPr>
          <p:cNvPr id="364" name="Google Shape;364;p51"/>
          <p:cNvSpPr txBox="1"/>
          <p:nvPr>
            <p:ph idx="1" type="body"/>
          </p:nvPr>
        </p:nvSpPr>
        <p:spPr>
          <a:xfrm>
            <a:off x="901700" y="1108075"/>
            <a:ext cx="8037512" cy="512127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Five processes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 through </a:t>
            </a: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a:t>
            </a:r>
            <a:r>
              <a:rPr b="0" baseline="-25000" i="0"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three resource types </a:t>
            </a:r>
            <a:br>
              <a:rPr b="0" i="0" lang="en-US" sz="2100" u="none">
                <a:solidFill>
                  <a:schemeClr val="dk1"/>
                </a:solidFill>
                <a:latin typeface="Calibri"/>
                <a:ea typeface="Calibri"/>
                <a:cs typeface="Calibri"/>
                <a:sym typeface="Calibri"/>
              </a:rPr>
            </a:br>
            <a:r>
              <a:rPr b="0" i="0" lang="en-US" sz="2100" u="none">
                <a:solidFill>
                  <a:schemeClr val="dk1"/>
                </a:solidFill>
                <a:latin typeface="Calibri"/>
                <a:ea typeface="Calibri"/>
                <a:cs typeface="Calibri"/>
                <a:sym typeface="Calibri"/>
              </a:rPr>
              <a:t>A (7 instances), </a:t>
            </a:r>
            <a:r>
              <a:rPr b="0" i="1" lang="en-US" sz="2100" u="none">
                <a:solidFill>
                  <a:schemeClr val="dk1"/>
                </a:solidFill>
                <a:latin typeface="Calibri"/>
                <a:ea typeface="Calibri"/>
                <a:cs typeface="Calibri"/>
                <a:sym typeface="Calibri"/>
              </a:rPr>
              <a:t>B </a:t>
            </a:r>
            <a:r>
              <a:rPr b="0" i="0" lang="en-US" sz="2100" u="none">
                <a:solidFill>
                  <a:schemeClr val="dk1"/>
                </a:solidFill>
                <a:latin typeface="Calibri"/>
                <a:ea typeface="Calibri"/>
                <a:cs typeface="Calibri"/>
                <a:sym typeface="Calibri"/>
              </a:rPr>
              <a:t>(2 instances), and </a:t>
            </a:r>
            <a:r>
              <a:rPr b="0" i="1" lang="en-US" sz="2100" u="none">
                <a:solidFill>
                  <a:schemeClr val="dk1"/>
                </a:solidFill>
                <a:latin typeface="Calibri"/>
                <a:ea typeface="Calibri"/>
                <a:cs typeface="Calibri"/>
                <a:sym typeface="Calibri"/>
              </a:rPr>
              <a:t>C</a:t>
            </a:r>
            <a:r>
              <a:rPr b="0" i="0" lang="en-US" sz="2100" u="none">
                <a:solidFill>
                  <a:schemeClr val="dk1"/>
                </a:solidFill>
                <a:latin typeface="Calibri"/>
                <a:ea typeface="Calibri"/>
                <a:cs typeface="Calibri"/>
                <a:sym typeface="Calibri"/>
              </a:rPr>
              <a:t> (6 instances)</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Snapshot at time </a:t>
            </a:r>
            <a:r>
              <a:rPr b="1" i="1" lang="en-US" sz="2100" u="none">
                <a:solidFill>
                  <a:schemeClr val="dk1"/>
                </a:solidFill>
                <a:latin typeface="Calibri"/>
                <a:ea typeface="Calibri"/>
                <a:cs typeface="Calibri"/>
                <a:sym typeface="Calibri"/>
              </a:rPr>
              <a:t>T</a:t>
            </a:r>
            <a:r>
              <a:rPr b="1"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Allocation</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Request</a:t>
            </a:r>
            <a:r>
              <a:rPr b="0" i="1"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Available</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A B C 	  A B C 	A B C</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	          0 1 0             0 0 0 	0 0 0</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P</a:t>
            </a:r>
            <a:r>
              <a:rPr b="0" baseline="-25000" i="0" lang="en-US" sz="2100" u="none">
                <a:solidFill>
                  <a:schemeClr val="dk1"/>
                </a:solidFill>
                <a:latin typeface="Calibri"/>
                <a:ea typeface="Calibri"/>
                <a:cs typeface="Calibri"/>
                <a:sym typeface="Calibri"/>
              </a:rPr>
              <a:t>1</a:t>
            </a:r>
            <a:r>
              <a:rPr b="0" i="0" lang="en-US" sz="2100" u="none">
                <a:solidFill>
                  <a:schemeClr val="dk1"/>
                </a:solidFill>
                <a:latin typeface="Calibri"/>
                <a:ea typeface="Calibri"/>
                <a:cs typeface="Calibri"/>
                <a:sym typeface="Calibri"/>
              </a:rPr>
              <a:t>	          	2 0 0 	  2 0 2</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3 0 3             0 0 0 </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2 1 1 	   1 0 0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	</a:t>
            </a:r>
            <a:r>
              <a:rPr b="0" i="0" lang="en-US" sz="2100" u="none">
                <a:solidFill>
                  <a:schemeClr val="dk1"/>
                </a:solidFill>
                <a:latin typeface="Calibri"/>
                <a:ea typeface="Calibri"/>
                <a:cs typeface="Calibri"/>
                <a:sym typeface="Calibri"/>
              </a:rPr>
              <a:t>	0 0 2 	   0 0 2</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Sequence &lt;</a:t>
            </a:r>
            <a:r>
              <a:rPr b="1" i="1" lang="en-US" sz="2100" u="none">
                <a:solidFill>
                  <a:schemeClr val="dk1"/>
                </a:solidFill>
                <a:latin typeface="Calibri"/>
                <a:ea typeface="Calibri"/>
                <a:cs typeface="Calibri"/>
                <a:sym typeface="Calibri"/>
              </a:rPr>
              <a:t>P</a:t>
            </a:r>
            <a:r>
              <a:rPr b="1" baseline="-25000" i="1" lang="en-US" sz="2100" u="none">
                <a:solidFill>
                  <a:schemeClr val="dk1"/>
                </a:solidFill>
                <a:latin typeface="Calibri"/>
                <a:ea typeface="Calibri"/>
                <a:cs typeface="Calibri"/>
                <a:sym typeface="Calibri"/>
              </a:rPr>
              <a:t>0</a:t>
            </a:r>
            <a:r>
              <a:rPr b="1" i="1" lang="en-US" sz="2100" u="none">
                <a:solidFill>
                  <a:schemeClr val="dk1"/>
                </a:solidFill>
                <a:latin typeface="Calibri"/>
                <a:ea typeface="Calibri"/>
                <a:cs typeface="Calibri"/>
                <a:sym typeface="Calibri"/>
              </a:rPr>
              <a:t>, P</a:t>
            </a:r>
            <a:r>
              <a:rPr b="1" baseline="-25000" i="1" lang="en-US" sz="2100" u="none">
                <a:solidFill>
                  <a:schemeClr val="dk1"/>
                </a:solidFill>
                <a:latin typeface="Calibri"/>
                <a:ea typeface="Calibri"/>
                <a:cs typeface="Calibri"/>
                <a:sym typeface="Calibri"/>
              </a:rPr>
              <a:t>2</a:t>
            </a:r>
            <a:r>
              <a:rPr b="1" i="1" lang="en-US" sz="2100" u="none">
                <a:solidFill>
                  <a:schemeClr val="dk1"/>
                </a:solidFill>
                <a:latin typeface="Calibri"/>
                <a:ea typeface="Calibri"/>
                <a:cs typeface="Calibri"/>
                <a:sym typeface="Calibri"/>
              </a:rPr>
              <a:t>, P</a:t>
            </a:r>
            <a:r>
              <a:rPr b="1" baseline="-25000" i="1" lang="en-US" sz="2100" u="none">
                <a:solidFill>
                  <a:schemeClr val="dk1"/>
                </a:solidFill>
                <a:latin typeface="Calibri"/>
                <a:ea typeface="Calibri"/>
                <a:cs typeface="Calibri"/>
                <a:sym typeface="Calibri"/>
              </a:rPr>
              <a:t>3</a:t>
            </a:r>
            <a:r>
              <a:rPr b="1" i="1" lang="en-US" sz="2100" u="none">
                <a:solidFill>
                  <a:schemeClr val="dk1"/>
                </a:solidFill>
                <a:latin typeface="Calibri"/>
                <a:ea typeface="Calibri"/>
                <a:cs typeface="Calibri"/>
                <a:sym typeface="Calibri"/>
              </a:rPr>
              <a:t>, P</a:t>
            </a:r>
            <a:r>
              <a:rPr b="1" baseline="-25000" i="1" lang="en-US" sz="2100" u="none">
                <a:solidFill>
                  <a:schemeClr val="dk1"/>
                </a:solidFill>
                <a:latin typeface="Calibri"/>
                <a:ea typeface="Calibri"/>
                <a:cs typeface="Calibri"/>
                <a:sym typeface="Calibri"/>
              </a:rPr>
              <a:t>1</a:t>
            </a:r>
            <a:r>
              <a:rPr b="1" i="1" lang="en-US" sz="2100" u="none">
                <a:solidFill>
                  <a:schemeClr val="dk1"/>
                </a:solidFill>
                <a:latin typeface="Calibri"/>
                <a:ea typeface="Calibri"/>
                <a:cs typeface="Calibri"/>
                <a:sym typeface="Calibri"/>
              </a:rPr>
              <a:t>, P</a:t>
            </a:r>
            <a:r>
              <a:rPr b="1" baseline="-25000" i="1"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&gt; will result in </a:t>
            </a:r>
            <a:r>
              <a:rPr b="1" i="1" lang="en-US" sz="2100" u="none">
                <a:solidFill>
                  <a:schemeClr val="dk1"/>
                </a:solidFill>
                <a:latin typeface="Calibri"/>
                <a:ea typeface="Calibri"/>
                <a:cs typeface="Calibri"/>
                <a:sym typeface="Calibri"/>
              </a:rPr>
              <a:t>Finish[i] = true </a:t>
            </a:r>
            <a:r>
              <a:rPr b="0" i="0" lang="en-US" sz="2100" u="none">
                <a:solidFill>
                  <a:schemeClr val="dk1"/>
                </a:solidFill>
                <a:latin typeface="Calibri"/>
                <a:ea typeface="Calibri"/>
                <a:cs typeface="Calibri"/>
                <a:sym typeface="Calibri"/>
              </a:rPr>
              <a:t>for all </a:t>
            </a:r>
            <a:r>
              <a:rPr b="1" i="1" lang="en-US" sz="2100" u="none">
                <a:solidFill>
                  <a:schemeClr val="dk1"/>
                </a:solidFill>
                <a:latin typeface="Calibri"/>
                <a:ea typeface="Calibri"/>
                <a:cs typeface="Calibri"/>
                <a:sym typeface="Calibri"/>
              </a:rPr>
              <a:t>i</a:t>
            </a:r>
            <a:endParaRPr b="1"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1" i="0" sz="2100" u="none">
              <a:solidFill>
                <a:schemeClr val="dk1"/>
              </a:solidFill>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2"/>
          <p:cNvSpPr txBox="1"/>
          <p:nvPr>
            <p:ph type="title"/>
          </p:nvPr>
        </p:nvSpPr>
        <p:spPr>
          <a:xfrm>
            <a:off x="457200" y="214312"/>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Example (Cont.)</a:t>
            </a:r>
            <a:endParaRPr/>
          </a:p>
        </p:txBody>
      </p:sp>
      <p:sp>
        <p:nvSpPr>
          <p:cNvPr id="371" name="Google Shape;371;p52"/>
          <p:cNvSpPr txBox="1"/>
          <p:nvPr>
            <p:ph idx="1" type="body"/>
          </p:nvPr>
        </p:nvSpPr>
        <p:spPr>
          <a:xfrm>
            <a:off x="806450" y="1233487"/>
            <a:ext cx="7781925" cy="503713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1" i="1" lang="en-US" sz="2100" u="none">
                <a:solidFill>
                  <a:schemeClr val="dk1"/>
                </a:solidFill>
                <a:latin typeface="Calibri"/>
                <a:ea typeface="Calibri"/>
                <a:cs typeface="Calibri"/>
                <a:sym typeface="Calibri"/>
              </a:rPr>
              <a:t>P</a:t>
            </a:r>
            <a:r>
              <a:rPr b="1"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requests an additional instance of type</a:t>
            </a:r>
            <a:r>
              <a:rPr b="0" i="1" lang="en-US" sz="2100" u="none">
                <a:solidFill>
                  <a:schemeClr val="dk1"/>
                </a:solidFill>
                <a:latin typeface="Calibri"/>
                <a:ea typeface="Calibri"/>
                <a:cs typeface="Calibri"/>
                <a:sym typeface="Calibri"/>
              </a:rPr>
              <a:t> </a:t>
            </a:r>
            <a:r>
              <a:rPr b="1" i="1" lang="en-US" sz="2100" u="none">
                <a:solidFill>
                  <a:schemeClr val="dk1"/>
                </a:solidFill>
                <a:latin typeface="Calibri"/>
                <a:ea typeface="Calibri"/>
                <a:cs typeface="Calibri"/>
                <a:sym typeface="Calibri"/>
              </a:rPr>
              <a:t>C</a:t>
            </a:r>
            <a:endParaRPr b="1"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sng">
                <a:solidFill>
                  <a:schemeClr val="dk1"/>
                </a:solidFill>
                <a:latin typeface="Calibri"/>
                <a:ea typeface="Calibri"/>
                <a:cs typeface="Calibri"/>
                <a:sym typeface="Calibri"/>
              </a:rPr>
              <a:t>Request</a:t>
            </a:r>
            <a:endParaRPr/>
          </a:p>
          <a:p>
            <a:pPr indent="-171450" lvl="0" marL="171450" marR="0" rtl="0" algn="l">
              <a:lnSpc>
                <a:spcPct val="90000"/>
              </a:lnSpc>
              <a:spcBef>
                <a:spcPts val="700"/>
              </a:spcBef>
              <a:spcAft>
                <a:spcPts val="0"/>
              </a:spcAft>
              <a:buClr>
                <a:schemeClr val="dk1"/>
              </a:buClr>
              <a:buSzPts val="2100"/>
              <a:buFont typeface="Arial"/>
              <a:buNone/>
            </a:pPr>
            <a:r>
              <a:rPr b="0" i="1" lang="en-US" sz="2100" u="none">
                <a:solidFill>
                  <a:schemeClr val="dk1"/>
                </a:solidFill>
                <a:latin typeface="Calibri"/>
                <a:ea typeface="Calibri"/>
                <a:cs typeface="Calibri"/>
                <a:sym typeface="Calibri"/>
              </a:rPr>
              <a:t>			A B C</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0</a:t>
            </a:r>
            <a:r>
              <a:rPr b="0" i="0" lang="en-US" sz="2100" u="none">
                <a:solidFill>
                  <a:schemeClr val="dk1"/>
                </a:solidFill>
                <a:latin typeface="Calibri"/>
                <a:ea typeface="Calibri"/>
                <a:cs typeface="Calibri"/>
                <a:sym typeface="Calibri"/>
              </a:rPr>
              <a:t>	0 0 0</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1</a:t>
            </a:r>
            <a:r>
              <a:rPr b="0" i="0" lang="en-US" sz="2100" u="none">
                <a:solidFill>
                  <a:schemeClr val="dk1"/>
                </a:solidFill>
                <a:latin typeface="Calibri"/>
                <a:ea typeface="Calibri"/>
                <a:cs typeface="Calibri"/>
                <a:sym typeface="Calibri"/>
              </a:rPr>
              <a:t>	2 0 2</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2</a:t>
            </a:r>
            <a:r>
              <a:rPr b="0" i="0" lang="en-US" sz="2100" u="none">
                <a:solidFill>
                  <a:schemeClr val="dk1"/>
                </a:solidFill>
                <a:latin typeface="Calibri"/>
                <a:ea typeface="Calibri"/>
                <a:cs typeface="Calibri"/>
                <a:sym typeface="Calibri"/>
              </a:rPr>
              <a:t>	0 0 1</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3</a:t>
            </a:r>
            <a:r>
              <a:rPr b="0" i="0" lang="en-US" sz="2100" u="none">
                <a:solidFill>
                  <a:schemeClr val="dk1"/>
                </a:solidFill>
                <a:latin typeface="Calibri"/>
                <a:ea typeface="Calibri"/>
                <a:cs typeface="Calibri"/>
                <a:sym typeface="Calibri"/>
              </a:rPr>
              <a:t>	1 0 0 </a:t>
            </a:r>
            <a:endParaRPr/>
          </a:p>
          <a:p>
            <a:pPr indent="-171450" lvl="0" marL="171450" marR="0" rtl="0" algn="l">
              <a:lnSpc>
                <a:spcPct val="90000"/>
              </a:lnSpc>
              <a:spcBef>
                <a:spcPts val="700"/>
              </a:spcBef>
              <a:spcAft>
                <a:spcPts val="0"/>
              </a:spcAft>
              <a:buClr>
                <a:schemeClr val="dk1"/>
              </a:buClr>
              <a:buSzPts val="2100"/>
              <a:buFont typeface="Arial"/>
              <a:buNone/>
            </a:pPr>
            <a:r>
              <a:rPr b="0" i="0" lang="en-US" sz="2100" u="none">
                <a:solidFill>
                  <a:schemeClr val="dk1"/>
                </a:solidFill>
                <a:latin typeface="Calibri"/>
                <a:ea typeface="Calibri"/>
                <a:cs typeface="Calibri"/>
                <a:sym typeface="Calibri"/>
              </a:rPr>
              <a:t>		 </a:t>
            </a:r>
            <a:r>
              <a:rPr b="0" i="1" lang="en-US" sz="2100" u="none">
                <a:solidFill>
                  <a:schemeClr val="dk1"/>
                </a:solidFill>
                <a:latin typeface="Calibri"/>
                <a:ea typeface="Calibri"/>
                <a:cs typeface="Calibri"/>
                <a:sym typeface="Calibri"/>
              </a:rPr>
              <a:t>P</a:t>
            </a:r>
            <a:r>
              <a:rPr b="0" baseline="-25000" i="0" lang="en-US" sz="2100" u="none">
                <a:solidFill>
                  <a:schemeClr val="dk1"/>
                </a:solidFill>
                <a:latin typeface="Calibri"/>
                <a:ea typeface="Calibri"/>
                <a:cs typeface="Calibri"/>
                <a:sym typeface="Calibri"/>
              </a:rPr>
              <a:t>4</a:t>
            </a:r>
            <a:r>
              <a:rPr b="0" i="0" lang="en-US" sz="2100" u="none">
                <a:solidFill>
                  <a:schemeClr val="dk1"/>
                </a:solidFill>
                <a:latin typeface="Calibri"/>
                <a:ea typeface="Calibri"/>
                <a:cs typeface="Calibri"/>
                <a:sym typeface="Calibri"/>
              </a:rPr>
              <a:t>	0 0 2</a:t>
            </a:r>
            <a:endParaRPr/>
          </a:p>
          <a:p>
            <a:pPr indent="-171450" lvl="0" marL="171450" marR="0" rtl="0" algn="l">
              <a:lnSpc>
                <a:spcPct val="90000"/>
              </a:lnSpc>
              <a:spcBef>
                <a:spcPts val="700"/>
              </a:spcBef>
              <a:spcAft>
                <a:spcPts val="0"/>
              </a:spcAft>
              <a:buClr>
                <a:schemeClr val="dk1"/>
              </a:buClr>
              <a:buSzPts val="800"/>
              <a:buFont typeface="Arial"/>
              <a:buNone/>
            </a:pPr>
            <a:r>
              <a:t/>
            </a:r>
            <a:endParaRPr b="0" i="0" sz="8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State of system?</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Can reclaim resources held by process </a:t>
            </a:r>
            <a:r>
              <a:rPr b="1" i="1" lang="en-US" sz="1800" u="none" cap="none" strike="noStrike">
                <a:solidFill>
                  <a:schemeClr val="dk1"/>
                </a:solidFill>
                <a:latin typeface="Calibri"/>
                <a:ea typeface="Calibri"/>
                <a:cs typeface="Calibri"/>
                <a:sym typeface="Calibri"/>
              </a:rPr>
              <a:t>P</a:t>
            </a:r>
            <a:r>
              <a:rPr b="1" baseline="-25000" i="0" lang="en-US" sz="1800" u="none" cap="none" strike="noStrike">
                <a:solidFill>
                  <a:schemeClr val="dk1"/>
                </a:solidFill>
                <a:latin typeface="Calibri"/>
                <a:ea typeface="Calibri"/>
                <a:cs typeface="Calibri"/>
                <a:sym typeface="Calibri"/>
              </a:rPr>
              <a:t>0</a:t>
            </a:r>
            <a:r>
              <a:rPr b="0" i="0" lang="en-US" sz="1800" u="none" cap="none" strike="noStrike">
                <a:solidFill>
                  <a:schemeClr val="dk1"/>
                </a:solidFill>
                <a:latin typeface="Calibri"/>
                <a:ea typeface="Calibri"/>
                <a:cs typeface="Calibri"/>
                <a:sym typeface="Calibri"/>
              </a:rPr>
              <a:t>, but insufficient resources to fulfill other processes; requests</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Deadlock exists, consisting of processes </a:t>
            </a:r>
            <a:r>
              <a:rPr b="1" i="1" lang="en-US" sz="1800" u="none" cap="none" strike="noStrike">
                <a:solidFill>
                  <a:schemeClr val="dk1"/>
                </a:solidFill>
                <a:latin typeface="Calibri"/>
                <a:ea typeface="Calibri"/>
                <a:cs typeface="Calibri"/>
                <a:sym typeface="Calibri"/>
              </a:rPr>
              <a:t>P</a:t>
            </a:r>
            <a:r>
              <a:rPr b="1" baseline="-25000" i="0" lang="en-US" sz="1800" u="none" cap="none" strike="noStrike">
                <a:solidFill>
                  <a:schemeClr val="dk1"/>
                </a:solidFill>
                <a:latin typeface="Calibri"/>
                <a:ea typeface="Calibri"/>
                <a:cs typeface="Calibri"/>
                <a:sym typeface="Calibri"/>
              </a:rPr>
              <a:t>1</a:t>
            </a:r>
            <a:r>
              <a:rPr b="1" i="0" lang="en-US" sz="1800" u="none" cap="none" strike="noStrike">
                <a:solidFill>
                  <a:schemeClr val="dk1"/>
                </a:solidFill>
                <a:latin typeface="Calibri"/>
                <a:ea typeface="Calibri"/>
                <a:cs typeface="Calibri"/>
                <a:sym typeface="Calibri"/>
              </a:rPr>
              <a:t>, </a:t>
            </a:r>
            <a:r>
              <a:rPr b="1" baseline="-25000"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P</a:t>
            </a:r>
            <a:r>
              <a:rPr b="1" baseline="-25000" i="0" lang="en-US" sz="1800" u="none" cap="none" strike="noStrike">
                <a:solidFill>
                  <a:schemeClr val="dk1"/>
                </a:solidFill>
                <a:latin typeface="Calibri"/>
                <a:ea typeface="Calibri"/>
                <a:cs typeface="Calibri"/>
                <a:sym typeface="Calibri"/>
              </a:rPr>
              <a:t>2</a:t>
            </a:r>
            <a:r>
              <a:rPr b="1" i="0" lang="en-US" sz="1800" u="none" cap="none" strike="noStrike">
                <a:solidFill>
                  <a:schemeClr val="dk1"/>
                </a:solidFill>
                <a:latin typeface="Calibri"/>
                <a:ea typeface="Calibri"/>
                <a:cs typeface="Calibri"/>
                <a:sym typeface="Calibri"/>
              </a:rPr>
              <a:t>, </a:t>
            </a:r>
            <a:r>
              <a:rPr b="1" i="1" lang="en-US" sz="1800" u="none" cap="none" strike="noStrike">
                <a:solidFill>
                  <a:schemeClr val="dk1"/>
                </a:solidFill>
                <a:latin typeface="Calibri"/>
                <a:ea typeface="Calibri"/>
                <a:cs typeface="Calibri"/>
                <a:sym typeface="Calibri"/>
              </a:rPr>
              <a:t>P</a:t>
            </a:r>
            <a:r>
              <a:rPr b="1" baseline="-25000" i="0" lang="en-US" sz="1800" u="none" cap="none" strike="noStrike">
                <a:solidFill>
                  <a:schemeClr val="dk1"/>
                </a:solidFill>
                <a:latin typeface="Calibri"/>
                <a:ea typeface="Calibri"/>
                <a:cs typeface="Calibri"/>
                <a:sym typeface="Calibri"/>
              </a:rPr>
              <a:t>3</a:t>
            </a:r>
            <a:r>
              <a:rPr b="0" i="0" lang="en-US" sz="1800" u="none" cap="none" strike="noStrike">
                <a:solidFill>
                  <a:schemeClr val="dk1"/>
                </a:solidFill>
                <a:latin typeface="Calibri"/>
                <a:ea typeface="Calibri"/>
                <a:cs typeface="Calibri"/>
                <a:sym typeface="Calibri"/>
              </a:rPr>
              <a:t>, and </a:t>
            </a:r>
            <a:r>
              <a:rPr b="1" i="1" lang="en-US" sz="1800" u="none" cap="none" strike="noStrike">
                <a:solidFill>
                  <a:schemeClr val="dk1"/>
                </a:solidFill>
                <a:latin typeface="Calibri"/>
                <a:ea typeface="Calibri"/>
                <a:cs typeface="Calibri"/>
                <a:sym typeface="Calibri"/>
              </a:rPr>
              <a:t>P</a:t>
            </a:r>
            <a:r>
              <a:rPr b="1" baseline="-25000" i="0" lang="en-US" sz="1800" u="none" cap="none" strike="noStrike">
                <a:solidFill>
                  <a:schemeClr val="dk1"/>
                </a:solidFill>
                <a:latin typeface="Calibri"/>
                <a:ea typeface="Calibri"/>
                <a:cs typeface="Calibri"/>
                <a:sym typeface="Calibri"/>
              </a:rPr>
              <a:t>4</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3"/>
          <p:cNvSpPr txBox="1"/>
          <p:nvPr>
            <p:ph type="title"/>
          </p:nvPr>
        </p:nvSpPr>
        <p:spPr>
          <a:xfrm>
            <a:off x="1100137" y="230187"/>
            <a:ext cx="7586662"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Detection-Algorithm Usage</a:t>
            </a:r>
            <a:endParaRPr/>
          </a:p>
        </p:txBody>
      </p:sp>
      <p:sp>
        <p:nvSpPr>
          <p:cNvPr id="378" name="Google Shape;378;p53"/>
          <p:cNvSpPr txBox="1"/>
          <p:nvPr>
            <p:ph idx="1" type="body"/>
          </p:nvPr>
        </p:nvSpPr>
        <p:spPr>
          <a:xfrm>
            <a:off x="869950" y="1122362"/>
            <a:ext cx="7107237"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When, and how often, to invoke depends on:</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often a deadlock is likely to occur?</a:t>
            </a:r>
            <a:endParaRPr/>
          </a:p>
          <a:p>
            <a:pPr indent="-171450" lvl="1" marL="514350" marR="0" rtl="0" algn="l">
              <a:lnSpc>
                <a:spcPct val="90000"/>
              </a:lnSpc>
              <a:spcBef>
                <a:spcPts val="30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How many processes will need to be rolled back?</a:t>
            </a:r>
            <a:endParaRPr/>
          </a:p>
          <a:p>
            <a:pPr indent="-171450" lvl="2" marL="857250" marR="0" rtl="0" algn="l">
              <a:lnSpc>
                <a:spcPct val="90000"/>
              </a:lnSpc>
              <a:spcBef>
                <a:spcPts val="300"/>
              </a:spcBef>
              <a:spcAft>
                <a:spcPts val="0"/>
              </a:spcAft>
              <a:buClr>
                <a:schemeClr val="dk1"/>
              </a:buClr>
              <a:buSzPts val="1500"/>
              <a:buFont typeface="Arial"/>
              <a:buChar char="•"/>
            </a:pPr>
            <a:r>
              <a:rPr b="0" i="0" lang="en-US" sz="1500" u="none" cap="none" strike="noStrike">
                <a:solidFill>
                  <a:schemeClr val="dk1"/>
                </a:solidFill>
                <a:latin typeface="Calibri"/>
                <a:ea typeface="Calibri"/>
                <a:cs typeface="Calibri"/>
                <a:sym typeface="Calibri"/>
              </a:rPr>
              <a:t>one for each disjoint cycle</a:t>
            </a:r>
            <a:br>
              <a:rPr b="0" i="0" lang="en-US" sz="1500" u="none" cap="none" strike="noStrik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8"/>
          <p:cNvSpPr txBox="1"/>
          <p:nvPr>
            <p:ph type="title"/>
          </p:nvPr>
        </p:nvSpPr>
        <p:spPr>
          <a:xfrm>
            <a:off x="457200" y="176212"/>
            <a:ext cx="82296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System Model</a:t>
            </a:r>
            <a:endParaRPr/>
          </a:p>
        </p:txBody>
      </p:sp>
      <p:sp>
        <p:nvSpPr>
          <p:cNvPr id="115" name="Google Shape;115;p18"/>
          <p:cNvSpPr txBox="1"/>
          <p:nvPr>
            <p:ph idx="1" type="body"/>
          </p:nvPr>
        </p:nvSpPr>
        <p:spPr>
          <a:xfrm>
            <a:off x="941387" y="1158875"/>
            <a:ext cx="7351712" cy="4483100"/>
          </a:xfrm>
          <a:prstGeom prst="rect">
            <a:avLst/>
          </a:prstGeom>
          <a:noFill/>
          <a:ln>
            <a:noFill/>
          </a:ln>
        </p:spPr>
        <p:txBody>
          <a:bodyPr anchorCtr="0" anchor="t" bIns="45700" lIns="91425" spcFirstLastPara="1" rIns="91425" wrap="square" tIns="45700">
            <a:no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System consists of resources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Resource types </a:t>
            </a:r>
            <a:r>
              <a:rPr b="0" i="1" lang="en-US" sz="2800" u="none">
                <a:solidFill>
                  <a:schemeClr val="dk1"/>
                </a:solidFill>
                <a:latin typeface="Calibri"/>
                <a:ea typeface="Calibri"/>
                <a:cs typeface="Calibri"/>
                <a:sym typeface="Calibri"/>
              </a:rPr>
              <a:t>R</a:t>
            </a:r>
            <a:r>
              <a:rPr b="0" baseline="-25000" i="0" lang="en-US" sz="2800" u="none">
                <a:solidFill>
                  <a:schemeClr val="dk1"/>
                </a:solidFill>
                <a:latin typeface="Calibri"/>
                <a:ea typeface="Calibri"/>
                <a:cs typeface="Calibri"/>
                <a:sym typeface="Calibri"/>
              </a:rPr>
              <a:t>1</a:t>
            </a:r>
            <a:r>
              <a:rPr b="0" i="0" lang="en-US" sz="28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R</a:t>
            </a:r>
            <a:r>
              <a:rPr b="0" baseline="-25000" i="0" lang="en-US" sz="2800" u="none">
                <a:solidFill>
                  <a:schemeClr val="dk1"/>
                </a:solidFill>
                <a:latin typeface="Calibri"/>
                <a:ea typeface="Calibri"/>
                <a:cs typeface="Calibri"/>
                <a:sym typeface="Calibri"/>
              </a:rPr>
              <a:t>2</a:t>
            </a:r>
            <a:r>
              <a:rPr b="0" i="0" lang="en-US" sz="2800" u="none">
                <a:solidFill>
                  <a:schemeClr val="dk1"/>
                </a:solidFill>
                <a:latin typeface="Calibri"/>
                <a:ea typeface="Calibri"/>
                <a:cs typeface="Calibri"/>
                <a:sym typeface="Calibri"/>
              </a:rPr>
              <a:t>, . . ., </a:t>
            </a:r>
            <a:r>
              <a:rPr b="0" i="1" lang="en-US" sz="2800" u="none">
                <a:solidFill>
                  <a:schemeClr val="dk1"/>
                </a:solidFill>
                <a:latin typeface="Calibri"/>
                <a:ea typeface="Calibri"/>
                <a:cs typeface="Calibri"/>
                <a:sym typeface="Calibri"/>
              </a:rPr>
              <a:t>R</a:t>
            </a:r>
            <a:r>
              <a:rPr b="0" baseline="-25000" i="0" lang="en-US" sz="2800" u="none">
                <a:solidFill>
                  <a:schemeClr val="dk1"/>
                </a:solidFill>
                <a:latin typeface="Calibri"/>
                <a:ea typeface="Calibri"/>
                <a:cs typeface="Calibri"/>
                <a:sym typeface="Calibri"/>
              </a:rPr>
              <a:t>m</a:t>
            </a:r>
            <a:endParaRPr/>
          </a:p>
          <a:p>
            <a:pPr indent="-171450" lvl="2" marL="857250" marR="0" rtl="0" algn="l">
              <a:lnSpc>
                <a:spcPct val="90000"/>
              </a:lnSpc>
              <a:spcBef>
                <a:spcPts val="300"/>
              </a:spcBef>
              <a:spcAft>
                <a:spcPts val="0"/>
              </a:spcAft>
              <a:buClr>
                <a:schemeClr val="dk1"/>
              </a:buClr>
              <a:buSzPts val="1800"/>
              <a:buFont typeface="Arial"/>
              <a:buNone/>
            </a:pPr>
            <a:r>
              <a:rPr b="0" i="1" lang="en-US" sz="1800" u="none" cap="none" strike="noStrike">
                <a:solidFill>
                  <a:schemeClr val="dk1"/>
                </a:solidFill>
                <a:latin typeface="Calibri"/>
                <a:ea typeface="Calibri"/>
                <a:cs typeface="Calibri"/>
                <a:sym typeface="Calibri"/>
              </a:rPr>
              <a:t>CPU cycles, memory space, I/O devices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resource type </a:t>
            </a:r>
            <a:r>
              <a:rPr b="0" i="1" lang="en-US" sz="2800" u="none">
                <a:solidFill>
                  <a:schemeClr val="dk1"/>
                </a:solidFill>
                <a:latin typeface="Calibri"/>
                <a:ea typeface="Calibri"/>
                <a:cs typeface="Calibri"/>
                <a:sym typeface="Calibri"/>
              </a:rPr>
              <a:t>R</a:t>
            </a:r>
            <a:r>
              <a:rPr b="0" baseline="-25000" i="0"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has </a:t>
            </a:r>
            <a:r>
              <a:rPr b="0" i="1" lang="en-US" sz="2800" u="none">
                <a:solidFill>
                  <a:schemeClr val="dk1"/>
                </a:solidFill>
                <a:latin typeface="Calibri"/>
                <a:ea typeface="Calibri"/>
                <a:cs typeface="Calibri"/>
                <a:sym typeface="Calibri"/>
              </a:rPr>
              <a:t>W</a:t>
            </a:r>
            <a:r>
              <a:rPr b="0" baseline="-25000" i="0" lang="en-US" sz="2800" u="none">
                <a:solidFill>
                  <a:schemeClr val="dk1"/>
                </a:solidFill>
                <a:latin typeface="Calibri"/>
                <a:ea typeface="Calibri"/>
                <a:cs typeface="Calibri"/>
                <a:sym typeface="Calibri"/>
              </a:rPr>
              <a:t>i</a:t>
            </a:r>
            <a:r>
              <a:rPr b="0" i="0" lang="en-US" sz="2800" u="none">
                <a:solidFill>
                  <a:schemeClr val="dk1"/>
                </a:solidFill>
                <a:latin typeface="Calibri"/>
                <a:ea typeface="Calibri"/>
                <a:cs typeface="Calibri"/>
                <a:sym typeface="Calibri"/>
              </a:rPr>
              <a:t> instances.</a:t>
            </a:r>
            <a:endParaRPr/>
          </a:p>
          <a:p>
            <a:pPr indent="-177800" lvl="0" marL="171450" marR="0" rtl="0" algn="l">
              <a:lnSpc>
                <a:spcPct val="90000"/>
              </a:lnSpc>
              <a:spcBef>
                <a:spcPts val="70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Each process utilizes a resource as follows:</a:t>
            </a:r>
            <a:endParaRPr/>
          </a:p>
          <a:p>
            <a:pPr indent="-171450" lvl="1" marL="514350" marR="0" rtl="0" algn="l">
              <a:lnSpc>
                <a:spcPct val="90000"/>
              </a:lnSpc>
              <a:spcBef>
                <a:spcPts val="3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request </a:t>
            </a:r>
            <a:endParaRPr/>
          </a:p>
          <a:p>
            <a:pPr indent="-171450" lvl="1" marL="514350" marR="0" rtl="0" algn="l">
              <a:lnSpc>
                <a:spcPct val="90000"/>
              </a:lnSpc>
              <a:spcBef>
                <a:spcPts val="3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use </a:t>
            </a:r>
            <a:endParaRPr/>
          </a:p>
          <a:p>
            <a:pPr indent="-171450" lvl="1" marL="514350" marR="0" rtl="0" algn="l">
              <a:lnSpc>
                <a:spcPct val="90000"/>
              </a:lnSpc>
              <a:spcBef>
                <a:spcPts val="300"/>
              </a:spcBef>
              <a:spcAft>
                <a:spcPts val="0"/>
              </a:spcAft>
              <a:buClr>
                <a:schemeClr val="dk1"/>
              </a:buClr>
              <a:buSzPts val="2400"/>
              <a:buFont typeface="Arial"/>
              <a:buChar char="•"/>
            </a:pPr>
            <a:r>
              <a:rPr b="1" i="0" lang="en-US" sz="2400" u="none" cap="none" strike="noStrike">
                <a:solidFill>
                  <a:schemeClr val="dk1"/>
                </a:solidFill>
                <a:latin typeface="Calibri"/>
                <a:ea typeface="Calibri"/>
                <a:cs typeface="Calibri"/>
                <a:sym typeface="Calibri"/>
              </a:rPr>
              <a:t>release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4"/>
          <p:cNvSpPr txBox="1"/>
          <p:nvPr>
            <p:ph type="title"/>
          </p:nvPr>
        </p:nvSpPr>
        <p:spPr>
          <a:xfrm>
            <a:off x="823912" y="228600"/>
            <a:ext cx="8588375"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Recovery from Deadlock:  Process Termination</a:t>
            </a:r>
            <a:endParaRPr/>
          </a:p>
        </p:txBody>
      </p:sp>
      <p:sp>
        <p:nvSpPr>
          <p:cNvPr id="385" name="Google Shape;385;p54"/>
          <p:cNvSpPr txBox="1"/>
          <p:nvPr>
            <p:ph idx="1" type="body"/>
          </p:nvPr>
        </p:nvSpPr>
        <p:spPr>
          <a:xfrm>
            <a:off x="963612" y="1108075"/>
            <a:ext cx="7694612"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Abort all deadlocked processes</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Abort one process at a time until the deadlock cycle is eliminated</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In which order should we choose to abort?</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Priority of the process</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How long process has computed, and how much longer to completion</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Resources the process has used</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Resources process needs to complete</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How many processes will need to be terminated</a:t>
            </a:r>
            <a:endParaRPr/>
          </a:p>
          <a:p>
            <a:pPr indent="-342900" lvl="1" marL="800100" marR="0" rtl="0" algn="l">
              <a:lnSpc>
                <a:spcPct val="90000"/>
              </a:lnSpc>
              <a:spcBef>
                <a:spcPts val="300"/>
              </a:spcBef>
              <a:spcAft>
                <a:spcPts val="0"/>
              </a:spcAft>
              <a:buClr>
                <a:schemeClr val="dk1"/>
              </a:buClr>
              <a:buSzPts val="1800"/>
              <a:buFont typeface="Arial"/>
              <a:buAutoNum type="arabicPeriod"/>
            </a:pPr>
            <a:r>
              <a:rPr b="0" i="0" lang="en-US" sz="1800" u="none" cap="none" strike="noStrike">
                <a:solidFill>
                  <a:schemeClr val="dk1"/>
                </a:solidFill>
                <a:latin typeface="Calibri"/>
                <a:ea typeface="Calibri"/>
                <a:cs typeface="Calibri"/>
                <a:sym typeface="Calibri"/>
              </a:rPr>
              <a:t>Is process interactive or batch?</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55"/>
          <p:cNvSpPr txBox="1"/>
          <p:nvPr>
            <p:ph type="title"/>
          </p:nvPr>
        </p:nvSpPr>
        <p:spPr>
          <a:xfrm>
            <a:off x="1147762" y="255587"/>
            <a:ext cx="8020050" cy="457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400"/>
              <a:buFont typeface="Calibri"/>
              <a:buNone/>
            </a:pPr>
            <a:r>
              <a:rPr b="0" i="0" lang="en-US" sz="2400" u="none">
                <a:solidFill>
                  <a:schemeClr val="dk1"/>
                </a:solidFill>
                <a:latin typeface="Calibri"/>
                <a:ea typeface="Calibri"/>
                <a:cs typeface="Calibri"/>
                <a:sym typeface="Calibri"/>
              </a:rPr>
              <a:t>Recovery from Deadlock:  Resource Preemption</a:t>
            </a:r>
            <a:endParaRPr/>
          </a:p>
        </p:txBody>
      </p:sp>
      <p:sp>
        <p:nvSpPr>
          <p:cNvPr id="392" name="Google Shape;392;p55"/>
          <p:cNvSpPr txBox="1"/>
          <p:nvPr>
            <p:ph idx="1" type="body"/>
          </p:nvPr>
        </p:nvSpPr>
        <p:spPr>
          <a:xfrm>
            <a:off x="858837" y="1150937"/>
            <a:ext cx="6802437" cy="4483100"/>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Selecting a victim </a:t>
            </a:r>
            <a:r>
              <a:rPr b="0" i="0" lang="en-US" sz="2100" u="none">
                <a:solidFill>
                  <a:schemeClr val="dk1"/>
                </a:solidFill>
                <a:latin typeface="Calibri"/>
                <a:ea typeface="Calibri"/>
                <a:cs typeface="Calibri"/>
                <a:sym typeface="Calibri"/>
              </a:rPr>
              <a:t>– minimize cost</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Rollback</a:t>
            </a:r>
            <a:r>
              <a:rPr b="0" i="0" lang="en-US" sz="2100" u="none">
                <a:solidFill>
                  <a:schemeClr val="dk1"/>
                </a:solidFill>
                <a:latin typeface="Calibri"/>
                <a:ea typeface="Calibri"/>
                <a:cs typeface="Calibri"/>
                <a:sym typeface="Calibri"/>
              </a:rPr>
              <a:t> – return to some safe state, restart process for that state</a:t>
            </a: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1" i="0" lang="en-US" sz="2100" u="none">
                <a:solidFill>
                  <a:schemeClr val="dk1"/>
                </a:solidFill>
                <a:latin typeface="Calibri"/>
                <a:ea typeface="Calibri"/>
                <a:cs typeface="Calibri"/>
                <a:sym typeface="Calibri"/>
              </a:rPr>
              <a:t>Starvation</a:t>
            </a:r>
            <a:r>
              <a:rPr b="0" i="0" lang="en-US" sz="2100" u="none">
                <a:solidFill>
                  <a:schemeClr val="dk1"/>
                </a:solidFill>
                <a:latin typeface="Calibri"/>
                <a:ea typeface="Calibri"/>
                <a:cs typeface="Calibri"/>
                <a:sym typeface="Calibri"/>
              </a:rPr>
              <a:t>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ph type="title"/>
          </p:nvPr>
        </p:nvSpPr>
        <p:spPr>
          <a:xfrm>
            <a:off x="749300" y="182562"/>
            <a:ext cx="79375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Deadlock Characterization</a:t>
            </a:r>
            <a:endParaRPr/>
          </a:p>
        </p:txBody>
      </p:sp>
      <p:sp>
        <p:nvSpPr>
          <p:cNvPr id="122" name="Google Shape;122;p19"/>
          <p:cNvSpPr txBox="1"/>
          <p:nvPr>
            <p:ph idx="1" type="body"/>
          </p:nvPr>
        </p:nvSpPr>
        <p:spPr>
          <a:xfrm>
            <a:off x="1335087" y="1541462"/>
            <a:ext cx="7351712" cy="4668837"/>
          </a:xfrm>
          <a:prstGeom prst="rect">
            <a:avLst/>
          </a:prstGeom>
          <a:noFill/>
          <a:ln>
            <a:noFill/>
          </a:ln>
        </p:spPr>
        <p:txBody>
          <a:bodyPr anchorCtr="0" anchor="t" bIns="45700" lIns="91425" spcFirstLastPara="1" rIns="91425" wrap="square" tIns="45700">
            <a:normAutofit/>
          </a:bodyPr>
          <a:lstStyle/>
          <a:p>
            <a:pPr indent="-171450" lvl="0" marL="171450" marR="0" rtl="0" algn="just">
              <a:lnSpc>
                <a:spcPct val="80000"/>
              </a:lnSpc>
              <a:spcBef>
                <a:spcPts val="0"/>
              </a:spcBef>
              <a:spcAft>
                <a:spcPts val="0"/>
              </a:spcAft>
              <a:buClr>
                <a:srgbClr val="3366FF"/>
              </a:buClr>
              <a:buSzPts val="2400"/>
              <a:buFont typeface="Arial"/>
              <a:buChar char="•"/>
            </a:pPr>
            <a:r>
              <a:rPr b="1" i="0" lang="en-US" sz="2400" u="none">
                <a:solidFill>
                  <a:srgbClr val="3366FF"/>
                </a:solidFill>
                <a:latin typeface="Calibri"/>
                <a:ea typeface="Calibri"/>
                <a:cs typeface="Calibri"/>
                <a:sym typeface="Calibri"/>
              </a:rPr>
              <a:t>Mutual exclusion</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only one process at a time can use a resource</a:t>
            </a:r>
            <a:endParaRPr b="0" i="0" sz="900" u="none">
              <a:solidFill>
                <a:schemeClr val="dk1"/>
              </a:solidFill>
              <a:latin typeface="Calibri"/>
              <a:ea typeface="Calibri"/>
              <a:cs typeface="Calibri"/>
              <a:sym typeface="Calibri"/>
            </a:endParaRPr>
          </a:p>
          <a:p>
            <a:pPr indent="-171450" lvl="0" marL="171450" marR="0" rtl="0" algn="just">
              <a:lnSpc>
                <a:spcPct val="80000"/>
              </a:lnSpc>
              <a:spcBef>
                <a:spcPts val="700"/>
              </a:spcBef>
              <a:spcAft>
                <a:spcPts val="0"/>
              </a:spcAft>
              <a:buClr>
                <a:srgbClr val="3366FF"/>
              </a:buClr>
              <a:buSzPts val="2400"/>
              <a:buFont typeface="Arial"/>
              <a:buChar char="•"/>
            </a:pPr>
            <a:r>
              <a:rPr b="1" i="0" lang="en-US" sz="2400" u="none">
                <a:solidFill>
                  <a:srgbClr val="3366FF"/>
                </a:solidFill>
                <a:latin typeface="Calibri"/>
                <a:ea typeface="Calibri"/>
                <a:cs typeface="Calibri"/>
                <a:sym typeface="Calibri"/>
              </a:rPr>
              <a:t>Hold and wait</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a process holding at least one resource is waiting to acquire additional resources held by other processes</a:t>
            </a:r>
            <a:endParaRPr b="0" i="0" sz="900" u="none">
              <a:solidFill>
                <a:schemeClr val="dk1"/>
              </a:solidFill>
              <a:latin typeface="Calibri"/>
              <a:ea typeface="Calibri"/>
              <a:cs typeface="Calibri"/>
              <a:sym typeface="Calibri"/>
            </a:endParaRPr>
          </a:p>
          <a:p>
            <a:pPr indent="-171450" lvl="0" marL="171450" marR="0" rtl="0" algn="just">
              <a:lnSpc>
                <a:spcPct val="80000"/>
              </a:lnSpc>
              <a:spcBef>
                <a:spcPts val="700"/>
              </a:spcBef>
              <a:spcAft>
                <a:spcPts val="0"/>
              </a:spcAft>
              <a:buClr>
                <a:srgbClr val="3366FF"/>
              </a:buClr>
              <a:buSzPts val="2400"/>
              <a:buFont typeface="Arial"/>
              <a:buChar char="•"/>
            </a:pPr>
            <a:r>
              <a:rPr b="1" i="0" lang="en-US" sz="2400" u="none">
                <a:solidFill>
                  <a:srgbClr val="3366FF"/>
                </a:solidFill>
                <a:latin typeface="Calibri"/>
                <a:ea typeface="Calibri"/>
                <a:cs typeface="Calibri"/>
                <a:sym typeface="Calibri"/>
              </a:rPr>
              <a:t>No preemption</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a resource can be released only voluntarily by the process holding it, after that process has completed its task</a:t>
            </a:r>
            <a:endParaRPr b="0" i="0" sz="900" u="none">
              <a:solidFill>
                <a:schemeClr val="dk1"/>
              </a:solidFill>
              <a:latin typeface="Calibri"/>
              <a:ea typeface="Calibri"/>
              <a:cs typeface="Calibri"/>
              <a:sym typeface="Calibri"/>
            </a:endParaRPr>
          </a:p>
          <a:p>
            <a:pPr indent="-171450" lvl="0" marL="171450" marR="0" rtl="0" algn="just">
              <a:lnSpc>
                <a:spcPct val="80000"/>
              </a:lnSpc>
              <a:spcBef>
                <a:spcPts val="700"/>
              </a:spcBef>
              <a:spcAft>
                <a:spcPts val="0"/>
              </a:spcAft>
              <a:buClr>
                <a:srgbClr val="3366FF"/>
              </a:buClr>
              <a:buSzPts val="2400"/>
              <a:buFont typeface="Arial"/>
              <a:buChar char="•"/>
            </a:pPr>
            <a:r>
              <a:rPr b="1" i="0" lang="en-US" sz="2400" u="none">
                <a:solidFill>
                  <a:srgbClr val="3366FF"/>
                </a:solidFill>
                <a:latin typeface="Calibri"/>
                <a:ea typeface="Calibri"/>
                <a:cs typeface="Calibri"/>
                <a:sym typeface="Calibri"/>
              </a:rPr>
              <a:t>Circular wait</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there exists a set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0</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1</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n</a:t>
            </a:r>
            <a:r>
              <a:rPr b="0" i="0" lang="en-US" sz="2400" u="none">
                <a:solidFill>
                  <a:schemeClr val="dk1"/>
                </a:solidFill>
                <a:latin typeface="Calibri"/>
                <a:ea typeface="Calibri"/>
                <a:cs typeface="Calibri"/>
                <a:sym typeface="Calibri"/>
              </a:rPr>
              <a:t>} of waiting processes such that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0 </a:t>
            </a:r>
            <a:r>
              <a:rPr b="0" i="0" lang="en-US" sz="2400" u="none">
                <a:solidFill>
                  <a:schemeClr val="dk1"/>
                </a:solidFill>
                <a:latin typeface="Calibri"/>
                <a:ea typeface="Calibri"/>
                <a:cs typeface="Calibri"/>
                <a:sym typeface="Calibri"/>
              </a:rPr>
              <a:t>is waiting for a resource that is held by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1</a:t>
            </a:r>
            <a:r>
              <a:rPr b="0" i="0" lang="en-US" sz="2400" u="none">
                <a:solidFill>
                  <a:schemeClr val="dk1"/>
                </a:solidFill>
                <a:latin typeface="Calibri"/>
                <a:ea typeface="Calibri"/>
                <a:cs typeface="Calibri"/>
                <a:sym typeface="Calibri"/>
              </a:rPr>
              <a:t>,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1</a:t>
            </a:r>
            <a:r>
              <a:rPr b="0" i="0" lang="en-US" sz="2400" u="none">
                <a:solidFill>
                  <a:schemeClr val="dk1"/>
                </a:solidFill>
                <a:latin typeface="Calibri"/>
                <a:ea typeface="Calibri"/>
                <a:cs typeface="Calibri"/>
                <a:sym typeface="Calibri"/>
              </a:rPr>
              <a:t> is waiting for a resource that is held by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2</a:t>
            </a:r>
            <a:r>
              <a:rPr b="0" i="0" lang="en-US" sz="2400" u="none">
                <a:solidFill>
                  <a:schemeClr val="dk1"/>
                </a:solidFill>
                <a:latin typeface="Calibri"/>
                <a:ea typeface="Calibri"/>
                <a:cs typeface="Calibri"/>
                <a:sym typeface="Calibri"/>
              </a:rPr>
              <a:t>, …, </a:t>
            </a:r>
            <a:r>
              <a:rPr b="0" i="1" lang="en-US" sz="2400" u="none">
                <a:solidFill>
                  <a:schemeClr val="dk1"/>
                </a:solidFill>
                <a:latin typeface="Calibri"/>
                <a:ea typeface="Calibri"/>
                <a:cs typeface="Calibri"/>
                <a:sym typeface="Calibri"/>
              </a:rPr>
              <a:t>P</a:t>
            </a:r>
            <a:r>
              <a:rPr b="0" baseline="-25000" i="1" lang="en-US" sz="2400" u="none">
                <a:solidFill>
                  <a:schemeClr val="dk1"/>
                </a:solidFill>
                <a:latin typeface="Calibri"/>
                <a:ea typeface="Calibri"/>
                <a:cs typeface="Calibri"/>
                <a:sym typeface="Calibri"/>
              </a:rPr>
              <a:t>n</a:t>
            </a:r>
            <a:r>
              <a:rPr b="0" baseline="-25000" i="0" lang="en-US" sz="2400" u="none">
                <a:solidFill>
                  <a:schemeClr val="dk1"/>
                </a:solidFill>
                <a:latin typeface="Calibri"/>
                <a:ea typeface="Calibri"/>
                <a:cs typeface="Calibri"/>
                <a:sym typeface="Calibri"/>
              </a:rPr>
              <a:t>–1</a:t>
            </a:r>
            <a:r>
              <a:rPr b="0" i="0" lang="en-US" sz="2400" u="none">
                <a:solidFill>
                  <a:schemeClr val="dk1"/>
                </a:solidFill>
                <a:latin typeface="Calibri"/>
                <a:ea typeface="Calibri"/>
                <a:cs typeface="Calibri"/>
                <a:sym typeface="Calibri"/>
              </a:rPr>
              <a:t> is waiting for a resource that is held by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n</a:t>
            </a:r>
            <a:r>
              <a:rPr b="0" i="0" lang="en-US" sz="2400" u="none">
                <a:solidFill>
                  <a:schemeClr val="dk1"/>
                </a:solidFill>
                <a:latin typeface="Calibri"/>
                <a:ea typeface="Calibri"/>
                <a:cs typeface="Calibri"/>
                <a:sym typeface="Calibri"/>
              </a:rPr>
              <a:t>, and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n</a:t>
            </a:r>
            <a:r>
              <a:rPr b="0" i="0" lang="en-US" sz="2400" u="none">
                <a:solidFill>
                  <a:schemeClr val="dk1"/>
                </a:solidFill>
                <a:latin typeface="Calibri"/>
                <a:ea typeface="Calibri"/>
                <a:cs typeface="Calibri"/>
                <a:sym typeface="Calibri"/>
              </a:rPr>
              <a:t> is waiting for a resource that is held by </a:t>
            </a:r>
            <a:r>
              <a:rPr b="0" i="1" lang="en-US" sz="2400" u="none">
                <a:solidFill>
                  <a:schemeClr val="dk1"/>
                </a:solidFill>
                <a:latin typeface="Calibri"/>
                <a:ea typeface="Calibri"/>
                <a:cs typeface="Calibri"/>
                <a:sym typeface="Calibri"/>
              </a:rPr>
              <a:t>P</a:t>
            </a:r>
            <a:r>
              <a:rPr b="0" baseline="-25000" i="0" lang="en-US" sz="2400" u="none">
                <a:solidFill>
                  <a:schemeClr val="dk1"/>
                </a:solidFill>
                <a:latin typeface="Calibri"/>
                <a:ea typeface="Calibri"/>
                <a:cs typeface="Calibri"/>
                <a:sym typeface="Calibri"/>
              </a:rPr>
              <a:t>0</a:t>
            </a:r>
            <a:r>
              <a:rPr b="0" i="0" lang="en-US" sz="2400" u="none">
                <a:solidFill>
                  <a:schemeClr val="dk1"/>
                </a:solidFill>
                <a:latin typeface="Calibri"/>
                <a:ea typeface="Calibri"/>
                <a:cs typeface="Calibri"/>
                <a:sym typeface="Calibri"/>
              </a:rPr>
              <a:t>.</a:t>
            </a:r>
            <a:endParaRPr/>
          </a:p>
          <a:p>
            <a:pPr indent="-19050" lvl="0" marL="171450" marR="0" rtl="0" algn="l">
              <a:lnSpc>
                <a:spcPct val="90000"/>
              </a:lnSpc>
              <a:spcBef>
                <a:spcPts val="75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23" name="Google Shape;123;p19"/>
          <p:cNvSpPr txBox="1"/>
          <p:nvPr/>
        </p:nvSpPr>
        <p:spPr>
          <a:xfrm>
            <a:off x="825500" y="1049337"/>
            <a:ext cx="6353175" cy="366712"/>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Deadlock can arise if four conditions hold simultaneously.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1003300" y="166687"/>
            <a:ext cx="76835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Resource-Allocation Graph</a:t>
            </a:r>
            <a:endParaRPr/>
          </a:p>
        </p:txBody>
      </p:sp>
      <p:sp>
        <p:nvSpPr>
          <p:cNvPr id="130" name="Google Shape;130;p20"/>
          <p:cNvSpPr txBox="1"/>
          <p:nvPr>
            <p:ph idx="1" type="body"/>
          </p:nvPr>
        </p:nvSpPr>
        <p:spPr>
          <a:xfrm>
            <a:off x="1133475" y="1724025"/>
            <a:ext cx="7396162" cy="4240212"/>
          </a:xfrm>
          <a:prstGeom prst="rect">
            <a:avLst/>
          </a:prstGeom>
          <a:noFill/>
          <a:ln>
            <a:noFill/>
          </a:ln>
        </p:spPr>
        <p:txBody>
          <a:bodyPr anchorCtr="0" anchor="t" bIns="45700" lIns="91425" spcFirstLastPara="1" rIns="91425" wrap="square" tIns="45700">
            <a:normAutofit/>
          </a:bodyPr>
          <a:lstStyle/>
          <a:p>
            <a:pPr indent="-177800" lvl="0" marL="171450" marR="0" rtl="0" algn="l">
              <a:lnSpc>
                <a:spcPct val="9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V is partitioned into two types:</a:t>
            </a:r>
            <a:endParaRPr/>
          </a:p>
          <a:p>
            <a:pPr indent="-171450" lvl="1" marL="514350" marR="0" rtl="0" algn="l">
              <a:lnSpc>
                <a:spcPct val="90000"/>
              </a:lnSpc>
              <a:spcBef>
                <a:spcPts val="3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P</a:t>
            </a:r>
            <a:r>
              <a:rPr b="0" i="0" lang="en-US" sz="2400" u="none" cap="none" strike="noStrike">
                <a:solidFill>
                  <a:schemeClr val="dk1"/>
                </a:solidFill>
                <a:latin typeface="Calibri"/>
                <a:ea typeface="Calibri"/>
                <a:cs typeface="Calibri"/>
                <a:sym typeface="Calibri"/>
              </a:rPr>
              <a:t> = {</a:t>
            </a:r>
            <a:r>
              <a:rPr b="0" i="1" lang="en-US" sz="2400" u="none" cap="none" strike="noStrike">
                <a:solidFill>
                  <a:schemeClr val="dk1"/>
                </a:solidFill>
                <a:latin typeface="Calibri"/>
                <a:ea typeface="Calibri"/>
                <a:cs typeface="Calibri"/>
                <a:sym typeface="Calibri"/>
              </a:rPr>
              <a:t>P</a:t>
            </a:r>
            <a:r>
              <a:rPr b="0" baseline="-25000" i="0" lang="en-US" sz="2400" u="none" cap="none" strike="noStrike">
                <a:solidFill>
                  <a:schemeClr val="dk1"/>
                </a:solidFill>
                <a:latin typeface="Calibri"/>
                <a:ea typeface="Calibri"/>
                <a:cs typeface="Calibri"/>
                <a:sym typeface="Calibri"/>
              </a:rPr>
              <a:t>1</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P</a:t>
            </a:r>
            <a:r>
              <a:rPr b="0" baseline="-25000" i="0" lang="en-US" sz="2400" u="none" cap="none" strike="noStrike">
                <a:solidFill>
                  <a:schemeClr val="dk1"/>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1" lang="en-US" sz="2400" u="none" cap="none" strike="noStrike">
                <a:solidFill>
                  <a:schemeClr val="dk1"/>
                </a:solidFill>
                <a:latin typeface="Calibri"/>
                <a:ea typeface="Calibri"/>
                <a:cs typeface="Calibri"/>
                <a:sym typeface="Calibri"/>
              </a:rPr>
              <a:t>P</a:t>
            </a:r>
            <a:r>
              <a:rPr b="0" baseline="-25000" i="1" lang="en-US" sz="2400" u="none" cap="none" strike="noStrike">
                <a:solidFill>
                  <a:schemeClr val="dk1"/>
                </a:solidFill>
                <a:latin typeface="Calibri"/>
                <a:ea typeface="Calibri"/>
                <a:cs typeface="Calibri"/>
                <a:sym typeface="Calibri"/>
              </a:rPr>
              <a:t>n</a:t>
            </a:r>
            <a:r>
              <a:rPr b="0" i="0" lang="en-US" sz="2400" u="none" cap="none" strike="noStrike">
                <a:solidFill>
                  <a:schemeClr val="dk1"/>
                </a:solidFill>
                <a:latin typeface="Calibri"/>
                <a:ea typeface="Calibri"/>
                <a:cs typeface="Calibri"/>
                <a:sym typeface="Calibri"/>
              </a:rPr>
              <a:t>}, the set consisting of all the processes in the system</a:t>
            </a:r>
            <a:br>
              <a:rPr b="0" i="0" lang="en-US" sz="2400" u="none" cap="none" strike="noStrike">
                <a:solidFill>
                  <a:schemeClr val="dk1"/>
                </a:solidFill>
                <a:latin typeface="Calibri"/>
                <a:ea typeface="Calibri"/>
                <a:cs typeface="Calibri"/>
                <a:sym typeface="Calibri"/>
              </a:rPr>
            </a:br>
            <a:endParaRPr/>
          </a:p>
          <a:p>
            <a:pPr indent="-171450" lvl="1" marL="514350" marR="0" rtl="0" algn="l">
              <a:lnSpc>
                <a:spcPct val="90000"/>
              </a:lnSpc>
              <a:spcBef>
                <a:spcPts val="300"/>
              </a:spcBef>
              <a:spcAft>
                <a:spcPts val="0"/>
              </a:spcAft>
              <a:buClr>
                <a:schemeClr val="dk1"/>
              </a:buClr>
              <a:buSzPts val="2400"/>
              <a:buFont typeface="Arial"/>
              <a:buChar char="•"/>
            </a:pPr>
            <a:r>
              <a:rPr b="0" i="1" lang="en-US" sz="2400" u="none" cap="none" strike="noStrike">
                <a:solidFill>
                  <a:schemeClr val="dk1"/>
                </a:solidFill>
                <a:latin typeface="Calibri"/>
                <a:ea typeface="Calibri"/>
                <a:cs typeface="Calibri"/>
                <a:sym typeface="Calibri"/>
              </a:rPr>
              <a:t>R</a:t>
            </a:r>
            <a:r>
              <a:rPr b="0" i="0" lang="en-US" sz="2400" u="none" cap="none" strike="noStrike">
                <a:solidFill>
                  <a:schemeClr val="dk1"/>
                </a:solidFill>
                <a:latin typeface="Calibri"/>
                <a:ea typeface="Calibri"/>
                <a:cs typeface="Calibri"/>
                <a:sym typeface="Calibri"/>
              </a:rPr>
              <a:t> = {</a:t>
            </a:r>
            <a:r>
              <a:rPr b="0" i="1"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1</a:t>
            </a:r>
            <a:r>
              <a:rPr b="0" i="0" lang="en-US" sz="2400" u="none" cap="none" strike="noStrike">
                <a:solidFill>
                  <a:schemeClr val="dk1"/>
                </a:solidFill>
                <a:latin typeface="Calibri"/>
                <a:ea typeface="Calibri"/>
                <a:cs typeface="Calibri"/>
                <a:sym typeface="Calibri"/>
              </a:rPr>
              <a:t>, </a:t>
            </a:r>
            <a:r>
              <a:rPr b="0" i="1" lang="en-US" sz="2400" u="none" cap="none" strike="noStrike">
                <a:solidFill>
                  <a:schemeClr val="dk1"/>
                </a:solidFill>
                <a:latin typeface="Calibri"/>
                <a:ea typeface="Calibri"/>
                <a:cs typeface="Calibri"/>
                <a:sym typeface="Calibri"/>
              </a:rPr>
              <a:t>R</a:t>
            </a:r>
            <a:r>
              <a:rPr b="0" baseline="-25000" i="0" lang="en-US" sz="2400" u="none" cap="none" strike="noStrike">
                <a:solidFill>
                  <a:schemeClr val="dk1"/>
                </a:solidFill>
                <a:latin typeface="Calibri"/>
                <a:ea typeface="Calibri"/>
                <a:cs typeface="Calibri"/>
                <a:sym typeface="Calibri"/>
              </a:rPr>
              <a:t>2</a:t>
            </a:r>
            <a:r>
              <a:rPr b="0" i="0" lang="en-US" sz="2400" u="none" cap="none" strike="noStrike">
                <a:solidFill>
                  <a:schemeClr val="dk1"/>
                </a:solidFill>
                <a:latin typeface="Calibri"/>
                <a:ea typeface="Calibri"/>
                <a:cs typeface="Calibri"/>
                <a:sym typeface="Calibri"/>
              </a:rPr>
              <a:t>, …, </a:t>
            </a:r>
            <a:r>
              <a:rPr b="0" i="1" lang="en-US" sz="2400" u="none" cap="none" strike="noStrike">
                <a:solidFill>
                  <a:schemeClr val="dk1"/>
                </a:solidFill>
                <a:latin typeface="Calibri"/>
                <a:ea typeface="Calibri"/>
                <a:cs typeface="Calibri"/>
                <a:sym typeface="Calibri"/>
              </a:rPr>
              <a:t>R</a:t>
            </a:r>
            <a:r>
              <a:rPr b="0" baseline="-25000" i="1" lang="en-US" sz="2400" u="none" cap="none" strike="noStrike">
                <a:solidFill>
                  <a:schemeClr val="dk1"/>
                </a:solidFill>
                <a:latin typeface="Calibri"/>
                <a:ea typeface="Calibri"/>
                <a:cs typeface="Calibri"/>
                <a:sym typeface="Calibri"/>
              </a:rPr>
              <a:t>m</a:t>
            </a:r>
            <a:r>
              <a:rPr b="0" i="0" lang="en-US" sz="2400" u="none" cap="none" strike="noStrike">
                <a:solidFill>
                  <a:schemeClr val="dk1"/>
                </a:solidFill>
                <a:latin typeface="Calibri"/>
                <a:ea typeface="Calibri"/>
                <a:cs typeface="Calibri"/>
                <a:sym typeface="Calibri"/>
              </a:rPr>
              <a:t>}, the set consisting of all resource types in the system</a:t>
            </a:r>
            <a:endParaRPr/>
          </a:p>
          <a:p>
            <a:pPr indent="-107950" lvl="1" marL="514350" marR="0" rtl="0" algn="l">
              <a:lnSpc>
                <a:spcPct val="90000"/>
              </a:lnSpc>
              <a:spcBef>
                <a:spcPts val="300"/>
              </a:spcBef>
              <a:spcAft>
                <a:spcPts val="0"/>
              </a:spcAft>
              <a:buClr>
                <a:schemeClr val="dk1"/>
              </a:buClr>
              <a:buSzPts val="1000"/>
              <a:buFont typeface="Arial"/>
              <a:buNone/>
            </a:pPr>
            <a:r>
              <a:t/>
            </a:r>
            <a:endParaRPr b="0" i="0" sz="1000" u="none" cap="none" strike="noStrike">
              <a:solidFill>
                <a:schemeClr val="dk1"/>
              </a:solidFill>
              <a:latin typeface="Calibri"/>
              <a:ea typeface="Calibri"/>
              <a:cs typeface="Calibri"/>
              <a:sym typeface="Calibri"/>
            </a:endParaRPr>
          </a:p>
          <a:p>
            <a:pPr indent="-177800" lvl="0" marL="171450" marR="0" rtl="0" algn="l">
              <a:lnSpc>
                <a:spcPct val="90000"/>
              </a:lnSpc>
              <a:spcBef>
                <a:spcPts val="700"/>
              </a:spcBef>
              <a:spcAft>
                <a:spcPts val="0"/>
              </a:spcAft>
              <a:buClr>
                <a:srgbClr val="3366FF"/>
              </a:buClr>
              <a:buSzPts val="2800"/>
              <a:buFont typeface="Arial"/>
              <a:buChar char="•"/>
            </a:pPr>
            <a:r>
              <a:rPr b="1" i="0" lang="en-US" sz="2800" u="none">
                <a:solidFill>
                  <a:srgbClr val="3366FF"/>
                </a:solidFill>
                <a:latin typeface="Calibri"/>
                <a:ea typeface="Calibri"/>
                <a:cs typeface="Calibri"/>
                <a:sym typeface="Calibri"/>
              </a:rPr>
              <a:t>request edge</a:t>
            </a:r>
            <a:r>
              <a:rPr b="0" i="0" lang="en-US" sz="2800" u="none">
                <a:solidFill>
                  <a:srgbClr val="3366FF"/>
                </a:solidFill>
                <a:latin typeface="Calibri"/>
                <a:ea typeface="Calibri"/>
                <a:cs typeface="Calibri"/>
                <a:sym typeface="Calibri"/>
              </a:rPr>
              <a:t> </a:t>
            </a:r>
            <a:r>
              <a:rPr b="0" i="0" lang="en-US" sz="2800" u="none">
                <a:solidFill>
                  <a:schemeClr val="dk1"/>
                </a:solidFill>
                <a:latin typeface="Calibri"/>
                <a:ea typeface="Calibri"/>
                <a:cs typeface="Calibri"/>
                <a:sym typeface="Calibri"/>
              </a:rPr>
              <a:t>– directed edge </a:t>
            </a:r>
            <a:r>
              <a:rPr b="0" i="1" lang="en-US" sz="2800" u="none">
                <a:solidFill>
                  <a:schemeClr val="dk1"/>
                </a:solidFill>
                <a:latin typeface="Calibri"/>
                <a:ea typeface="Calibri"/>
                <a:cs typeface="Calibri"/>
                <a:sym typeface="Calibri"/>
              </a:rPr>
              <a:t>P</a:t>
            </a:r>
            <a:r>
              <a:rPr b="0" baseline="-25000" i="1" lang="en-US" sz="2800" u="none">
                <a:solidFill>
                  <a:schemeClr val="dk1"/>
                </a:solidFill>
                <a:latin typeface="Calibri"/>
                <a:ea typeface="Calibri"/>
                <a:cs typeface="Calibri"/>
                <a:sym typeface="Calibri"/>
              </a:rPr>
              <a:t>i </a:t>
            </a:r>
            <a:r>
              <a:rPr b="0" i="0" lang="en-US" sz="28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R</a:t>
            </a:r>
            <a:r>
              <a:rPr b="0" baseline="-25000" i="1" lang="en-US" sz="2800" u="none">
                <a:solidFill>
                  <a:schemeClr val="dk1"/>
                </a:solidFill>
                <a:latin typeface="Calibri"/>
                <a:ea typeface="Calibri"/>
                <a:cs typeface="Calibri"/>
                <a:sym typeface="Calibri"/>
              </a:rPr>
              <a:t>j</a:t>
            </a:r>
            <a:endParaRPr/>
          </a:p>
          <a:p>
            <a:pPr indent="-107950" lvl="0" marL="171450" marR="0" rtl="0" algn="l">
              <a:lnSpc>
                <a:spcPct val="90000"/>
              </a:lnSpc>
              <a:spcBef>
                <a:spcPts val="700"/>
              </a:spcBef>
              <a:spcAft>
                <a:spcPts val="0"/>
              </a:spcAft>
              <a:buClr>
                <a:schemeClr val="dk1"/>
              </a:buClr>
              <a:buSzPts val="1000"/>
              <a:buFont typeface="Arial"/>
              <a:buNone/>
            </a:pPr>
            <a:r>
              <a:t/>
            </a:r>
            <a:endParaRPr b="0" baseline="-25000" i="1" sz="1000" u="none">
              <a:solidFill>
                <a:schemeClr val="dk1"/>
              </a:solidFill>
              <a:latin typeface="Calibri"/>
              <a:ea typeface="Calibri"/>
              <a:cs typeface="Calibri"/>
              <a:sym typeface="Calibri"/>
            </a:endParaRPr>
          </a:p>
          <a:p>
            <a:pPr indent="-177800" lvl="0" marL="171450" marR="0" rtl="0" algn="l">
              <a:lnSpc>
                <a:spcPct val="90000"/>
              </a:lnSpc>
              <a:spcBef>
                <a:spcPts val="700"/>
              </a:spcBef>
              <a:spcAft>
                <a:spcPts val="0"/>
              </a:spcAft>
              <a:buClr>
                <a:srgbClr val="3366FF"/>
              </a:buClr>
              <a:buSzPts val="2800"/>
              <a:buFont typeface="Arial"/>
              <a:buChar char="•"/>
            </a:pPr>
            <a:r>
              <a:rPr b="1" i="0" lang="en-US" sz="2800" u="none">
                <a:solidFill>
                  <a:srgbClr val="3366FF"/>
                </a:solidFill>
                <a:latin typeface="Calibri"/>
                <a:ea typeface="Calibri"/>
                <a:cs typeface="Calibri"/>
                <a:sym typeface="Calibri"/>
              </a:rPr>
              <a:t>assignment edge</a:t>
            </a:r>
            <a:r>
              <a:rPr b="0" i="0" lang="en-US" sz="2800" u="none">
                <a:solidFill>
                  <a:srgbClr val="3366FF"/>
                </a:solidFill>
                <a:latin typeface="Calibri"/>
                <a:ea typeface="Calibri"/>
                <a:cs typeface="Calibri"/>
                <a:sym typeface="Calibri"/>
              </a:rPr>
              <a:t> </a:t>
            </a:r>
            <a:r>
              <a:rPr b="0" i="0" lang="en-US" sz="2800" u="none">
                <a:solidFill>
                  <a:schemeClr val="dk1"/>
                </a:solidFill>
                <a:latin typeface="Calibri"/>
                <a:ea typeface="Calibri"/>
                <a:cs typeface="Calibri"/>
                <a:sym typeface="Calibri"/>
              </a:rPr>
              <a:t>– directed edge </a:t>
            </a:r>
            <a:r>
              <a:rPr b="0" i="1" lang="en-US" sz="2800" u="none">
                <a:solidFill>
                  <a:schemeClr val="dk1"/>
                </a:solidFill>
                <a:latin typeface="Calibri"/>
                <a:ea typeface="Calibri"/>
                <a:cs typeface="Calibri"/>
                <a:sym typeface="Calibri"/>
              </a:rPr>
              <a:t>R</a:t>
            </a:r>
            <a:r>
              <a:rPr b="0" baseline="-25000" i="1" lang="en-US" sz="2800" u="none">
                <a:solidFill>
                  <a:schemeClr val="dk1"/>
                </a:solidFill>
                <a:latin typeface="Calibri"/>
                <a:ea typeface="Calibri"/>
                <a:cs typeface="Calibri"/>
                <a:sym typeface="Calibri"/>
              </a:rPr>
              <a:t>j</a:t>
            </a:r>
            <a:r>
              <a:rPr b="0" i="1" lang="en-US" sz="2800" u="none">
                <a:solidFill>
                  <a:schemeClr val="dk1"/>
                </a:solidFill>
                <a:latin typeface="Calibri"/>
                <a:ea typeface="Calibri"/>
                <a:cs typeface="Calibri"/>
                <a:sym typeface="Calibri"/>
              </a:rPr>
              <a:t> </a:t>
            </a:r>
            <a:r>
              <a:rPr b="0" i="0" lang="en-US" sz="2800" u="none">
                <a:solidFill>
                  <a:schemeClr val="dk1"/>
                </a:solidFill>
                <a:latin typeface="Calibri"/>
                <a:ea typeface="Calibri"/>
                <a:cs typeface="Calibri"/>
                <a:sym typeface="Calibri"/>
              </a:rPr>
              <a:t>→ </a:t>
            </a:r>
            <a:r>
              <a:rPr b="0" i="1" lang="en-US" sz="2800" u="none">
                <a:solidFill>
                  <a:schemeClr val="dk1"/>
                </a:solidFill>
                <a:latin typeface="Calibri"/>
                <a:ea typeface="Calibri"/>
                <a:cs typeface="Calibri"/>
                <a:sym typeface="Calibri"/>
              </a:rPr>
              <a:t>P</a:t>
            </a:r>
            <a:r>
              <a:rPr b="0" baseline="-25000" i="1" lang="en-US" sz="2800" u="none">
                <a:solidFill>
                  <a:schemeClr val="dk1"/>
                </a:solidFill>
                <a:latin typeface="Calibri"/>
                <a:ea typeface="Calibri"/>
                <a:cs typeface="Calibri"/>
                <a:sym typeface="Calibri"/>
              </a:rPr>
              <a:t>i</a:t>
            </a:r>
            <a:endParaRPr/>
          </a:p>
        </p:txBody>
      </p:sp>
      <p:sp>
        <p:nvSpPr>
          <p:cNvPr id="131" name="Google Shape;131;p20"/>
          <p:cNvSpPr txBox="1"/>
          <p:nvPr/>
        </p:nvSpPr>
        <p:spPr>
          <a:xfrm>
            <a:off x="822325" y="1035050"/>
            <a:ext cx="4692650" cy="396875"/>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A set of vertices </a:t>
            </a:r>
            <a:r>
              <a:rPr b="0" i="1" lang="en-US" sz="2000" u="none" cap="none" strike="noStrike">
                <a:solidFill>
                  <a:schemeClr val="dk1"/>
                </a:solidFill>
                <a:latin typeface="Helvetica Neue"/>
                <a:ea typeface="Helvetica Neue"/>
                <a:cs typeface="Helvetica Neue"/>
                <a:sym typeface="Helvetica Neue"/>
              </a:rPr>
              <a:t>V</a:t>
            </a:r>
            <a:r>
              <a:rPr b="0" i="0" lang="en-US" sz="2000" u="none" cap="none" strike="noStrike">
                <a:solidFill>
                  <a:schemeClr val="dk1"/>
                </a:solidFill>
                <a:latin typeface="Helvetica Neue"/>
                <a:ea typeface="Helvetica Neue"/>
                <a:cs typeface="Helvetica Neue"/>
                <a:sym typeface="Helvetica Neue"/>
              </a:rPr>
              <a:t> and a set of edges </a:t>
            </a:r>
            <a:r>
              <a:rPr b="0" i="1" lang="en-US" sz="2000" u="none" cap="none" strike="noStrike">
                <a:solidFill>
                  <a:schemeClr val="dk1"/>
                </a:solidFill>
                <a:latin typeface="Helvetica Neue"/>
                <a:ea typeface="Helvetica Neue"/>
                <a:cs typeface="Helvetica Neue"/>
                <a:sym typeface="Helvetica Neue"/>
              </a:rPr>
              <a:t>E</a:t>
            </a:r>
            <a:r>
              <a:rPr b="0" i="0" lang="en-US" sz="2000" u="none" cap="none" strike="noStrik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1128712" y="182562"/>
            <a:ext cx="7810500" cy="5762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300"/>
              <a:buFont typeface="Calibri"/>
              <a:buNone/>
            </a:pPr>
            <a:r>
              <a:rPr b="0" i="0" lang="en-US" sz="3300" u="none">
                <a:solidFill>
                  <a:schemeClr val="dk1"/>
                </a:solidFill>
                <a:latin typeface="Calibri"/>
                <a:ea typeface="Calibri"/>
                <a:cs typeface="Calibri"/>
                <a:sym typeface="Calibri"/>
              </a:rPr>
              <a:t>Resource-Allocation Graph (Cont.)</a:t>
            </a:r>
            <a:endParaRPr/>
          </a:p>
        </p:txBody>
      </p:sp>
      <p:sp>
        <p:nvSpPr>
          <p:cNvPr id="138" name="Google Shape;138;p21"/>
          <p:cNvSpPr txBox="1"/>
          <p:nvPr>
            <p:ph idx="1" type="body"/>
          </p:nvPr>
        </p:nvSpPr>
        <p:spPr>
          <a:xfrm>
            <a:off x="885825" y="1138237"/>
            <a:ext cx="7343775" cy="45307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Process</a:t>
            </a:r>
            <a:br>
              <a:rPr b="0" i="0" lang="en-US" sz="2100" u="none">
                <a:solidFill>
                  <a:schemeClr val="dk1"/>
                </a:solidFill>
                <a:latin typeface="Calibri"/>
                <a:ea typeface="Calibri"/>
                <a:cs typeface="Calibri"/>
                <a:sym typeface="Calibri"/>
              </a:rPr>
            </a:br>
            <a:br>
              <a:rPr b="0" i="0" lang="en-US" sz="2100" u="none">
                <a:solidFill>
                  <a:schemeClr val="dk1"/>
                </a:solidFill>
                <a:latin typeface="Calibri"/>
                <a:ea typeface="Calibri"/>
                <a:cs typeface="Calibri"/>
                <a:sym typeface="Calibri"/>
              </a:rPr>
            </a:br>
            <a:br>
              <a:rPr b="0" i="0" lang="en-US" sz="2100" u="none">
                <a:solidFill>
                  <a:schemeClr val="dk1"/>
                </a:solidFill>
                <a:latin typeface="Calibri"/>
                <a:ea typeface="Calibri"/>
                <a:cs typeface="Calibri"/>
                <a:sym typeface="Calibri"/>
              </a:rPr>
            </a:br>
            <a:endParaRPr/>
          </a:p>
          <a:p>
            <a:pPr indent="-171450" lvl="0" marL="171450" marR="0" rtl="0" algn="l">
              <a:lnSpc>
                <a:spcPct val="90000"/>
              </a:lnSpc>
              <a:spcBef>
                <a:spcPts val="700"/>
              </a:spcBef>
              <a:spcAft>
                <a:spcPts val="0"/>
              </a:spcAft>
              <a:buClr>
                <a:schemeClr val="dk1"/>
              </a:buClr>
              <a:buSzPts val="2100"/>
              <a:buFont typeface="Arial"/>
              <a:buChar char="•"/>
            </a:pPr>
            <a:r>
              <a:rPr b="0" i="0" lang="en-US" sz="2100" u="none">
                <a:solidFill>
                  <a:schemeClr val="dk1"/>
                </a:solidFill>
                <a:latin typeface="Calibri"/>
                <a:ea typeface="Calibri"/>
                <a:cs typeface="Calibri"/>
                <a:sym typeface="Calibri"/>
              </a:rPr>
              <a:t>Resource Type with 4 instances</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1" lang="en-US" sz="2100" u="none">
                <a:solidFill>
                  <a:schemeClr val="dk1"/>
                </a:solidFill>
                <a:latin typeface="Calibri"/>
                <a:ea typeface="Calibri"/>
                <a:cs typeface="Calibri"/>
                <a:sym typeface="Calibri"/>
              </a:rPr>
              <a:t>P</a:t>
            </a:r>
            <a:r>
              <a:rPr b="0" baseline="-25000" i="1" lang="en-US" sz="2100" u="none">
                <a:solidFill>
                  <a:schemeClr val="dk1"/>
                </a:solidFill>
                <a:latin typeface="Calibri"/>
                <a:ea typeface="Calibri"/>
                <a:cs typeface="Calibri"/>
                <a:sym typeface="Calibri"/>
              </a:rPr>
              <a:t>i</a:t>
            </a:r>
            <a:r>
              <a:rPr b="0" i="1" lang="en-US" sz="2100" u="none">
                <a:solidFill>
                  <a:schemeClr val="dk1"/>
                </a:solidFill>
                <a:latin typeface="Calibri"/>
                <a:ea typeface="Calibri"/>
                <a:cs typeface="Calibri"/>
                <a:sym typeface="Calibri"/>
              </a:rPr>
              <a:t> </a:t>
            </a:r>
            <a:r>
              <a:rPr b="0" i="0" lang="en-US" sz="2100" u="none">
                <a:solidFill>
                  <a:schemeClr val="dk1"/>
                </a:solidFill>
                <a:latin typeface="Calibri"/>
                <a:ea typeface="Calibri"/>
                <a:cs typeface="Calibri"/>
                <a:sym typeface="Calibri"/>
              </a:rPr>
              <a:t>requests instance of </a:t>
            </a:r>
            <a:r>
              <a:rPr b="0" i="1" lang="en-US" sz="2100" u="none">
                <a:solidFill>
                  <a:schemeClr val="dk1"/>
                </a:solidFill>
                <a:latin typeface="Calibri"/>
                <a:ea typeface="Calibri"/>
                <a:cs typeface="Calibri"/>
                <a:sym typeface="Calibri"/>
              </a:rPr>
              <a:t>R</a:t>
            </a:r>
            <a:r>
              <a:rPr b="0" baseline="-25000" i="1" lang="en-US" sz="2100" u="none">
                <a:solidFill>
                  <a:schemeClr val="dk1"/>
                </a:solidFill>
                <a:latin typeface="Calibri"/>
                <a:ea typeface="Calibri"/>
                <a:cs typeface="Calibri"/>
                <a:sym typeface="Calibri"/>
              </a:rPr>
              <a:t>j</a:t>
            </a:r>
            <a:endParaRPr/>
          </a:p>
          <a:p>
            <a:pPr indent="-3810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Char char="•"/>
            </a:pPr>
            <a:r>
              <a:rPr b="0" i="1" lang="en-US" sz="2100" u="none">
                <a:solidFill>
                  <a:schemeClr val="dk1"/>
                </a:solidFill>
                <a:latin typeface="Calibri"/>
                <a:ea typeface="Calibri"/>
                <a:cs typeface="Calibri"/>
                <a:sym typeface="Calibri"/>
              </a:rPr>
              <a:t>P</a:t>
            </a:r>
            <a:r>
              <a:rPr b="0" baseline="-25000" i="1" lang="en-US" sz="2100" u="none">
                <a:solidFill>
                  <a:schemeClr val="dk1"/>
                </a:solidFill>
                <a:latin typeface="Calibri"/>
                <a:ea typeface="Calibri"/>
                <a:cs typeface="Calibri"/>
                <a:sym typeface="Calibri"/>
              </a:rPr>
              <a:t>i</a:t>
            </a:r>
            <a:r>
              <a:rPr b="0" i="0" lang="en-US" sz="2100" u="none">
                <a:solidFill>
                  <a:schemeClr val="dk1"/>
                </a:solidFill>
                <a:latin typeface="Calibri"/>
                <a:ea typeface="Calibri"/>
                <a:cs typeface="Calibri"/>
                <a:sym typeface="Calibri"/>
              </a:rPr>
              <a:t> is holding an instance of </a:t>
            </a:r>
            <a:r>
              <a:rPr b="0" i="1" lang="en-US" sz="2100" u="none">
                <a:solidFill>
                  <a:schemeClr val="dk1"/>
                </a:solidFill>
                <a:latin typeface="Calibri"/>
                <a:ea typeface="Calibri"/>
                <a:cs typeface="Calibri"/>
                <a:sym typeface="Calibri"/>
              </a:rPr>
              <a:t>R</a:t>
            </a:r>
            <a:r>
              <a:rPr b="0" baseline="-25000" i="1" lang="en-US" sz="2100" u="none">
                <a:solidFill>
                  <a:schemeClr val="dk1"/>
                </a:solidFill>
                <a:latin typeface="Calibri"/>
                <a:ea typeface="Calibri"/>
                <a:cs typeface="Calibri"/>
                <a:sym typeface="Calibri"/>
              </a:rPr>
              <a:t>j</a:t>
            </a:r>
            <a:endParaRPr/>
          </a:p>
        </p:txBody>
      </p:sp>
      <p:sp>
        <p:nvSpPr>
          <p:cNvPr id="139" name="Google Shape;139;p21"/>
          <p:cNvSpPr/>
          <p:nvPr/>
        </p:nvSpPr>
        <p:spPr>
          <a:xfrm>
            <a:off x="4143375" y="1493837"/>
            <a:ext cx="495300" cy="495300"/>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Verdana"/>
              <a:ea typeface="Verdana"/>
              <a:cs typeface="Verdana"/>
              <a:sym typeface="Verdana"/>
            </a:endParaRPr>
          </a:p>
        </p:txBody>
      </p:sp>
      <p:sp>
        <p:nvSpPr>
          <p:cNvPr id="140" name="Google Shape;140;p21"/>
          <p:cNvSpPr/>
          <p:nvPr/>
        </p:nvSpPr>
        <p:spPr>
          <a:xfrm>
            <a:off x="3876675" y="5316537"/>
            <a:ext cx="495300" cy="495300"/>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sp>
        <p:nvSpPr>
          <p:cNvPr id="141" name="Google Shape;141;p21"/>
          <p:cNvSpPr/>
          <p:nvPr/>
        </p:nvSpPr>
        <p:spPr>
          <a:xfrm>
            <a:off x="3860800" y="3914775"/>
            <a:ext cx="495300" cy="495300"/>
          </a:xfrm>
          <a:prstGeom prst="ellipse">
            <a:avLst/>
          </a:prstGeom>
          <a:solidFill>
            <a:srgbClr val="CCECFF"/>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1" lang="en-US" sz="1800" u="none">
                <a:solidFill>
                  <a:schemeClr val="dk1"/>
                </a:solidFill>
                <a:latin typeface="Helvetica Neue"/>
                <a:ea typeface="Helvetica Neue"/>
                <a:cs typeface="Helvetica Neue"/>
                <a:sym typeface="Helvetica Neue"/>
              </a:rPr>
              <a:t>P</a:t>
            </a:r>
            <a:r>
              <a:rPr b="0" baseline="-25000" i="1" lang="en-US" sz="1800" u="none">
                <a:solidFill>
                  <a:schemeClr val="dk1"/>
                </a:solidFill>
                <a:latin typeface="Helvetica Neue"/>
                <a:ea typeface="Helvetica Neue"/>
                <a:cs typeface="Helvetica Neue"/>
                <a:sym typeface="Helvetica Neue"/>
              </a:rPr>
              <a:t>i</a:t>
            </a:r>
            <a:endParaRPr/>
          </a:p>
        </p:txBody>
      </p:sp>
      <p:pic>
        <p:nvPicPr>
          <p:cNvPr id="142" name="Google Shape;142;p21"/>
          <p:cNvPicPr preferRelativeResize="0"/>
          <p:nvPr/>
        </p:nvPicPr>
        <p:blipFill rotWithShape="1">
          <a:blip r:embed="rId3">
            <a:alphaModFix/>
          </a:blip>
          <a:srcRect b="0" l="0" r="0" t="0"/>
          <a:stretch/>
        </p:blipFill>
        <p:spPr>
          <a:xfrm>
            <a:off x="4224337" y="2859087"/>
            <a:ext cx="450850" cy="427037"/>
          </a:xfrm>
          <a:prstGeom prst="rect">
            <a:avLst/>
          </a:prstGeom>
          <a:noFill/>
          <a:ln>
            <a:noFill/>
          </a:ln>
        </p:spPr>
      </p:pic>
      <p:pic>
        <p:nvPicPr>
          <p:cNvPr id="143" name="Google Shape;143;p21"/>
          <p:cNvPicPr preferRelativeResize="0"/>
          <p:nvPr/>
        </p:nvPicPr>
        <p:blipFill rotWithShape="1">
          <a:blip r:embed="rId4">
            <a:alphaModFix/>
          </a:blip>
          <a:srcRect b="0" l="0" r="0" t="0"/>
          <a:stretch/>
        </p:blipFill>
        <p:spPr>
          <a:xfrm>
            <a:off x="4687887" y="3975100"/>
            <a:ext cx="450850" cy="425450"/>
          </a:xfrm>
          <a:prstGeom prst="rect">
            <a:avLst/>
          </a:prstGeom>
          <a:noFill/>
          <a:ln>
            <a:noFill/>
          </a:ln>
        </p:spPr>
      </p:pic>
      <p:cxnSp>
        <p:nvCxnSpPr>
          <p:cNvPr id="144" name="Google Shape;144;p21"/>
          <p:cNvCxnSpPr/>
          <p:nvPr/>
        </p:nvCxnSpPr>
        <p:spPr>
          <a:xfrm>
            <a:off x="4365625" y="4181475"/>
            <a:ext cx="304800" cy="0"/>
          </a:xfrm>
          <a:prstGeom prst="straightConnector1">
            <a:avLst/>
          </a:prstGeom>
          <a:noFill/>
          <a:ln cap="flat" cmpd="sng" w="9525">
            <a:solidFill>
              <a:schemeClr val="dk1"/>
            </a:solidFill>
            <a:prstDash val="solid"/>
            <a:miter lim="800000"/>
            <a:headEnd len="med" w="med" type="none"/>
            <a:tailEnd len="med" w="med" type="triangle"/>
          </a:ln>
        </p:spPr>
      </p:cxnSp>
      <p:sp>
        <p:nvSpPr>
          <p:cNvPr id="145" name="Google Shape;145;p21"/>
          <p:cNvSpPr txBox="1"/>
          <p:nvPr/>
        </p:nvSpPr>
        <p:spPr>
          <a:xfrm>
            <a:off x="4752975" y="4395787"/>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pic>
        <p:nvPicPr>
          <p:cNvPr id="146" name="Google Shape;146;p21"/>
          <p:cNvPicPr preferRelativeResize="0"/>
          <p:nvPr/>
        </p:nvPicPr>
        <p:blipFill rotWithShape="1">
          <a:blip r:embed="rId5">
            <a:alphaModFix/>
          </a:blip>
          <a:srcRect b="0" l="0" r="0" t="0"/>
          <a:stretch/>
        </p:blipFill>
        <p:spPr>
          <a:xfrm>
            <a:off x="4664075" y="5376862"/>
            <a:ext cx="450850" cy="427037"/>
          </a:xfrm>
          <a:prstGeom prst="rect">
            <a:avLst/>
          </a:prstGeom>
          <a:noFill/>
          <a:ln>
            <a:noFill/>
          </a:ln>
        </p:spPr>
      </p:pic>
      <p:cxnSp>
        <p:nvCxnSpPr>
          <p:cNvPr id="147" name="Google Shape;147;p21"/>
          <p:cNvCxnSpPr/>
          <p:nvPr/>
        </p:nvCxnSpPr>
        <p:spPr>
          <a:xfrm flipH="1">
            <a:off x="4343400" y="5526087"/>
            <a:ext cx="476250" cy="104775"/>
          </a:xfrm>
          <a:prstGeom prst="straightConnector1">
            <a:avLst/>
          </a:prstGeom>
          <a:noFill/>
          <a:ln cap="flat" cmpd="sng" w="9525">
            <a:solidFill>
              <a:schemeClr val="dk1"/>
            </a:solidFill>
            <a:prstDash val="solid"/>
            <a:miter lim="800000"/>
            <a:headEnd len="med" w="med" type="none"/>
            <a:tailEnd len="med" w="med" type="triangle"/>
          </a:ln>
        </p:spPr>
      </p:cxnSp>
      <p:sp>
        <p:nvSpPr>
          <p:cNvPr id="148" name="Google Shape;148;p21"/>
          <p:cNvSpPr txBox="1"/>
          <p:nvPr/>
        </p:nvSpPr>
        <p:spPr>
          <a:xfrm>
            <a:off x="4721225" y="5768975"/>
            <a:ext cx="338137" cy="304800"/>
          </a:xfrm>
          <a:prstGeom prst="rect">
            <a:avLst/>
          </a:prstGeom>
          <a:noFill/>
          <a:ln>
            <a:noFill/>
          </a:ln>
        </p:spPr>
        <p:txBody>
          <a:bodyPr anchorCtr="0" anchor="ctr" bIns="45700" lIns="91425" spcFirstLastPara="1" rIns="91425" wrap="square" tIns="45700">
            <a:spAutoFit/>
          </a:bodyPr>
          <a:lstStyle/>
          <a:p>
            <a:pPr indent="0" lvl="0" marL="0" marR="0" rtl="0" algn="ctr">
              <a:lnSpc>
                <a:spcPct val="100000"/>
              </a:lnSpc>
              <a:spcBef>
                <a:spcPts val="0"/>
              </a:spcBef>
              <a:spcAft>
                <a:spcPts val="0"/>
              </a:spcAft>
              <a:buClr>
                <a:schemeClr val="dk1"/>
              </a:buClr>
              <a:buSzPts val="1400"/>
              <a:buFont typeface="Helvetica Neue"/>
              <a:buNone/>
            </a:pPr>
            <a:r>
              <a:rPr b="0" i="1" lang="en-US" sz="1400" u="none">
                <a:solidFill>
                  <a:schemeClr val="dk1"/>
                </a:solidFill>
                <a:latin typeface="Helvetica Neue"/>
                <a:ea typeface="Helvetica Neue"/>
                <a:cs typeface="Helvetica Neue"/>
                <a:sym typeface="Helvetica Neue"/>
              </a:rPr>
              <a:t>R</a:t>
            </a:r>
            <a:r>
              <a:rPr b="0" baseline="-25000" i="1" lang="en-US" sz="1400" u="none">
                <a:solidFill>
                  <a:schemeClr val="dk1"/>
                </a:solidFill>
                <a:latin typeface="Helvetica Neue"/>
                <a:ea typeface="Helvetica Neue"/>
                <a:cs typeface="Helvetica Neue"/>
                <a:sym typeface="Helvetica Neue"/>
              </a:rPr>
              <a:t>j</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title"/>
          </p:nvPr>
        </p:nvSpPr>
        <p:spPr>
          <a:xfrm>
            <a:off x="1076325" y="207962"/>
            <a:ext cx="8150225" cy="5127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0" i="0" lang="en-US" sz="2800" u="none">
                <a:solidFill>
                  <a:schemeClr val="dk1"/>
                </a:solidFill>
                <a:latin typeface="Calibri"/>
                <a:ea typeface="Calibri"/>
                <a:cs typeface="Calibri"/>
                <a:sym typeface="Calibri"/>
              </a:rPr>
              <a:t>Example of a Resource Allocation Graph</a:t>
            </a:r>
            <a:endParaRPr/>
          </a:p>
        </p:txBody>
      </p:sp>
      <p:pic>
        <p:nvPicPr>
          <p:cNvPr id="155" name="Google Shape;155;p22"/>
          <p:cNvPicPr preferRelativeResize="0"/>
          <p:nvPr/>
        </p:nvPicPr>
        <p:blipFill rotWithShape="1">
          <a:blip r:embed="rId3">
            <a:alphaModFix/>
          </a:blip>
          <a:srcRect b="1531" l="25285" r="25285" t="925"/>
          <a:stretch/>
        </p:blipFill>
        <p:spPr>
          <a:xfrm>
            <a:off x="2941637" y="1316037"/>
            <a:ext cx="2741612" cy="40592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3"/>
          <p:cNvSpPr txBox="1"/>
          <p:nvPr>
            <p:ph type="title"/>
          </p:nvPr>
        </p:nvSpPr>
        <p:spPr>
          <a:xfrm>
            <a:off x="1033462" y="273050"/>
            <a:ext cx="8378825" cy="46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0" i="0" lang="en-US" sz="2500" u="none">
                <a:solidFill>
                  <a:schemeClr val="dk1"/>
                </a:solidFill>
                <a:latin typeface="Calibri"/>
                <a:ea typeface="Calibri"/>
                <a:cs typeface="Calibri"/>
                <a:sym typeface="Calibri"/>
              </a:rPr>
              <a:t>Resource Allocation Graph With A Deadlock</a:t>
            </a:r>
            <a:endParaRPr/>
          </a:p>
        </p:txBody>
      </p:sp>
      <p:pic>
        <p:nvPicPr>
          <p:cNvPr id="162" name="Google Shape;162;p23"/>
          <p:cNvPicPr preferRelativeResize="0"/>
          <p:nvPr/>
        </p:nvPicPr>
        <p:blipFill rotWithShape="1">
          <a:blip r:embed="rId3">
            <a:alphaModFix/>
          </a:blip>
          <a:srcRect b="0" l="0" r="0" t="0"/>
          <a:stretch/>
        </p:blipFill>
        <p:spPr>
          <a:xfrm>
            <a:off x="3013075" y="1212850"/>
            <a:ext cx="2781300" cy="40989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