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0"/>
  </p:notesMasterIdLst>
  <p:handoutMasterIdLst>
    <p:handoutMasterId r:id="rId21"/>
  </p:handoutMasterIdLst>
  <p:sldIdLst>
    <p:sldId id="330" r:id="rId2"/>
    <p:sldId id="349" r:id="rId3"/>
    <p:sldId id="350" r:id="rId4"/>
    <p:sldId id="411" r:id="rId5"/>
    <p:sldId id="352" r:id="rId6"/>
    <p:sldId id="354" r:id="rId7"/>
    <p:sldId id="426" r:id="rId8"/>
    <p:sldId id="427" r:id="rId9"/>
    <p:sldId id="374" r:id="rId10"/>
    <p:sldId id="377" r:id="rId11"/>
    <p:sldId id="378" r:id="rId12"/>
    <p:sldId id="379" r:id="rId13"/>
    <p:sldId id="380" r:id="rId14"/>
    <p:sldId id="381" r:id="rId15"/>
    <p:sldId id="366" r:id="rId16"/>
    <p:sldId id="384" r:id="rId17"/>
    <p:sldId id="385" r:id="rId18"/>
    <p:sldId id="434" r:id="rId1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p15:clr>
            <a:srgbClr val="A4A3A4"/>
          </p15:clr>
        </p15:guide>
        <p15:guide id="2" pos="4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xmlns=""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3" autoAdjust="0"/>
    <p:restoredTop sz="94667"/>
  </p:normalViewPr>
  <p:slideViewPr>
    <p:cSldViewPr snapToGrid="0">
      <p:cViewPr varScale="1">
        <p:scale>
          <a:sx n="69" d="100"/>
          <a:sy n="69" d="100"/>
        </p:scale>
        <p:origin x="-1302"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54292038-6B0F-2949-BFB3-4480D5926108}"/>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xmlns="" id="{53CBFB87-3130-8A40-8B9F-D30E7EF9A785}"/>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xmlns="" id="{F0701F88-43FF-0741-8A3A-C0F52350229C}"/>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xmlns="" id="{3A87DA65-858F-5A45-B34A-C02AA0EBFC03}"/>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2" charset="0"/>
              </a:defRPr>
            </a:lvl1pPr>
          </a:lstStyle>
          <a:p>
            <a:pPr>
              <a:defRPr/>
            </a:pPr>
            <a:fld id="{C746EC8E-B597-402D-9662-ABD14BABEEF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3A289FF7-9133-044D-B490-8A3FD0ABAE44}"/>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xmlns="" id="{E37CAAC1-3D1D-9E43-A83C-E5D89AC65067}"/>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xmlns="" id="{DED26F54-2C52-46FF-BCE0-8696D7541572}"/>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180789FC-DD11-5542-803A-9516EB334E31}"/>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58A87854-4AA0-1349-AAA1-90BFC8DE2E9F}"/>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xmlns="" id="{97C6A482-1B06-854B-9B2C-D5CE05B6625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F8DDF7C7-3008-4DC4-9F8B-1490BCFC99E7}" type="slidenum">
              <a:rPr lang="en-US" altLang="en-US"/>
              <a:pPr>
                <a:defRPr/>
              </a:pPr>
              <a:t>‹#›</a:t>
            </a:fld>
            <a:endParaRPr lang="en-US" altLang="en-US"/>
          </a:p>
        </p:txBody>
      </p:sp>
    </p:spTree>
    <p:extLst>
      <p:ext uri="{BB962C8B-B14F-4D97-AF65-F5344CB8AC3E}">
        <p14:creationId xmlns:p14="http://schemas.microsoft.com/office/powerpoint/2010/main" val="4082400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D6E874EA-6D46-4D5A-A67E-32C6E4712B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DC88E0-05A8-4892-B21E-9326A8D3E05F}"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a:extLst>
              <a:ext uri="{FF2B5EF4-FFF2-40B4-BE49-F238E27FC236}">
                <a16:creationId xmlns:a16="http://schemas.microsoft.com/office/drawing/2014/main" xmlns="" id="{76CF1BC6-EF44-430B-853A-1916C3A5733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53BC5144-BC73-40F2-9D46-6DC1B56AC6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6B585EF5-7930-45AD-B664-C6D80F420C80}"/>
              </a:ext>
            </a:extLst>
          </p:cNvPr>
          <p:cNvSpPr>
            <a:spLocks noGrp="1" noRot="1" noChangeAspect="1" noChangeArrowheads="1" noTextEdit="1"/>
          </p:cNvSpPr>
          <p:nvPr>
            <p:ph type="sldImg"/>
          </p:nvPr>
        </p:nvSpPr>
        <p:spPr>
          <a:xfrm>
            <a:off x="1117600" y="696913"/>
            <a:ext cx="4648200" cy="3486150"/>
          </a:xfrm>
          <a:ln/>
        </p:spPr>
      </p:sp>
      <p:sp>
        <p:nvSpPr>
          <p:cNvPr id="72707" name="Rectangle 3">
            <a:extLst>
              <a:ext uri="{FF2B5EF4-FFF2-40B4-BE49-F238E27FC236}">
                <a16:creationId xmlns:a16="http://schemas.microsoft.com/office/drawing/2014/main" xmlns="" id="{C3AA076D-DCC9-489F-884A-D43E6793BA2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6A88387A-220D-46DE-87B0-5AB53B8B9714}"/>
              </a:ext>
            </a:extLst>
          </p:cNvPr>
          <p:cNvSpPr>
            <a:spLocks noGrp="1" noRot="1" noChangeAspect="1" noChangeArrowheads="1" noTextEdit="1"/>
          </p:cNvSpPr>
          <p:nvPr>
            <p:ph type="sldImg"/>
          </p:nvPr>
        </p:nvSpPr>
        <p:spPr>
          <a:xfrm>
            <a:off x="1117600" y="696913"/>
            <a:ext cx="4648200" cy="3486150"/>
          </a:xfrm>
          <a:ln/>
        </p:spPr>
      </p:sp>
      <p:sp>
        <p:nvSpPr>
          <p:cNvPr id="74755" name="Rectangle 3">
            <a:extLst>
              <a:ext uri="{FF2B5EF4-FFF2-40B4-BE49-F238E27FC236}">
                <a16:creationId xmlns:a16="http://schemas.microsoft.com/office/drawing/2014/main" xmlns="" id="{AACB5DF9-CFCC-45D6-AED8-0DFB1F853FE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DA32F06E-769C-4B1C-9E7C-D9FC05F6F8C7}"/>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xmlns="" id="{F41AD308-933F-4670-85F5-08B34300D60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D4551F08-E163-4B78-BDB8-468F317C6B03}"/>
              </a:ext>
            </a:extLst>
          </p:cNvPr>
          <p:cNvSpPr>
            <a:spLocks noGrp="1" noRot="1" noChangeAspect="1" noChangeArrowheads="1" noTextEdit="1"/>
          </p:cNvSpPr>
          <p:nvPr>
            <p:ph type="sldImg"/>
          </p:nvPr>
        </p:nvSpPr>
        <p:spPr>
          <a:xfrm>
            <a:off x="1117600" y="696913"/>
            <a:ext cx="4648200" cy="3486150"/>
          </a:xfrm>
          <a:ln/>
        </p:spPr>
      </p:sp>
      <p:sp>
        <p:nvSpPr>
          <p:cNvPr id="78851" name="Rectangle 3">
            <a:extLst>
              <a:ext uri="{FF2B5EF4-FFF2-40B4-BE49-F238E27FC236}">
                <a16:creationId xmlns:a16="http://schemas.microsoft.com/office/drawing/2014/main" xmlns="" id="{AC3A3A05-AF23-43D6-95CB-5F6DB21E703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B4EB6689-0573-4E96-ABEC-0606AE2C09F1}"/>
              </a:ext>
            </a:extLst>
          </p:cNvPr>
          <p:cNvSpPr>
            <a:spLocks noGrp="1" noRot="1" noChangeAspect="1" noChangeArrowheads="1" noTextEdit="1"/>
          </p:cNvSpPr>
          <p:nvPr>
            <p:ph type="sldImg"/>
          </p:nvPr>
        </p:nvSpPr>
        <p:spPr>
          <a:xfrm>
            <a:off x="1117600" y="696913"/>
            <a:ext cx="4648200" cy="3486150"/>
          </a:xfrm>
          <a:ln/>
        </p:spPr>
      </p:sp>
      <p:sp>
        <p:nvSpPr>
          <p:cNvPr id="80899" name="Rectangle 3">
            <a:extLst>
              <a:ext uri="{FF2B5EF4-FFF2-40B4-BE49-F238E27FC236}">
                <a16:creationId xmlns:a16="http://schemas.microsoft.com/office/drawing/2014/main" xmlns="" id="{1B13B122-1B3A-46FE-9DCF-D26B9C451EE4}"/>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911B757C-11F6-4804-BBBA-51D10766365A}"/>
              </a:ext>
            </a:extLst>
          </p:cNvPr>
          <p:cNvSpPr>
            <a:spLocks noGrp="1" noRot="1" noChangeAspect="1" noChangeArrowheads="1" noTextEdit="1"/>
          </p:cNvSpPr>
          <p:nvPr>
            <p:ph type="sldImg"/>
          </p:nvPr>
        </p:nvSpPr>
        <p:spPr>
          <a:xfrm>
            <a:off x="1117600" y="696913"/>
            <a:ext cx="4648200" cy="3486150"/>
          </a:xfrm>
          <a:ln/>
        </p:spPr>
      </p:sp>
      <p:sp>
        <p:nvSpPr>
          <p:cNvPr id="87043" name="Rectangle 3">
            <a:extLst>
              <a:ext uri="{FF2B5EF4-FFF2-40B4-BE49-F238E27FC236}">
                <a16:creationId xmlns:a16="http://schemas.microsoft.com/office/drawing/2014/main" xmlns="" id="{0AC8E09B-CF1C-49E5-863A-C8016F142B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F7F05CA5-3915-46C5-B3F7-080E3C487494}"/>
              </a:ext>
            </a:extLst>
          </p:cNvPr>
          <p:cNvSpPr>
            <a:spLocks noGrp="1" noRot="1" noChangeAspect="1" noChangeArrowheads="1" noTextEdit="1"/>
          </p:cNvSpPr>
          <p:nvPr>
            <p:ph type="sldImg"/>
          </p:nvPr>
        </p:nvSpPr>
        <p:spPr>
          <a:xfrm>
            <a:off x="1117600" y="696913"/>
            <a:ext cx="4648200" cy="3486150"/>
          </a:xfrm>
          <a:ln/>
        </p:spPr>
      </p:sp>
      <p:sp>
        <p:nvSpPr>
          <p:cNvPr id="89091" name="Rectangle 3">
            <a:extLst>
              <a:ext uri="{FF2B5EF4-FFF2-40B4-BE49-F238E27FC236}">
                <a16:creationId xmlns:a16="http://schemas.microsoft.com/office/drawing/2014/main" xmlns="" id="{2F62E373-C1E7-4913-829D-D4F7CEE6581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92B20D6A-74B8-4F94-A917-6CF1BD9CF2CD}"/>
              </a:ext>
            </a:extLst>
          </p:cNvPr>
          <p:cNvSpPr>
            <a:spLocks noGrp="1" noRot="1" noChangeAspect="1" noChangeArrowheads="1" noTextEdit="1"/>
          </p:cNvSpPr>
          <p:nvPr>
            <p:ph type="sldImg"/>
          </p:nvPr>
        </p:nvSpPr>
        <p:spPr>
          <a:xfrm>
            <a:off x="1198563" y="701675"/>
            <a:ext cx="4681537" cy="3511550"/>
          </a:xfrm>
          <a:ln/>
        </p:spPr>
      </p:sp>
      <p:sp>
        <p:nvSpPr>
          <p:cNvPr id="80899" name="Rectangle 3">
            <a:extLst>
              <a:ext uri="{FF2B5EF4-FFF2-40B4-BE49-F238E27FC236}">
                <a16:creationId xmlns:a16="http://schemas.microsoft.com/office/drawing/2014/main" xmlns="" id="{4BD16ED7-7618-4443-A1AB-1EEB7BDAC2E0}"/>
              </a:ext>
            </a:extLst>
          </p:cNvPr>
          <p:cNvSpPr>
            <a:spLocks noGrp="1" noChangeArrowheads="1"/>
          </p:cNvSpPr>
          <p:nvPr>
            <p:ph type="body" idx="1"/>
          </p:nvPr>
        </p:nvSpPr>
        <p:spPr>
          <a:xfrm>
            <a:off x="708025" y="4448175"/>
            <a:ext cx="5662613"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926" tIns="46963" rIns="93926" bIns="46963" anchor="t"/>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90530582-34A1-40CB-B831-D1F3E3C92A13}"/>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xmlns="" id="{E9CF4A8B-5951-4925-B7B5-B6A1187097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4FD739A5-736F-49FB-B5C5-655EDC932946}"/>
              </a:ext>
            </a:extLst>
          </p:cNvPr>
          <p:cNvSpPr>
            <a:spLocks noGrp="1" noRot="1" noChangeAspect="1" noChangeArrowheads="1" noTextEdit="1"/>
          </p:cNvSpPr>
          <p:nvPr>
            <p:ph type="sldImg"/>
          </p:nvPr>
        </p:nvSpPr>
        <p:spPr>
          <a:xfrm>
            <a:off x="1117600" y="696913"/>
            <a:ext cx="4648200" cy="3486150"/>
          </a:xfrm>
          <a:ln/>
        </p:spPr>
      </p:sp>
      <p:sp>
        <p:nvSpPr>
          <p:cNvPr id="14339" name="Rectangle 3">
            <a:extLst>
              <a:ext uri="{FF2B5EF4-FFF2-40B4-BE49-F238E27FC236}">
                <a16:creationId xmlns:a16="http://schemas.microsoft.com/office/drawing/2014/main" xmlns="" id="{45A804FB-0337-45E9-B1E1-4917EA812AA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67E33B51-0000-42AD-B920-0A0E39C03258}"/>
              </a:ext>
            </a:extLst>
          </p:cNvPr>
          <p:cNvSpPr>
            <a:spLocks noGrp="1" noRot="1" noChangeAspect="1" noChangeArrowheads="1" noTextEdit="1"/>
          </p:cNvSpPr>
          <p:nvPr>
            <p:ph type="sldImg"/>
          </p:nvPr>
        </p:nvSpPr>
        <p:spPr>
          <a:xfrm>
            <a:off x="1117600" y="696913"/>
            <a:ext cx="4648200" cy="3486150"/>
          </a:xfrm>
          <a:ln/>
        </p:spPr>
      </p:sp>
      <p:sp>
        <p:nvSpPr>
          <p:cNvPr id="19459" name="Rectangle 3">
            <a:extLst>
              <a:ext uri="{FF2B5EF4-FFF2-40B4-BE49-F238E27FC236}">
                <a16:creationId xmlns:a16="http://schemas.microsoft.com/office/drawing/2014/main" xmlns="" id="{F1A2DA55-94B7-44EA-9189-4528FAFDBEB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xmlns=""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3520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DF662679-C637-4C5D-AA50-BC23CF2FDEAF}"/>
              </a:ext>
            </a:extLst>
          </p:cNvPr>
          <p:cNvSpPr>
            <a:spLocks noGrp="1" noRot="1" noChangeAspect="1" noChangeArrowheads="1" noTextEdit="1"/>
          </p:cNvSpPr>
          <p:nvPr>
            <p:ph type="sldImg"/>
          </p:nvPr>
        </p:nvSpPr>
        <p:spPr>
          <a:xfrm>
            <a:off x="1117600" y="696913"/>
            <a:ext cx="4648200" cy="3486150"/>
          </a:xfrm>
          <a:ln/>
        </p:spPr>
      </p:sp>
      <p:sp>
        <p:nvSpPr>
          <p:cNvPr id="62467" name="Rectangle 3">
            <a:extLst>
              <a:ext uri="{FF2B5EF4-FFF2-40B4-BE49-F238E27FC236}">
                <a16:creationId xmlns:a16="http://schemas.microsoft.com/office/drawing/2014/main" xmlns=""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5097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1EC14F13-9940-464D-96E0-6B1495E786A6}"/>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xmlns=""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613D277C-8B8F-4523-80FE-71129E615B82}"/>
              </a:ext>
            </a:extLst>
          </p:cNvPr>
          <p:cNvSpPr>
            <a:spLocks noGrp="1" noRot="1" noChangeAspect="1" noChangeArrowheads="1" noTextEdit="1"/>
          </p:cNvSpPr>
          <p:nvPr>
            <p:ph type="sldImg"/>
          </p:nvPr>
        </p:nvSpPr>
        <p:spPr>
          <a:xfrm>
            <a:off x="1117600" y="696913"/>
            <a:ext cx="4648200" cy="3486150"/>
          </a:xfrm>
          <a:ln/>
        </p:spPr>
      </p:sp>
      <p:sp>
        <p:nvSpPr>
          <p:cNvPr id="70659" name="Rectangle 3">
            <a:extLst>
              <a:ext uri="{FF2B5EF4-FFF2-40B4-BE49-F238E27FC236}">
                <a16:creationId xmlns:a16="http://schemas.microsoft.com/office/drawing/2014/main" xmlns="" id="{14169C85-AF33-4BBC-A46F-47B5A7D6A7E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xmlns="" id="{51A2E241-E71B-4B35-B69B-2D69D5409309}"/>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xmlns="" id="{CA593407-3A83-4E89-8524-3F2D7E670929}"/>
                </a:ext>
              </a:extLst>
            </p:cNvPr>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a:extLst>
                <a:ext uri="{FF2B5EF4-FFF2-40B4-BE49-F238E27FC236}">
                  <a16:creationId xmlns:a16="http://schemas.microsoft.com/office/drawing/2014/main" xmlns="" id="{63C094EE-E8AB-42C7-A23E-1CE65617C897}"/>
                </a:ext>
              </a:extLst>
            </p:cNvPr>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a:extLst>
                <a:ext uri="{FF2B5EF4-FFF2-40B4-BE49-F238E27FC236}">
                  <a16:creationId xmlns:a16="http://schemas.microsoft.com/office/drawing/2014/main" xmlns="" id="{465B52CB-4EE3-4303-91A6-1E3D2BCA2DF6}"/>
                </a:ext>
              </a:extLst>
            </p:cNvPr>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xmlns="" id="{3E29D3E6-430F-439A-B7E4-DBD6A407A147}"/>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336699"/>
                </a:solidFill>
                <a:latin typeface="Helvetica" pitchFamily="2" charset="0"/>
              </a:rPr>
              <a:t>Silberschatz, Galvin and Gagne ©2018</a:t>
            </a:r>
          </a:p>
        </p:txBody>
      </p:sp>
      <p:sp>
        <p:nvSpPr>
          <p:cNvPr id="8" name="Text Box 8">
            <a:extLst>
              <a:ext uri="{FF2B5EF4-FFF2-40B4-BE49-F238E27FC236}">
                <a16:creationId xmlns:a16="http://schemas.microsoft.com/office/drawing/2014/main" xmlns="" id="{3EBF474A-C9EA-4112-BDD8-3544E23F5898}"/>
              </a:ext>
            </a:extLst>
          </p:cNvPr>
          <p:cNvSpPr txBox="1">
            <a:spLocks noChangeArrowheads="1"/>
          </p:cNvSpPr>
          <p:nvPr/>
        </p:nvSpPr>
        <p:spPr bwMode="auto">
          <a:xfrm>
            <a:off x="26988" y="6613525"/>
            <a:ext cx="2701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itchFamily="2" charset="0"/>
              </a:rPr>
              <a:t>Operating System Concepts – 10</a:t>
            </a:r>
            <a:r>
              <a:rPr lang="en-US" altLang="en-US" sz="1000" b="1" baseline="30000">
                <a:solidFill>
                  <a:srgbClr val="336699"/>
                </a:solidFill>
                <a:latin typeface="Helvetica" pitchFamily="2" charset="0"/>
              </a:rPr>
              <a:t>h</a:t>
            </a:r>
            <a:r>
              <a:rPr lang="en-US" altLang="en-US" sz="1000" b="1">
                <a:solidFill>
                  <a:srgbClr val="336699"/>
                </a:solidFill>
                <a:latin typeface="Helvetica" pitchFamily="2" charset="0"/>
              </a:rPr>
              <a:t> Edition</a:t>
            </a:r>
          </a:p>
        </p:txBody>
      </p:sp>
      <p:pic>
        <p:nvPicPr>
          <p:cNvPr id="9" name="Picture 9" descr="dino_4">
            <a:extLst>
              <a:ext uri="{FF2B5EF4-FFF2-40B4-BE49-F238E27FC236}">
                <a16:creationId xmlns:a16="http://schemas.microsoft.com/office/drawing/2014/main" xmlns="" id="{6F57BE7D-8CFC-4E3D-B9D3-E99A00EC1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xmlns="" id="{94A9A856-762E-4DC7-9B2F-F993E5BF7A0D}"/>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29591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805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95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148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6128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694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076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492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marL="742950" indent="-285750">
              <a:buFont typeface="Wingdings" panose="05000000000000000000" pitchFamily="2" charset="2"/>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36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442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xmlns="" id="{E8EB374D-FC2E-49AD-94F6-BF0F89E9A9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xmlns="" id="{711A7626-44E9-4D96-BC9A-F6A4BE08DC4C}"/>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xmlns="" id="{AAC79F07-0E6C-44FE-917F-8A0EE9E669C9}"/>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xmlns="" id="{8584B750-FEEC-0B4D-999E-B75B39028B83}"/>
              </a:ext>
            </a:extLst>
          </p:cNvPr>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a:extLst>
              <a:ext uri="{FF2B5EF4-FFF2-40B4-BE49-F238E27FC236}">
                <a16:creationId xmlns:a16="http://schemas.microsoft.com/office/drawing/2014/main" xmlns="" id="{BB3E8C43-4EF8-44FA-8DCA-47F2442F5363}"/>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xmlns="" id="{2FE5170B-2E7A-4B4C-94CA-557F2ECD977A}"/>
              </a:ext>
            </a:extLst>
          </p:cNvPr>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a:extLst>
              <a:ext uri="{FF2B5EF4-FFF2-40B4-BE49-F238E27FC236}">
                <a16:creationId xmlns:a16="http://schemas.microsoft.com/office/drawing/2014/main" xmlns="" id="{496210B7-549D-3546-82A3-21674AB19ED7}"/>
              </a:ext>
            </a:extLst>
          </p:cNvPr>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51561" name="Text Box 9">
            <a:extLst>
              <a:ext uri="{FF2B5EF4-FFF2-40B4-BE49-F238E27FC236}">
                <a16:creationId xmlns:a16="http://schemas.microsoft.com/office/drawing/2014/main" xmlns="" id="{5C6426E9-6999-5448-90F1-0AD498E21AA0}"/>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a:t>
            </a:r>
            <a:fld id="{47DE681D-3D41-4CB0-83AA-B406652BB5CF}"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xmlns="" id="{15195095-D590-3D45-BD5D-ED99265E4654}"/>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Silberschatz, Galvin and Gagne ©2018</a:t>
            </a:r>
          </a:p>
        </p:txBody>
      </p:sp>
      <p:sp>
        <p:nvSpPr>
          <p:cNvPr id="1035" name="Text Box 11">
            <a:extLst>
              <a:ext uri="{FF2B5EF4-FFF2-40B4-BE49-F238E27FC236}">
                <a16:creationId xmlns:a16="http://schemas.microsoft.com/office/drawing/2014/main" xmlns="" id="{5E035EE4-E459-A34D-828B-D98F62D8EB97}"/>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itchFamily="2" charset="0"/>
              </a:rPr>
              <a:t>Operating System Concepts – 10</a:t>
            </a:r>
            <a:r>
              <a:rPr lang="en-US" altLang="en-US" sz="1000" b="1" baseline="30000">
                <a:solidFill>
                  <a:srgbClr val="006699"/>
                </a:solidFill>
                <a:latin typeface="Helvetica" pitchFamily="2" charset="0"/>
              </a:rPr>
              <a:t>th</a:t>
            </a:r>
            <a:r>
              <a:rPr lang="en-US" altLang="en-US" sz="1000" b="1">
                <a:solidFill>
                  <a:srgbClr val="006699"/>
                </a:solidFill>
                <a:latin typeface="Helvetica" pitchFamily="2" charset="0"/>
              </a:rPr>
              <a:t> Edition</a:t>
            </a:r>
          </a:p>
        </p:txBody>
      </p:sp>
      <p:pic>
        <p:nvPicPr>
          <p:cNvPr id="1036" name="Picture 12" descr="dino_6">
            <a:extLst>
              <a:ext uri="{FF2B5EF4-FFF2-40B4-BE49-F238E27FC236}">
                <a16:creationId xmlns:a16="http://schemas.microsoft.com/office/drawing/2014/main" xmlns="" id="{319447EE-770B-4239-87AE-891B3223C5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7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xmlns="" id="{6267CC3E-EC1E-46E0-9E0F-27020BA348BD}"/>
              </a:ext>
            </a:extLst>
          </p:cNvPr>
          <p:cNvSpPr>
            <a:spLocks noGrp="1" noChangeArrowheads="1"/>
          </p:cNvSpPr>
          <p:nvPr>
            <p:ph type="ctrTitle"/>
          </p:nvPr>
        </p:nvSpPr>
        <p:spPr>
          <a:xfrm>
            <a:off x="371475" y="1900238"/>
            <a:ext cx="8458200" cy="1143000"/>
          </a:xfrm>
          <a:noFill/>
        </p:spPr>
        <p:txBody>
          <a:bodyPr/>
          <a:lstStyle/>
          <a:p>
            <a:pPr eaLnBrk="1" hangingPunct="1"/>
            <a:r>
              <a:rPr lang="en-US" altLang="en-US" dirty="0" smtClean="0"/>
              <a:t>Introduction</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DA50E938-3020-46E3-B296-A67E7CFD9384}"/>
              </a:ext>
            </a:extLst>
          </p:cNvPr>
          <p:cNvSpPr>
            <a:spLocks noGrp="1" noChangeArrowheads="1"/>
          </p:cNvSpPr>
          <p:nvPr>
            <p:ph type="title" idx="4294967295"/>
          </p:nvPr>
        </p:nvSpPr>
        <p:spPr>
          <a:xfrm>
            <a:off x="1089025" y="207963"/>
            <a:ext cx="7439025" cy="576262"/>
          </a:xfrm>
        </p:spPr>
        <p:txBody>
          <a:bodyPr/>
          <a:lstStyle/>
          <a:p>
            <a:pPr eaLnBrk="1" hangingPunct="1"/>
            <a:r>
              <a:rPr lang="en-US" altLang="en-US"/>
              <a:t>Process Management</a:t>
            </a:r>
          </a:p>
        </p:txBody>
      </p:sp>
      <p:sp>
        <p:nvSpPr>
          <p:cNvPr id="69635" name="Rectangle 3">
            <a:extLst>
              <a:ext uri="{FF2B5EF4-FFF2-40B4-BE49-F238E27FC236}">
                <a16:creationId xmlns:a16="http://schemas.microsoft.com/office/drawing/2014/main" xmlns="" id="{D4C6DC0E-B371-44AD-AC31-D9E79C80218B}"/>
              </a:ext>
            </a:extLst>
          </p:cNvPr>
          <p:cNvSpPr>
            <a:spLocks noGrp="1" noChangeArrowheads="1"/>
          </p:cNvSpPr>
          <p:nvPr>
            <p:ph type="body" idx="4294967295"/>
          </p:nvPr>
        </p:nvSpPr>
        <p:spPr>
          <a:xfrm>
            <a:off x="774700" y="809625"/>
            <a:ext cx="7753350" cy="5105400"/>
          </a:xfrm>
        </p:spPr>
        <p:txBody>
          <a:bodyPr/>
          <a:lstStyle/>
          <a:p>
            <a:pPr>
              <a:lnSpc>
                <a:spcPct val="90000"/>
              </a:lnSpc>
            </a:pPr>
            <a:endParaRPr lang="en-US" altLang="en-US" dirty="0"/>
          </a:p>
          <a:p>
            <a:pPr>
              <a:lnSpc>
                <a:spcPct val="90000"/>
              </a:lnSpc>
            </a:pPr>
            <a:r>
              <a:rPr lang="en-US" altLang="en-US" dirty="0"/>
              <a:t>A process is a program in execution. It is a unit of work within the system. Program is a </a:t>
            </a:r>
            <a:r>
              <a:rPr lang="en-US" altLang="en-US" b="1" i="1" dirty="0"/>
              <a:t>passive entity;</a:t>
            </a:r>
            <a:r>
              <a:rPr lang="en-US" altLang="en-US" dirty="0"/>
              <a:t> process is </a:t>
            </a:r>
            <a:r>
              <a:rPr lang="en-US" altLang="en-US" dirty="0">
                <a:solidFill>
                  <a:srgbClr val="000000"/>
                </a:solidFill>
              </a:rPr>
              <a:t>an </a:t>
            </a:r>
            <a:r>
              <a:rPr lang="en-US" altLang="en-US" b="1" i="1" dirty="0">
                <a:solidFill>
                  <a:srgbClr val="000000"/>
                </a:solidFill>
              </a:rPr>
              <a:t>active entity</a:t>
            </a:r>
            <a:r>
              <a:rPr lang="en-US" altLang="en-US" dirty="0"/>
              <a:t>.</a:t>
            </a:r>
          </a:p>
          <a:p>
            <a:pPr>
              <a:lnSpc>
                <a:spcPct val="90000"/>
              </a:lnSpc>
            </a:pPr>
            <a:r>
              <a:rPr lang="en-US" altLang="en-US" dirty="0"/>
              <a:t>Process needs resources to accomplish its task</a:t>
            </a:r>
          </a:p>
          <a:p>
            <a:pPr lvl="1">
              <a:lnSpc>
                <a:spcPct val="90000"/>
              </a:lnSpc>
            </a:pPr>
            <a:r>
              <a:rPr lang="en-US" altLang="en-US" dirty="0"/>
              <a:t>CPU, memory, I/O, files</a:t>
            </a:r>
          </a:p>
          <a:p>
            <a:pPr lvl="1">
              <a:lnSpc>
                <a:spcPct val="90000"/>
              </a:lnSpc>
            </a:pPr>
            <a:r>
              <a:rPr lang="en-US" altLang="en-US" dirty="0"/>
              <a:t>Initialization data</a:t>
            </a:r>
          </a:p>
          <a:p>
            <a:pPr>
              <a:lnSpc>
                <a:spcPct val="90000"/>
              </a:lnSpc>
            </a:pPr>
            <a:r>
              <a:rPr lang="en-US" altLang="en-US" dirty="0"/>
              <a:t>Process termination requires reclaim of any reusable resources</a:t>
            </a:r>
          </a:p>
          <a:p>
            <a:pPr>
              <a:lnSpc>
                <a:spcPct val="90000"/>
              </a:lnSpc>
            </a:pPr>
            <a:r>
              <a:rPr lang="en-US" altLang="en-US" dirty="0"/>
              <a:t>Single-threaded process has one </a:t>
            </a:r>
            <a:r>
              <a:rPr lang="en-US" altLang="en-US" b="1" dirty="0">
                <a:solidFill>
                  <a:srgbClr val="006699"/>
                </a:solidFill>
                <a:latin typeface="+mj-lt"/>
              </a:rPr>
              <a:t>program counter </a:t>
            </a:r>
            <a:r>
              <a:rPr lang="en-US" altLang="en-US" dirty="0"/>
              <a:t>specifying location of next instruction to execute</a:t>
            </a:r>
          </a:p>
          <a:p>
            <a:pPr lvl="1">
              <a:lnSpc>
                <a:spcPct val="90000"/>
              </a:lnSpc>
            </a:pPr>
            <a:r>
              <a:rPr lang="en-US" altLang="en-US" dirty="0"/>
              <a:t>Process executes instructions sequentially, one at a time, until completion</a:t>
            </a:r>
          </a:p>
          <a:p>
            <a:pPr>
              <a:lnSpc>
                <a:spcPct val="90000"/>
              </a:lnSpc>
            </a:pPr>
            <a:r>
              <a:rPr lang="en-US" altLang="en-US" dirty="0"/>
              <a:t>Multi-threaded process has one program counter per thread</a:t>
            </a:r>
          </a:p>
          <a:p>
            <a:pPr>
              <a:lnSpc>
                <a:spcPct val="90000"/>
              </a:lnSpc>
            </a:pPr>
            <a:r>
              <a:rPr lang="en-US" altLang="en-US" dirty="0"/>
              <a:t>Typically system has many processes, some user, some operating system running concurrently on one or more CPUs</a:t>
            </a:r>
          </a:p>
          <a:p>
            <a:pPr lvl="1">
              <a:lnSpc>
                <a:spcPct val="90000"/>
              </a:lnSpc>
            </a:pPr>
            <a:r>
              <a:rPr lang="en-US" altLang="en-US" dirty="0"/>
              <a:t>Concurrency by multiplexing the CPUs among the processes / threads</a:t>
            </a:r>
          </a:p>
          <a:p>
            <a:pPr>
              <a:lnSpc>
                <a:spcPct val="90000"/>
              </a:lnSpc>
              <a:buFont typeface="Monotype Sorts" pitchFamily="-84" charset="2"/>
              <a:buNone/>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4E63581D-8ED3-4026-94C0-CCB0731C5397}"/>
              </a:ext>
            </a:extLst>
          </p:cNvPr>
          <p:cNvSpPr>
            <a:spLocks noGrp="1" noChangeArrowheads="1"/>
          </p:cNvSpPr>
          <p:nvPr>
            <p:ph type="title" idx="4294967295"/>
          </p:nvPr>
        </p:nvSpPr>
        <p:spPr>
          <a:xfrm>
            <a:off x="1128713" y="207963"/>
            <a:ext cx="7427912" cy="576262"/>
          </a:xfrm>
        </p:spPr>
        <p:txBody>
          <a:bodyPr/>
          <a:lstStyle/>
          <a:p>
            <a:pPr eaLnBrk="1" hangingPunct="1"/>
            <a:r>
              <a:rPr lang="en-US" altLang="en-US"/>
              <a:t>Process Management Activities</a:t>
            </a:r>
          </a:p>
        </p:txBody>
      </p:sp>
      <p:sp>
        <p:nvSpPr>
          <p:cNvPr id="71683" name="Rectangle 3">
            <a:extLst>
              <a:ext uri="{FF2B5EF4-FFF2-40B4-BE49-F238E27FC236}">
                <a16:creationId xmlns:a16="http://schemas.microsoft.com/office/drawing/2014/main" xmlns="" id="{5F49578D-CEFD-4613-A40B-360A0128FDA1}"/>
              </a:ext>
            </a:extLst>
          </p:cNvPr>
          <p:cNvSpPr>
            <a:spLocks noGrp="1" noChangeArrowheads="1"/>
          </p:cNvSpPr>
          <p:nvPr>
            <p:ph type="body" idx="4294967295"/>
          </p:nvPr>
        </p:nvSpPr>
        <p:spPr>
          <a:xfrm>
            <a:off x="885825" y="1587500"/>
            <a:ext cx="7670800" cy="4035425"/>
          </a:xfrm>
        </p:spPr>
        <p:txBody>
          <a:bodyPr/>
          <a:lstStyle/>
          <a:p>
            <a:pPr>
              <a:buFont typeface="Monotype Sorts" pitchFamily="-84" charset="2"/>
              <a:buNone/>
            </a:pPr>
            <a:r>
              <a:rPr lang="en-US" altLang="en-US"/>
              <a:t>     </a:t>
            </a:r>
          </a:p>
          <a:p>
            <a:r>
              <a:rPr lang="en-US" altLang="en-US"/>
              <a:t>Creating and deleting both user and system processes</a:t>
            </a:r>
          </a:p>
          <a:p>
            <a:r>
              <a:rPr lang="en-US" altLang="en-US"/>
              <a:t>Suspending and resuming processes</a:t>
            </a:r>
          </a:p>
          <a:p>
            <a:r>
              <a:rPr lang="en-US" altLang="en-US"/>
              <a:t>Providing mechanisms for process synchronization</a:t>
            </a:r>
          </a:p>
          <a:p>
            <a:r>
              <a:rPr lang="en-US" altLang="en-US"/>
              <a:t>Providing mechanisms for process communication</a:t>
            </a:r>
          </a:p>
          <a:p>
            <a:r>
              <a:rPr lang="en-US" altLang="en-US"/>
              <a:t>Providing mechanisms for deadlock handling</a:t>
            </a:r>
          </a:p>
        </p:txBody>
      </p:sp>
      <p:sp>
        <p:nvSpPr>
          <p:cNvPr id="71684" name="Text Box 4">
            <a:extLst>
              <a:ext uri="{FF2B5EF4-FFF2-40B4-BE49-F238E27FC236}">
                <a16:creationId xmlns:a16="http://schemas.microsoft.com/office/drawing/2014/main" xmlns="" id="{0F4920AE-C24F-4920-A30F-9A6939866779}"/>
              </a:ext>
            </a:extLst>
          </p:cNvPr>
          <p:cNvSpPr txBox="1">
            <a:spLocks noChangeArrowheads="1"/>
          </p:cNvSpPr>
          <p:nvPr/>
        </p:nvSpPr>
        <p:spPr bwMode="auto">
          <a:xfrm>
            <a:off x="801688" y="1238250"/>
            <a:ext cx="767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a:t>The operating system is responsible for the following activities in connection with process management: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E2DBCB9D-11F1-4C2F-AE3C-A4279C1AC3B6}"/>
              </a:ext>
            </a:extLst>
          </p:cNvPr>
          <p:cNvSpPr>
            <a:spLocks noGrp="1" noChangeArrowheads="1"/>
          </p:cNvSpPr>
          <p:nvPr>
            <p:ph type="title" idx="4294967295"/>
          </p:nvPr>
        </p:nvSpPr>
        <p:spPr>
          <a:xfrm>
            <a:off x="1090613" y="212725"/>
            <a:ext cx="7456487" cy="576263"/>
          </a:xfrm>
        </p:spPr>
        <p:txBody>
          <a:bodyPr/>
          <a:lstStyle/>
          <a:p>
            <a:pPr eaLnBrk="1" hangingPunct="1"/>
            <a:r>
              <a:rPr lang="en-US" altLang="en-US"/>
              <a:t>Memory Management</a:t>
            </a:r>
          </a:p>
        </p:txBody>
      </p:sp>
      <p:sp>
        <p:nvSpPr>
          <p:cNvPr id="73731" name="Rectangle 3">
            <a:extLst>
              <a:ext uri="{FF2B5EF4-FFF2-40B4-BE49-F238E27FC236}">
                <a16:creationId xmlns:a16="http://schemas.microsoft.com/office/drawing/2014/main" xmlns="" id="{CB3E2804-3594-4FE6-B024-FDD528C64534}"/>
              </a:ext>
            </a:extLst>
          </p:cNvPr>
          <p:cNvSpPr>
            <a:spLocks noGrp="1" noChangeArrowheads="1"/>
          </p:cNvSpPr>
          <p:nvPr>
            <p:ph type="body" idx="4294967295"/>
          </p:nvPr>
        </p:nvSpPr>
        <p:spPr>
          <a:xfrm>
            <a:off x="806450" y="1233488"/>
            <a:ext cx="7740650" cy="4530725"/>
          </a:xfrm>
        </p:spPr>
        <p:txBody>
          <a:bodyPr/>
          <a:lstStyle/>
          <a:p>
            <a:r>
              <a:rPr lang="en-US" altLang="en-US"/>
              <a:t>To execute a program all (or part) of the instructions must be in memory</a:t>
            </a:r>
          </a:p>
          <a:p>
            <a:r>
              <a:rPr lang="en-US" altLang="en-US"/>
              <a:t>All  (or part) of the data that is needed by the program must be in memory</a:t>
            </a:r>
            <a:endParaRPr lang="en-US" altLang="en-US" sz="800"/>
          </a:p>
          <a:p>
            <a:r>
              <a:rPr lang="en-US" altLang="en-US"/>
              <a:t>Memory management determines what is in memory and when</a:t>
            </a:r>
          </a:p>
          <a:p>
            <a:pPr lvl="1"/>
            <a:r>
              <a:rPr lang="en-US" altLang="en-US"/>
              <a:t>Optimizing CPU utilization and computer response to users</a:t>
            </a:r>
            <a:endParaRPr lang="en-US" altLang="en-US" sz="800"/>
          </a:p>
          <a:p>
            <a:r>
              <a:rPr lang="en-US" altLang="en-US"/>
              <a:t>Memory management activities</a:t>
            </a:r>
          </a:p>
          <a:p>
            <a:pPr lvl="1"/>
            <a:r>
              <a:rPr lang="en-US" altLang="en-US"/>
              <a:t>Keeping track of which parts of memory are currently being used and by whom</a:t>
            </a:r>
          </a:p>
          <a:p>
            <a:pPr lvl="1"/>
            <a:r>
              <a:rPr lang="en-US" altLang="en-US"/>
              <a:t>Deciding which processes (or parts thereof) and data to move into and out of memory</a:t>
            </a:r>
          </a:p>
          <a:p>
            <a:pPr lvl="1"/>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34356D79-FDD9-4791-982C-EE2F463757A8}"/>
              </a:ext>
            </a:extLst>
          </p:cNvPr>
          <p:cNvSpPr>
            <a:spLocks noGrp="1" noChangeArrowheads="1"/>
          </p:cNvSpPr>
          <p:nvPr>
            <p:ph type="title" idx="4294967295"/>
          </p:nvPr>
        </p:nvSpPr>
        <p:spPr>
          <a:xfrm>
            <a:off x="1128713" y="211138"/>
            <a:ext cx="7353300" cy="576262"/>
          </a:xfrm>
        </p:spPr>
        <p:txBody>
          <a:bodyPr/>
          <a:lstStyle/>
          <a:p>
            <a:pPr eaLnBrk="1" hangingPunct="1"/>
            <a:r>
              <a:rPr lang="en-US" altLang="en-US"/>
              <a:t>File-system Management</a:t>
            </a:r>
          </a:p>
        </p:txBody>
      </p:sp>
      <p:sp>
        <p:nvSpPr>
          <p:cNvPr id="75779" name="Rectangle 3">
            <a:extLst>
              <a:ext uri="{FF2B5EF4-FFF2-40B4-BE49-F238E27FC236}">
                <a16:creationId xmlns:a16="http://schemas.microsoft.com/office/drawing/2014/main" xmlns="" id="{1F5FDAA8-710E-46B8-93CA-E18EDA4EF350}"/>
              </a:ext>
            </a:extLst>
          </p:cNvPr>
          <p:cNvSpPr>
            <a:spLocks noGrp="1" noChangeArrowheads="1"/>
          </p:cNvSpPr>
          <p:nvPr>
            <p:ph type="body" idx="4294967295"/>
          </p:nvPr>
        </p:nvSpPr>
        <p:spPr>
          <a:xfrm>
            <a:off x="796925" y="1104900"/>
            <a:ext cx="7558088" cy="4992688"/>
          </a:xfrm>
        </p:spPr>
        <p:txBody>
          <a:bodyPr/>
          <a:lstStyle/>
          <a:p>
            <a:pPr>
              <a:lnSpc>
                <a:spcPct val="90000"/>
              </a:lnSpc>
            </a:pPr>
            <a:r>
              <a:rPr lang="en-US" altLang="en-US" dirty="0"/>
              <a:t>OS provides uniform, logical view of information storage</a:t>
            </a:r>
          </a:p>
          <a:p>
            <a:pPr lvl="1">
              <a:lnSpc>
                <a:spcPct val="90000"/>
              </a:lnSpc>
            </a:pPr>
            <a:r>
              <a:rPr lang="en-US" altLang="en-US" dirty="0"/>
              <a:t>Abstracts physical properties to logical storage unit  - </a:t>
            </a:r>
            <a:r>
              <a:rPr lang="en-US" altLang="en-US" b="1" dirty="0">
                <a:solidFill>
                  <a:srgbClr val="006699"/>
                </a:solidFill>
                <a:latin typeface="+mj-lt"/>
              </a:rPr>
              <a:t>file</a:t>
            </a:r>
          </a:p>
          <a:p>
            <a:pPr lvl="1">
              <a:lnSpc>
                <a:spcPct val="90000"/>
              </a:lnSpc>
            </a:pPr>
            <a:r>
              <a:rPr lang="en-US" altLang="en-US" dirty="0"/>
              <a:t>Each medium is controlled by device (i.e., disk drive, tape drive)</a:t>
            </a:r>
          </a:p>
          <a:p>
            <a:pPr lvl="2">
              <a:lnSpc>
                <a:spcPct val="90000"/>
              </a:lnSpc>
            </a:pPr>
            <a:r>
              <a:rPr lang="en-US" altLang="en-US" dirty="0"/>
              <a:t>Varying properties include access speed, capacity, data-transfer rate, access method (sequential or random)</a:t>
            </a:r>
          </a:p>
          <a:p>
            <a:pPr lvl="2">
              <a:lnSpc>
                <a:spcPct val="90000"/>
              </a:lnSpc>
            </a:pPr>
            <a:endParaRPr lang="en-US" altLang="en-US" sz="800" dirty="0"/>
          </a:p>
          <a:p>
            <a:pPr>
              <a:lnSpc>
                <a:spcPct val="90000"/>
              </a:lnSpc>
            </a:pPr>
            <a:r>
              <a:rPr lang="en-US" altLang="en-US" dirty="0"/>
              <a:t>File-System management</a:t>
            </a:r>
          </a:p>
          <a:p>
            <a:pPr lvl="1">
              <a:lnSpc>
                <a:spcPct val="90000"/>
              </a:lnSpc>
            </a:pPr>
            <a:r>
              <a:rPr lang="en-US" altLang="en-US" dirty="0"/>
              <a:t>Files usually organized into directories</a:t>
            </a:r>
          </a:p>
          <a:p>
            <a:pPr lvl="1">
              <a:lnSpc>
                <a:spcPct val="90000"/>
              </a:lnSpc>
            </a:pPr>
            <a:r>
              <a:rPr lang="en-US" altLang="en-US" dirty="0"/>
              <a:t>Access control on most systems to determine who can access what</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Primitives to manipulate files and directories</a:t>
            </a:r>
          </a:p>
          <a:p>
            <a:pPr lvl="2">
              <a:lnSpc>
                <a:spcPct val="90000"/>
              </a:lnSpc>
            </a:pPr>
            <a:r>
              <a:rPr lang="en-US" altLang="en-US" dirty="0"/>
              <a:t>Mapping files onto secondary storage</a:t>
            </a:r>
          </a:p>
          <a:p>
            <a:pPr lvl="2">
              <a:lnSpc>
                <a:spcPct val="90000"/>
              </a:lnSpc>
            </a:pPr>
            <a:r>
              <a:rPr lang="en-US" altLang="en-US" dirty="0"/>
              <a:t>Backup files onto stable (non-volatile) storage media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B1040BCA-887F-4395-9A85-D19BCFAF11EF}"/>
              </a:ext>
            </a:extLst>
          </p:cNvPr>
          <p:cNvSpPr>
            <a:spLocks noGrp="1" noChangeArrowheads="1"/>
          </p:cNvSpPr>
          <p:nvPr>
            <p:ph type="title" idx="4294967295"/>
          </p:nvPr>
        </p:nvSpPr>
        <p:spPr>
          <a:xfrm>
            <a:off x="1331913" y="203200"/>
            <a:ext cx="7177087" cy="576263"/>
          </a:xfrm>
        </p:spPr>
        <p:txBody>
          <a:bodyPr/>
          <a:lstStyle/>
          <a:p>
            <a:pPr eaLnBrk="1" hangingPunct="1"/>
            <a:r>
              <a:rPr lang="en-US" altLang="en-US"/>
              <a:t>Mass-Storage Management</a:t>
            </a:r>
          </a:p>
        </p:txBody>
      </p:sp>
      <p:sp>
        <p:nvSpPr>
          <p:cNvPr id="77827" name="Rectangle 3">
            <a:extLst>
              <a:ext uri="{FF2B5EF4-FFF2-40B4-BE49-F238E27FC236}">
                <a16:creationId xmlns:a16="http://schemas.microsoft.com/office/drawing/2014/main" xmlns="" id="{0C2520A7-ADB5-4458-BC11-9B331339D636}"/>
              </a:ext>
            </a:extLst>
          </p:cNvPr>
          <p:cNvSpPr>
            <a:spLocks noGrp="1" noChangeArrowheads="1"/>
          </p:cNvSpPr>
          <p:nvPr>
            <p:ph type="body" idx="4294967295"/>
          </p:nvPr>
        </p:nvSpPr>
        <p:spPr>
          <a:xfrm>
            <a:off x="801688" y="1109663"/>
            <a:ext cx="7005881" cy="4658091"/>
          </a:xfrm>
        </p:spPr>
        <p:txBody>
          <a:bodyPr/>
          <a:lstStyle/>
          <a:p>
            <a:r>
              <a:rPr lang="en-US" altLang="en-US"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lang="en-US" altLang="en-US" dirty="0"/>
              <a:t>Proper management is of central importance</a:t>
            </a:r>
          </a:p>
          <a:p>
            <a:r>
              <a:rPr lang="en-US" altLang="en-US" dirty="0"/>
              <a:t>Entire speed of computer operation hinges on disk subsystem and its algorithms</a:t>
            </a:r>
          </a:p>
          <a:p>
            <a:r>
              <a:rPr lang="en-US" altLang="en-US" dirty="0"/>
              <a:t>OS activities</a:t>
            </a:r>
          </a:p>
          <a:p>
            <a:pPr lvl="1"/>
            <a:r>
              <a:rPr lang="en-US" altLang="en-US" dirty="0"/>
              <a:t>Mounting and unmounting</a:t>
            </a:r>
          </a:p>
          <a:p>
            <a:pPr lvl="1"/>
            <a:r>
              <a:rPr lang="en-US" altLang="en-US" dirty="0"/>
              <a:t>Free-space management</a:t>
            </a:r>
          </a:p>
          <a:p>
            <a:pPr lvl="1"/>
            <a:r>
              <a:rPr lang="en-US" altLang="en-US" dirty="0"/>
              <a:t>Storage allocation</a:t>
            </a:r>
          </a:p>
          <a:p>
            <a:pPr lvl="1"/>
            <a:r>
              <a:rPr lang="en-US" altLang="en-US" dirty="0"/>
              <a:t>Disk scheduling</a:t>
            </a:r>
          </a:p>
          <a:p>
            <a:pPr lvl="1"/>
            <a:r>
              <a:rPr lang="en-US" altLang="en-US" dirty="0"/>
              <a:t>Partitioning</a:t>
            </a:r>
          </a:p>
          <a:p>
            <a:pPr lvl="1"/>
            <a:r>
              <a:rPr lang="en-US" altLang="en-US" dirty="0"/>
              <a:t>Protection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xmlns="" id="{A537DDAE-40B0-4C82-9422-BF166B9CB73E}"/>
              </a:ext>
            </a:extLst>
          </p:cNvPr>
          <p:cNvSpPr>
            <a:spLocks noGrp="1" noChangeArrowheads="1"/>
          </p:cNvSpPr>
          <p:nvPr>
            <p:ph type="title" idx="4294967295"/>
          </p:nvPr>
        </p:nvSpPr>
        <p:spPr>
          <a:xfrm>
            <a:off x="457200" y="207963"/>
            <a:ext cx="8015288" cy="576262"/>
          </a:xfrm>
        </p:spPr>
        <p:txBody>
          <a:bodyPr/>
          <a:lstStyle/>
          <a:p>
            <a:pPr eaLnBrk="1" hangingPunct="1"/>
            <a:r>
              <a:rPr lang="en-US" altLang="en-US"/>
              <a:t>Caching</a:t>
            </a:r>
          </a:p>
        </p:txBody>
      </p:sp>
      <p:sp>
        <p:nvSpPr>
          <p:cNvPr id="79875" name="Rectangle 3">
            <a:extLst>
              <a:ext uri="{FF2B5EF4-FFF2-40B4-BE49-F238E27FC236}">
                <a16:creationId xmlns:a16="http://schemas.microsoft.com/office/drawing/2014/main" xmlns="" id="{23317C17-2529-4CC8-A78E-1D282D609B22}"/>
              </a:ext>
            </a:extLst>
          </p:cNvPr>
          <p:cNvSpPr>
            <a:spLocks noGrp="1" noChangeArrowheads="1"/>
          </p:cNvSpPr>
          <p:nvPr>
            <p:ph type="body" idx="4294967295"/>
          </p:nvPr>
        </p:nvSpPr>
        <p:spPr>
          <a:xfrm>
            <a:off x="820739" y="1233488"/>
            <a:ext cx="6826058" cy="4725185"/>
          </a:xfrm>
        </p:spPr>
        <p:txBody>
          <a:bodyPr/>
          <a:lstStyle/>
          <a:p>
            <a:r>
              <a:rPr lang="en-US" altLang="en-US" dirty="0"/>
              <a:t>Important principle, performed at many levels in a computer (in hardware, operating system, software)</a:t>
            </a:r>
            <a:endParaRPr lang="en-US" altLang="en-US" sz="800" dirty="0"/>
          </a:p>
          <a:p>
            <a:r>
              <a:rPr lang="en-US" altLang="en-US" dirty="0"/>
              <a:t>Information in use copied from slower to faster storage temporarily</a:t>
            </a:r>
            <a:endParaRPr lang="en-US" altLang="en-US" sz="800" dirty="0"/>
          </a:p>
          <a:p>
            <a:r>
              <a:rPr lang="en-US" altLang="en-US" dirty="0"/>
              <a:t>Faster storage (cache) checked first to determine if information is there</a:t>
            </a:r>
          </a:p>
          <a:p>
            <a:pPr lvl="1"/>
            <a:r>
              <a:rPr lang="en-US" altLang="en-US" dirty="0"/>
              <a:t>If it is, information used directly from the cache (fast)</a:t>
            </a:r>
          </a:p>
          <a:p>
            <a:pPr lvl="1"/>
            <a:r>
              <a:rPr lang="en-US" altLang="en-US" dirty="0"/>
              <a:t>If not, data copied to cache and used there</a:t>
            </a:r>
            <a:endParaRPr lang="en-US" altLang="en-US" sz="800" dirty="0"/>
          </a:p>
          <a:p>
            <a:r>
              <a:rPr lang="en-US" altLang="en-US" dirty="0"/>
              <a:t>Cache smaller than storage being cached</a:t>
            </a:r>
          </a:p>
          <a:p>
            <a:pPr lvl="1"/>
            <a:r>
              <a:rPr lang="en-US" altLang="en-US" dirty="0"/>
              <a:t>Cache management important design problem</a:t>
            </a:r>
          </a:p>
          <a:p>
            <a:pPr lvl="1"/>
            <a:r>
              <a:rPr lang="en-US" altLang="en-US" dirty="0"/>
              <a:t>Cache size and replacement policy</a:t>
            </a:r>
          </a:p>
          <a:p>
            <a:pPr>
              <a:buFont typeface="Monotype Sorts" pitchFamily="-84" charset="2"/>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9FAB78C6-879F-4288-AFC0-331D64167D98}"/>
              </a:ext>
            </a:extLst>
          </p:cNvPr>
          <p:cNvSpPr>
            <a:spLocks noGrp="1" noChangeArrowheads="1"/>
          </p:cNvSpPr>
          <p:nvPr>
            <p:ph type="title" idx="4294967295"/>
          </p:nvPr>
        </p:nvSpPr>
        <p:spPr>
          <a:xfrm>
            <a:off x="457200" y="214313"/>
            <a:ext cx="8051800" cy="576262"/>
          </a:xfrm>
        </p:spPr>
        <p:txBody>
          <a:bodyPr/>
          <a:lstStyle/>
          <a:p>
            <a:pPr eaLnBrk="1" hangingPunct="1"/>
            <a:r>
              <a:rPr lang="en-US" altLang="en-US"/>
              <a:t>I/O Subsystem</a:t>
            </a:r>
          </a:p>
        </p:txBody>
      </p:sp>
      <p:sp>
        <p:nvSpPr>
          <p:cNvPr id="86019" name="Rectangle 3">
            <a:extLst>
              <a:ext uri="{FF2B5EF4-FFF2-40B4-BE49-F238E27FC236}">
                <a16:creationId xmlns:a16="http://schemas.microsoft.com/office/drawing/2014/main" xmlns="" id="{962FE659-1FE7-4FFD-9815-CAC2C16E7482}"/>
              </a:ext>
            </a:extLst>
          </p:cNvPr>
          <p:cNvSpPr>
            <a:spLocks noGrp="1" noChangeArrowheads="1"/>
          </p:cNvSpPr>
          <p:nvPr>
            <p:ph type="body" idx="4294967295"/>
          </p:nvPr>
        </p:nvSpPr>
        <p:spPr>
          <a:xfrm>
            <a:off x="822325" y="1169988"/>
            <a:ext cx="7686675" cy="4530725"/>
          </a:xfrm>
        </p:spPr>
        <p:txBody>
          <a:bodyPr/>
          <a:lstStyle/>
          <a:p>
            <a:r>
              <a:rPr lang="en-US" altLang="en-US"/>
              <a:t>One purpose of OS is to hide peculiarities of hardware devices from the user</a:t>
            </a:r>
          </a:p>
          <a:p>
            <a:r>
              <a:rPr lang="en-US" altLang="en-US"/>
              <a:t>I/O subsystem responsible for</a:t>
            </a:r>
          </a:p>
          <a:p>
            <a:pPr lvl="1"/>
            <a:r>
              <a:rPr lang="en-US" altLang="en-US"/>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a:t>General device-driver interface</a:t>
            </a:r>
          </a:p>
          <a:p>
            <a:pPr lvl="1"/>
            <a:r>
              <a:rPr lang="en-US" altLang="en-US"/>
              <a:t>Drivers for specific hardware devices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55965502-F3D9-4181-9CA3-BC0EE691634C}"/>
              </a:ext>
            </a:extLst>
          </p:cNvPr>
          <p:cNvSpPr>
            <a:spLocks noGrp="1" noChangeArrowheads="1"/>
          </p:cNvSpPr>
          <p:nvPr>
            <p:ph type="title" idx="4294967295"/>
          </p:nvPr>
        </p:nvSpPr>
        <p:spPr>
          <a:xfrm>
            <a:off x="1022350" y="220663"/>
            <a:ext cx="7515225" cy="576262"/>
          </a:xfrm>
        </p:spPr>
        <p:txBody>
          <a:bodyPr/>
          <a:lstStyle/>
          <a:p>
            <a:pPr eaLnBrk="1" hangingPunct="1"/>
            <a:r>
              <a:rPr lang="en-US" altLang="en-US"/>
              <a:t>Protection and Security</a:t>
            </a:r>
          </a:p>
        </p:txBody>
      </p:sp>
      <p:sp>
        <p:nvSpPr>
          <p:cNvPr id="88067" name="Rectangle 3">
            <a:extLst>
              <a:ext uri="{FF2B5EF4-FFF2-40B4-BE49-F238E27FC236}">
                <a16:creationId xmlns:a16="http://schemas.microsoft.com/office/drawing/2014/main" xmlns="" id="{83C732FA-AE52-4ECB-BBB8-46683EE73ACD}"/>
              </a:ext>
            </a:extLst>
          </p:cNvPr>
          <p:cNvSpPr>
            <a:spLocks noGrp="1" noChangeArrowheads="1"/>
          </p:cNvSpPr>
          <p:nvPr>
            <p:ph type="body" idx="4294967295"/>
          </p:nvPr>
        </p:nvSpPr>
        <p:spPr>
          <a:xfrm>
            <a:off x="806450" y="1233488"/>
            <a:ext cx="7648575" cy="5183187"/>
          </a:xfrm>
        </p:spPr>
        <p:txBody>
          <a:bodyPr/>
          <a:lstStyle/>
          <a:p>
            <a:pPr>
              <a:lnSpc>
                <a:spcPct val="90000"/>
              </a:lnSpc>
            </a:pPr>
            <a:r>
              <a:rPr lang="en-US" altLang="en-US" b="1" dirty="0">
                <a:solidFill>
                  <a:srgbClr val="006699"/>
                </a:solidFill>
                <a:latin typeface="+mj-lt"/>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006699"/>
                </a:solidFill>
                <a:latin typeface="+mj-lt"/>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b="1" dirty="0">
                <a:solidFill>
                  <a:srgbClr val="006699"/>
                </a:solidFill>
                <a:latin typeface="+mj-lt"/>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b="1" dirty="0">
                <a:solidFill>
                  <a:srgbClr val="006699"/>
                </a:solidFill>
                <a:latin typeface="+mj-lt"/>
              </a:rPr>
              <a:t>group ID</a:t>
            </a:r>
            <a:r>
              <a:rPr lang="en-US" altLang="en-US" dirty="0"/>
              <a:t>) allows set of users to be defined and controls managed, then also associated with each process, file</a:t>
            </a:r>
          </a:p>
          <a:p>
            <a:pPr lvl="1">
              <a:lnSpc>
                <a:spcPct val="90000"/>
              </a:lnSpc>
            </a:pPr>
            <a:r>
              <a:rPr lang="en-US" altLang="en-US" b="1" dirty="0">
                <a:solidFill>
                  <a:srgbClr val="006699"/>
                </a:solidFill>
                <a:latin typeface="+mj-lt"/>
              </a:rPr>
              <a:t>Privilege escalation </a:t>
            </a:r>
            <a:r>
              <a:rPr lang="en-US" altLang="en-US" dirty="0"/>
              <a:t>allows user to change to effective ID with more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xmlns="" id="{D0ECE790-B0BE-4135-98DE-2C481E02F542}"/>
              </a:ext>
            </a:extLst>
          </p:cNvPr>
          <p:cNvSpPr>
            <a:spLocks noGrp="1" noChangeArrowheads="1"/>
          </p:cNvSpPr>
          <p:nvPr>
            <p:ph type="title" idx="4294967295"/>
          </p:nvPr>
        </p:nvSpPr>
        <p:spPr>
          <a:xfrm>
            <a:off x="912813" y="207963"/>
            <a:ext cx="7653337" cy="576262"/>
          </a:xfrm>
        </p:spPr>
        <p:txBody>
          <a:bodyPr/>
          <a:lstStyle/>
          <a:p>
            <a:r>
              <a:rPr lang="en-US" altLang="en-US"/>
              <a:t>Distributed Systems</a:t>
            </a:r>
          </a:p>
        </p:txBody>
      </p:sp>
      <p:sp>
        <p:nvSpPr>
          <p:cNvPr id="96259" name="Content Placeholder 2">
            <a:extLst>
              <a:ext uri="{FF2B5EF4-FFF2-40B4-BE49-F238E27FC236}">
                <a16:creationId xmlns:a16="http://schemas.microsoft.com/office/drawing/2014/main" xmlns="" id="{3ECA8FF4-005A-4361-BF3A-BAC35BECFBC5}"/>
              </a:ext>
            </a:extLst>
          </p:cNvPr>
          <p:cNvSpPr>
            <a:spLocks noGrp="1" noChangeArrowheads="1"/>
          </p:cNvSpPr>
          <p:nvPr>
            <p:ph idx="4294967295"/>
          </p:nvPr>
        </p:nvSpPr>
        <p:spPr>
          <a:xfrm>
            <a:off x="838200" y="1092200"/>
            <a:ext cx="7653338" cy="4530725"/>
          </a:xfrm>
        </p:spPr>
        <p:txBody>
          <a:bodyPr/>
          <a:lstStyle/>
          <a:p>
            <a:r>
              <a:rPr lang="en-US" altLang="en-US" dirty="0"/>
              <a:t>Collection of separate, possibly heterogeneous, systems networked together</a:t>
            </a:r>
          </a:p>
          <a:p>
            <a:pPr lvl="1"/>
            <a:r>
              <a:rPr lang="en-US" altLang="en-US" b="1" dirty="0">
                <a:solidFill>
                  <a:srgbClr val="006699"/>
                </a:solidFill>
                <a:latin typeface="+mj-lt"/>
              </a:rPr>
              <a:t>Network</a:t>
            </a:r>
            <a:r>
              <a:rPr lang="en-US" altLang="en-US" dirty="0"/>
              <a:t> is a communications path, </a:t>
            </a:r>
            <a:r>
              <a:rPr lang="en-US" altLang="en-US" b="1" dirty="0">
                <a:solidFill>
                  <a:srgbClr val="006699"/>
                </a:solidFill>
                <a:latin typeface="+mj-lt"/>
              </a:rPr>
              <a:t>TCP/IP </a:t>
            </a:r>
            <a:r>
              <a:rPr lang="en-US" altLang="en-US" dirty="0"/>
              <a:t>most common</a:t>
            </a:r>
          </a:p>
          <a:p>
            <a:pPr lvl="2"/>
            <a:r>
              <a:rPr lang="en-US" altLang="en-US" b="1" dirty="0">
                <a:solidFill>
                  <a:srgbClr val="006699"/>
                </a:solidFill>
                <a:latin typeface="+mj-lt"/>
              </a:rPr>
              <a:t>Local Area Network </a:t>
            </a:r>
            <a:r>
              <a:rPr lang="en-US" altLang="en-US" dirty="0"/>
              <a:t>(</a:t>
            </a:r>
            <a:r>
              <a:rPr lang="en-US" altLang="en-US" b="1" dirty="0">
                <a:solidFill>
                  <a:srgbClr val="006699"/>
                </a:solidFill>
                <a:latin typeface="+mj-lt"/>
              </a:rPr>
              <a:t>LAN</a:t>
            </a:r>
            <a:r>
              <a:rPr lang="en-US" altLang="en-US" dirty="0"/>
              <a:t>)</a:t>
            </a:r>
          </a:p>
          <a:p>
            <a:pPr lvl="2"/>
            <a:r>
              <a:rPr lang="en-US" altLang="en-US" b="1" dirty="0">
                <a:solidFill>
                  <a:srgbClr val="006699"/>
                </a:solidFill>
                <a:latin typeface="+mj-lt"/>
              </a:rPr>
              <a:t>Wide Area Network </a:t>
            </a:r>
            <a:r>
              <a:rPr lang="en-US" altLang="en-US" dirty="0"/>
              <a:t>(</a:t>
            </a:r>
            <a:r>
              <a:rPr lang="en-US" altLang="en-US" b="1" dirty="0">
                <a:solidFill>
                  <a:srgbClr val="006699"/>
                </a:solidFill>
                <a:latin typeface="+mj-lt"/>
              </a:rPr>
              <a:t>WAN</a:t>
            </a:r>
            <a:r>
              <a:rPr lang="en-US" altLang="en-US" dirty="0"/>
              <a:t>)</a:t>
            </a:r>
          </a:p>
          <a:p>
            <a:pPr lvl="2"/>
            <a:r>
              <a:rPr lang="en-US" altLang="en-US" b="1" dirty="0">
                <a:solidFill>
                  <a:srgbClr val="006699"/>
                </a:solidFill>
                <a:latin typeface="+mj-lt"/>
              </a:rPr>
              <a:t>Metropolitan Area Network </a:t>
            </a:r>
            <a:r>
              <a:rPr lang="en-US" altLang="en-US" dirty="0"/>
              <a:t>(</a:t>
            </a:r>
            <a:r>
              <a:rPr lang="en-US" altLang="en-US" b="1" dirty="0">
                <a:solidFill>
                  <a:srgbClr val="006699"/>
                </a:solidFill>
                <a:latin typeface="+mj-lt"/>
              </a:rPr>
              <a:t>MAN</a:t>
            </a:r>
            <a:r>
              <a:rPr lang="en-US" altLang="en-US" dirty="0"/>
              <a:t>)</a:t>
            </a:r>
          </a:p>
          <a:p>
            <a:pPr lvl="2"/>
            <a:r>
              <a:rPr lang="en-US" altLang="en-US" b="1" dirty="0">
                <a:solidFill>
                  <a:srgbClr val="006699"/>
                </a:solidFill>
                <a:latin typeface="+mj-lt"/>
              </a:rPr>
              <a:t>Personal Area Network </a:t>
            </a:r>
            <a:r>
              <a:rPr lang="en-US" altLang="en-US" dirty="0"/>
              <a:t>(</a:t>
            </a:r>
            <a:r>
              <a:rPr lang="en-US" altLang="en-US" b="1" dirty="0">
                <a:solidFill>
                  <a:srgbClr val="006699"/>
                </a:solidFill>
                <a:latin typeface="+mj-lt"/>
              </a:rPr>
              <a:t>PAN</a:t>
            </a:r>
            <a:r>
              <a:rPr lang="en-US" altLang="en-US" dirty="0"/>
              <a:t>)</a:t>
            </a:r>
          </a:p>
          <a:p>
            <a:r>
              <a:rPr lang="en-US" altLang="en-US" b="1" dirty="0">
                <a:solidFill>
                  <a:srgbClr val="006699"/>
                </a:solidFill>
                <a:latin typeface="+mj-lt"/>
              </a:rPr>
              <a:t>Network Operating System </a:t>
            </a:r>
            <a:r>
              <a:rPr lang="en-US" altLang="en-US" dirty="0"/>
              <a:t>provides features between systems across network</a:t>
            </a:r>
          </a:p>
          <a:p>
            <a:pPr lvl="1"/>
            <a:r>
              <a:rPr lang="en-US" altLang="en-US" dirty="0"/>
              <a:t>Communication scheme allows systems to exchange messages</a:t>
            </a:r>
          </a:p>
          <a:p>
            <a:pPr lvl="1"/>
            <a:r>
              <a:rPr lang="en-US" altLang="en-US" dirty="0"/>
              <a:t>Illusion of a single system</a:t>
            </a:r>
          </a:p>
        </p:txBody>
      </p:sp>
    </p:spTree>
    <p:extLst>
      <p:ext uri="{BB962C8B-B14F-4D97-AF65-F5344CB8AC3E}">
        <p14:creationId xmlns:p14="http://schemas.microsoft.com/office/powerpoint/2010/main" val="382708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5EAAE997-54FD-41EF-972D-B4CCB9B1896D}"/>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6147" name="Rectangle 3">
            <a:extLst>
              <a:ext uri="{FF2B5EF4-FFF2-40B4-BE49-F238E27FC236}">
                <a16:creationId xmlns:a16="http://schemas.microsoft.com/office/drawing/2014/main" xmlns="" id="{CD36D9CA-D38B-456F-A12D-3CBF399EEDF5}"/>
              </a:ext>
            </a:extLst>
          </p:cNvPr>
          <p:cNvSpPr>
            <a:spLocks noGrp="1" noChangeArrowheads="1"/>
          </p:cNvSpPr>
          <p:nvPr>
            <p:ph type="body" idx="4294967295"/>
          </p:nvPr>
        </p:nvSpPr>
        <p:spPr>
          <a:xfrm>
            <a:off x="925513" y="1268413"/>
            <a:ext cx="7121525" cy="4159250"/>
          </a:xfrm>
        </p:spPr>
        <p:txBody>
          <a:bodyPr/>
          <a:lstStyle/>
          <a:p>
            <a:r>
              <a:rPr lang="en-US" altLang="en-US"/>
              <a:t>A program that acts as an intermediary between a user of a computer and the computer hardware</a:t>
            </a:r>
          </a:p>
          <a:p>
            <a:r>
              <a:rPr lang="en-US" altLang="en-US"/>
              <a:t>Operating system goals:</a:t>
            </a:r>
          </a:p>
          <a:p>
            <a:pPr lvl="1"/>
            <a:r>
              <a:rPr lang="en-US" altLang="en-US"/>
              <a:t>Execute user programs and make solving user problems easier</a:t>
            </a:r>
          </a:p>
          <a:p>
            <a:pPr lvl="1"/>
            <a:r>
              <a:rPr lang="en-US" altLang="en-US"/>
              <a:t>Make the computer system convenient to use</a:t>
            </a:r>
          </a:p>
          <a:p>
            <a:pPr lvl="1"/>
            <a:r>
              <a:rPr lang="en-US" altLang="en-US"/>
              <a:t>Use the computer hardware in an efficient manner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69A1BED6-5944-4DA0-B6E3-EB3BCCB8AC02}"/>
              </a:ext>
            </a:extLst>
          </p:cNvPr>
          <p:cNvSpPr>
            <a:spLocks noGrp="1" noChangeArrowheads="1"/>
          </p:cNvSpPr>
          <p:nvPr>
            <p:ph type="title" idx="4294967295"/>
          </p:nvPr>
        </p:nvSpPr>
        <p:spPr>
          <a:xfrm>
            <a:off x="1041400" y="201613"/>
            <a:ext cx="7532688" cy="576262"/>
          </a:xfrm>
        </p:spPr>
        <p:txBody>
          <a:bodyPr/>
          <a:lstStyle/>
          <a:p>
            <a:pPr eaLnBrk="1" hangingPunct="1"/>
            <a:r>
              <a:rPr lang="en-US" altLang="en-US"/>
              <a:t>Computer System Structure</a:t>
            </a:r>
          </a:p>
        </p:txBody>
      </p:sp>
      <p:sp>
        <p:nvSpPr>
          <p:cNvPr id="11267" name="Rectangle 3">
            <a:extLst>
              <a:ext uri="{FF2B5EF4-FFF2-40B4-BE49-F238E27FC236}">
                <a16:creationId xmlns:a16="http://schemas.microsoft.com/office/drawing/2014/main" xmlns="" id="{DA4DDCE4-1C30-412E-839F-FB2BB84F3FEA}"/>
              </a:ext>
            </a:extLst>
          </p:cNvPr>
          <p:cNvSpPr>
            <a:spLocks noGrp="1" noChangeArrowheads="1"/>
          </p:cNvSpPr>
          <p:nvPr>
            <p:ph type="body" idx="4294967295"/>
          </p:nvPr>
        </p:nvSpPr>
        <p:spPr>
          <a:xfrm>
            <a:off x="801688" y="1204913"/>
            <a:ext cx="7772400" cy="4483100"/>
          </a:xfrm>
        </p:spPr>
        <p:txBody>
          <a:bodyPr/>
          <a:lstStyle/>
          <a:p>
            <a:r>
              <a:rPr lang="en-US" altLang="en-US"/>
              <a:t>Computer system can be divided into four components:</a:t>
            </a:r>
          </a:p>
          <a:p>
            <a:pPr lvl="1"/>
            <a:r>
              <a:rPr lang="en-US" altLang="en-US"/>
              <a:t>Hardware – provides basic computing resources</a:t>
            </a:r>
          </a:p>
          <a:p>
            <a:pPr lvl="2"/>
            <a:r>
              <a:rPr lang="en-US" altLang="en-US"/>
              <a:t>CPU, memory, I/O devices</a:t>
            </a:r>
          </a:p>
          <a:p>
            <a:pPr lvl="1"/>
            <a:r>
              <a:rPr lang="en-US" altLang="en-US"/>
              <a:t>Operating system</a:t>
            </a:r>
          </a:p>
          <a:p>
            <a:pPr lvl="2"/>
            <a:r>
              <a:rPr lang="en-US" altLang="en-US"/>
              <a:t>Controls and coordinates use of hardware among various applications and users</a:t>
            </a:r>
          </a:p>
          <a:p>
            <a:pPr lvl="1"/>
            <a:r>
              <a:rPr lang="en-US" altLang="en-US"/>
              <a:t>Application programs – define the ways in which the system resources are used to solve the computing problems of the users</a:t>
            </a:r>
          </a:p>
          <a:p>
            <a:pPr lvl="2"/>
            <a:r>
              <a:rPr lang="en-US" altLang="en-US"/>
              <a:t>Word processors, compilers, web browsers, database systems, video games</a:t>
            </a:r>
          </a:p>
          <a:p>
            <a:pPr lvl="1"/>
            <a:r>
              <a:rPr lang="en-US" altLang="en-US"/>
              <a:t>Users</a:t>
            </a:r>
          </a:p>
          <a:p>
            <a:pPr lvl="2"/>
            <a:r>
              <a:rPr lang="en-US" altLang="en-US"/>
              <a:t>People, machines, other computers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6850503E-0C66-4E1F-85A5-04BB5FC518A5}"/>
              </a:ext>
            </a:extLst>
          </p:cNvPr>
          <p:cNvSpPr>
            <a:spLocks noGrp="1" noChangeArrowheads="1"/>
          </p:cNvSpPr>
          <p:nvPr>
            <p:ph type="title" idx="4294967295"/>
          </p:nvPr>
        </p:nvSpPr>
        <p:spPr>
          <a:xfrm>
            <a:off x="1041400" y="182563"/>
            <a:ext cx="7645400" cy="576262"/>
          </a:xfrm>
        </p:spPr>
        <p:txBody>
          <a:bodyPr/>
          <a:lstStyle/>
          <a:p>
            <a:pPr eaLnBrk="1" hangingPunct="1"/>
            <a:r>
              <a:rPr lang="en-US" altLang="en-US" sz="2800"/>
              <a:t>Abstract View of Components of Computer</a:t>
            </a:r>
          </a:p>
        </p:txBody>
      </p:sp>
      <p:pic>
        <p:nvPicPr>
          <p:cNvPr id="13315" name="Picture 4">
            <a:extLst>
              <a:ext uri="{FF2B5EF4-FFF2-40B4-BE49-F238E27FC236}">
                <a16:creationId xmlns:a16="http://schemas.microsoft.com/office/drawing/2014/main" xmlns="" id="{21815D40-5D25-4B93-A397-C7A0DFC21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871663"/>
            <a:ext cx="46212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E69E77BD-F295-4D5C-88FB-9C1F0C2DF6D3}"/>
              </a:ext>
            </a:extLst>
          </p:cNvPr>
          <p:cNvSpPr>
            <a:spLocks noGrp="1" noChangeArrowheads="1"/>
          </p:cNvSpPr>
          <p:nvPr>
            <p:ph type="title" idx="4294967295"/>
          </p:nvPr>
        </p:nvSpPr>
        <p:spPr>
          <a:xfrm>
            <a:off x="457200" y="201613"/>
            <a:ext cx="8126413" cy="576262"/>
          </a:xfrm>
        </p:spPr>
        <p:txBody>
          <a:bodyPr/>
          <a:lstStyle/>
          <a:p>
            <a:r>
              <a:rPr lang="en-US" altLang="en-US" dirty="0"/>
              <a:t>What Operating Systems Do</a:t>
            </a:r>
          </a:p>
        </p:txBody>
      </p:sp>
      <p:sp>
        <p:nvSpPr>
          <p:cNvPr id="15363" name="Content Placeholder 2">
            <a:extLst>
              <a:ext uri="{FF2B5EF4-FFF2-40B4-BE49-F238E27FC236}">
                <a16:creationId xmlns:a16="http://schemas.microsoft.com/office/drawing/2014/main" xmlns="" id="{CFEE02D0-0B66-42F3-A811-C29D1CE4B68A}"/>
              </a:ext>
            </a:extLst>
          </p:cNvPr>
          <p:cNvSpPr>
            <a:spLocks noGrp="1" noChangeArrowheads="1"/>
          </p:cNvSpPr>
          <p:nvPr>
            <p:ph idx="4294967295"/>
          </p:nvPr>
        </p:nvSpPr>
        <p:spPr>
          <a:xfrm>
            <a:off x="746125" y="1120775"/>
            <a:ext cx="7940675" cy="4530725"/>
          </a:xfrm>
        </p:spPr>
        <p:txBody>
          <a:bodyPr/>
          <a:lstStyle/>
          <a:p>
            <a:r>
              <a:rPr lang="en-US" altLang="en-US" dirty="0"/>
              <a:t>Depends on the point of view</a:t>
            </a:r>
          </a:p>
          <a:p>
            <a:r>
              <a:rPr lang="en-US" altLang="en-US" dirty="0"/>
              <a:t>Users want convenience, </a:t>
            </a:r>
            <a:r>
              <a:rPr lang="en-US" altLang="en-US" b="1" dirty="0">
                <a:solidFill>
                  <a:srgbClr val="006699"/>
                </a:solidFill>
                <a:latin typeface="+mj-lt"/>
              </a:rPr>
              <a:t>ease of use </a:t>
            </a:r>
            <a:r>
              <a:rPr lang="en-US" altLang="en-US" dirty="0"/>
              <a:t>and</a:t>
            </a:r>
            <a:r>
              <a:rPr lang="en-US" altLang="en-US" b="1" dirty="0">
                <a:solidFill>
                  <a:srgbClr val="3366FF"/>
                </a:solidFill>
              </a:rPr>
              <a:t> </a:t>
            </a:r>
            <a:r>
              <a:rPr lang="en-US" altLang="en-US" b="1" dirty="0">
                <a:solidFill>
                  <a:srgbClr val="006699"/>
                </a:solidFill>
                <a:latin typeface="+mj-lt"/>
              </a:rPr>
              <a:t>good performance </a:t>
            </a:r>
          </a:p>
          <a:p>
            <a:pPr lvl="1"/>
            <a:r>
              <a:rPr lang="en-US" altLang="en-US" dirty="0"/>
              <a:t>Don</a:t>
            </a:r>
            <a:r>
              <a:rPr lang="ja-JP" altLang="en-US" dirty="0"/>
              <a:t>’</a:t>
            </a:r>
            <a:r>
              <a:rPr lang="en-US" altLang="ja-JP" dirty="0"/>
              <a:t>t care about </a:t>
            </a:r>
            <a:r>
              <a:rPr lang="en-US" altLang="ja-JP" b="1" dirty="0">
                <a:solidFill>
                  <a:srgbClr val="006699"/>
                </a:solidFill>
                <a:latin typeface="+mj-lt"/>
              </a:rPr>
              <a:t>resource utilization</a:t>
            </a:r>
          </a:p>
          <a:p>
            <a:r>
              <a:rPr lang="en-US" altLang="en-US" dirty="0"/>
              <a:t>But shared computer such as </a:t>
            </a:r>
            <a:r>
              <a:rPr lang="en-US" altLang="en-US" b="1" dirty="0">
                <a:solidFill>
                  <a:srgbClr val="006699"/>
                </a:solidFill>
                <a:latin typeface="+mj-lt"/>
              </a:rPr>
              <a:t>mainframe</a:t>
            </a:r>
            <a:r>
              <a:rPr lang="en-US" altLang="en-US" dirty="0"/>
              <a:t> or </a:t>
            </a:r>
            <a:r>
              <a:rPr lang="en-US" altLang="en-US" b="1" dirty="0">
                <a:solidFill>
                  <a:srgbClr val="006699"/>
                </a:solidFill>
                <a:latin typeface="+mj-lt"/>
              </a:rPr>
              <a:t>minicomputer</a:t>
            </a:r>
            <a:r>
              <a:rPr lang="en-US" altLang="en-US" dirty="0"/>
              <a:t> must keep all users happy</a:t>
            </a:r>
          </a:p>
          <a:p>
            <a:pPr lvl="1"/>
            <a:r>
              <a:rPr lang="en-US" altLang="en-US" dirty="0"/>
              <a:t>Operating system is a </a:t>
            </a:r>
            <a:r>
              <a:rPr lang="en-US" altLang="en-US" b="1" dirty="0">
                <a:solidFill>
                  <a:srgbClr val="006699"/>
                </a:solidFill>
                <a:latin typeface="+mj-lt"/>
              </a:rPr>
              <a:t>resource allocator </a:t>
            </a:r>
            <a:r>
              <a:rPr lang="en-US" altLang="en-US" dirty="0"/>
              <a:t>and </a:t>
            </a:r>
            <a:r>
              <a:rPr lang="en-US" altLang="en-US" b="1" dirty="0">
                <a:solidFill>
                  <a:srgbClr val="006699"/>
                </a:solidFill>
                <a:latin typeface="+mj-lt"/>
              </a:rPr>
              <a:t>control program </a:t>
            </a:r>
            <a:r>
              <a:rPr lang="en-US" altLang="en-US" dirty="0"/>
              <a:t>making efficient use of HW and managing execution of user programs</a:t>
            </a:r>
          </a:p>
          <a:p>
            <a:r>
              <a:rPr lang="en-US" altLang="en-US" dirty="0"/>
              <a:t>Users of dedicate systems such as </a:t>
            </a:r>
            <a:r>
              <a:rPr lang="en-US" altLang="en-US" b="1" dirty="0">
                <a:solidFill>
                  <a:srgbClr val="006699"/>
                </a:solidFill>
                <a:latin typeface="+mj-lt"/>
              </a:rPr>
              <a:t>workstations</a:t>
            </a:r>
            <a:r>
              <a:rPr lang="en-US" altLang="en-US" dirty="0"/>
              <a:t> have dedicated resources but frequently use shared resources from </a:t>
            </a:r>
            <a:r>
              <a:rPr lang="en-US" altLang="en-US" b="1" dirty="0">
                <a:solidFill>
                  <a:srgbClr val="006699"/>
                </a:solidFill>
                <a:latin typeface="+mj-lt"/>
              </a:rPr>
              <a:t>servers</a:t>
            </a:r>
          </a:p>
          <a:p>
            <a:r>
              <a:rPr lang="en-US" altLang="en-US" dirty="0">
                <a:solidFill>
                  <a:srgbClr val="000000"/>
                </a:solidFill>
              </a:rPr>
              <a:t>Mobile devices like smartphones and tables are resource poor,  optimized for usability and battery life</a:t>
            </a:r>
          </a:p>
          <a:p>
            <a:pPr lvl="1"/>
            <a:r>
              <a:rPr lang="en-US" altLang="en-US" dirty="0">
                <a:solidFill>
                  <a:srgbClr val="000000"/>
                </a:solidFill>
              </a:rPr>
              <a:t>Mobile user interfaces such as touch screens, voice recognition</a:t>
            </a:r>
          </a:p>
          <a:p>
            <a:r>
              <a:rPr lang="en-US" altLang="en-US" dirty="0">
                <a:solidFill>
                  <a:srgbClr val="000000"/>
                </a:solidFill>
              </a:rPr>
              <a:t>Some computers have little or no user interface, such as embedded computers in devices and automobiles</a:t>
            </a:r>
          </a:p>
          <a:p>
            <a:pPr lvl="1"/>
            <a:r>
              <a:rPr lang="en-US" altLang="en-US" dirty="0">
                <a:solidFill>
                  <a:srgbClr val="000000"/>
                </a:solidFill>
              </a:rPr>
              <a:t>Run primarily without user intervention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4ED09A12-D842-4736-945B-046894987E3B}"/>
              </a:ext>
            </a:extLst>
          </p:cNvPr>
          <p:cNvSpPr>
            <a:spLocks noGrp="1" noChangeArrowheads="1"/>
          </p:cNvSpPr>
          <p:nvPr>
            <p:ph type="title" idx="4294967295"/>
          </p:nvPr>
        </p:nvSpPr>
        <p:spPr>
          <a:xfrm>
            <a:off x="1033463" y="198438"/>
            <a:ext cx="7532687" cy="576262"/>
          </a:xfrm>
        </p:spPr>
        <p:txBody>
          <a:bodyPr/>
          <a:lstStyle/>
          <a:p>
            <a:pPr eaLnBrk="1" hangingPunct="1"/>
            <a:r>
              <a:rPr lang="en-US" altLang="en-US" dirty="0"/>
              <a:t>Operating Sy</a:t>
            </a:r>
            <a:r>
              <a:rPr kumimoji="1" lang="en-US" altLang="en-US" dirty="0"/>
              <a:t>st</a:t>
            </a:r>
            <a:r>
              <a:rPr lang="en-US" altLang="en-US" dirty="0"/>
              <a:t>em Definition</a:t>
            </a:r>
          </a:p>
        </p:txBody>
      </p:sp>
      <p:sp>
        <p:nvSpPr>
          <p:cNvPr id="18435" name="Rectangle 3">
            <a:extLst>
              <a:ext uri="{FF2B5EF4-FFF2-40B4-BE49-F238E27FC236}">
                <a16:creationId xmlns:a16="http://schemas.microsoft.com/office/drawing/2014/main" xmlns="" id="{7BF6D041-5778-4E18-B7CE-FFE8B9C424AE}"/>
              </a:ext>
            </a:extLst>
          </p:cNvPr>
          <p:cNvSpPr>
            <a:spLocks noGrp="1" noChangeArrowheads="1"/>
          </p:cNvSpPr>
          <p:nvPr>
            <p:ph type="body" idx="4294967295"/>
          </p:nvPr>
        </p:nvSpPr>
        <p:spPr>
          <a:xfrm>
            <a:off x="784225" y="1247775"/>
            <a:ext cx="7989661" cy="4728482"/>
          </a:xfrm>
        </p:spPr>
        <p:txBody>
          <a:bodyPr/>
          <a:lstStyle/>
          <a:p>
            <a:r>
              <a:rPr lang="en-US" altLang="en-US" dirty="0"/>
              <a:t>No universally accepted definition</a:t>
            </a:r>
          </a:p>
          <a:p>
            <a:r>
              <a:rPr lang="ja-JP" altLang="en-US" dirty="0"/>
              <a:t>“</a:t>
            </a:r>
            <a:r>
              <a:rPr lang="en-US" altLang="ja-JP" dirty="0"/>
              <a:t>Everything a vendor ships when you order an operating system</a:t>
            </a:r>
            <a:r>
              <a:rPr lang="ja-JP" altLang="en-US" dirty="0"/>
              <a:t>”</a:t>
            </a:r>
            <a:r>
              <a:rPr lang="en-US" altLang="ja-JP" dirty="0"/>
              <a:t> is a good approximation</a:t>
            </a:r>
          </a:p>
          <a:p>
            <a:pPr lvl="1"/>
            <a:r>
              <a:rPr lang="en-US" altLang="en-US" dirty="0"/>
              <a:t>But varies wildly</a:t>
            </a:r>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006699"/>
                </a:solidFill>
                <a:latin typeface="+mj-lt"/>
              </a:rPr>
              <a:t>kernel, </a:t>
            </a:r>
            <a:r>
              <a:rPr lang="en-US" altLang="ja-JP" dirty="0"/>
              <a:t>part of the operating system</a:t>
            </a:r>
          </a:p>
          <a:p>
            <a:r>
              <a:rPr lang="en-US" altLang="ja-JP" dirty="0"/>
              <a:t>Everything else is either</a:t>
            </a:r>
          </a:p>
          <a:p>
            <a:pPr lvl="1"/>
            <a:r>
              <a:rPr lang="en-US" altLang="ja-JP" dirty="0"/>
              <a:t>A </a:t>
            </a:r>
            <a:r>
              <a:rPr lang="en-US" altLang="ja-JP" b="1" i="1" dirty="0">
                <a:solidFill>
                  <a:srgbClr val="006699"/>
                </a:solidFill>
                <a:latin typeface="+mj-lt"/>
              </a:rPr>
              <a:t>system program</a:t>
            </a:r>
            <a:r>
              <a:rPr lang="en-US" altLang="ja-JP" b="1" dirty="0">
                <a:solidFill>
                  <a:srgbClr val="3366FF"/>
                </a:solidFill>
              </a:rPr>
              <a:t> </a:t>
            </a:r>
            <a:r>
              <a:rPr lang="en-US" altLang="ja-JP" dirty="0"/>
              <a:t>(ships with the operating system, but not part of the kernel) , or</a:t>
            </a:r>
          </a:p>
          <a:p>
            <a:pPr lvl="1"/>
            <a:r>
              <a:rPr lang="en-US" altLang="ja-JP" dirty="0"/>
              <a:t>An </a:t>
            </a:r>
            <a:r>
              <a:rPr lang="en-US" altLang="ja-JP" b="1" i="1" dirty="0">
                <a:solidFill>
                  <a:srgbClr val="006699"/>
                </a:solidFill>
                <a:latin typeface="+mj-lt"/>
              </a:rPr>
              <a:t>application program</a:t>
            </a:r>
            <a:r>
              <a:rPr lang="en-US" altLang="ja-JP" dirty="0"/>
              <a:t>, all programs not associated with the operating system</a:t>
            </a:r>
          </a:p>
          <a:p>
            <a:r>
              <a:rPr lang="en-US" altLang="en-US" dirty="0"/>
              <a:t>Today’s OSes for general purpose and mobile computing also include </a:t>
            </a:r>
            <a:r>
              <a:rPr lang="en-US" altLang="en-US" b="1" i="1" dirty="0">
                <a:solidFill>
                  <a:srgbClr val="006699"/>
                </a:solidFill>
                <a:latin typeface="+mj-lt"/>
              </a:rPr>
              <a:t>middleware</a:t>
            </a:r>
            <a:r>
              <a:rPr lang="en-US" altLang="en-US" dirty="0"/>
              <a:t> – a set of software frameworks that provide additional services to application developers such as databases, multimedia, graphics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Multiprogramming (Batch system)</a:t>
            </a:r>
          </a:p>
        </p:txBody>
      </p:sp>
      <p:sp>
        <p:nvSpPr>
          <p:cNvPr id="61443" name="Rectangle 3">
            <a:extLst>
              <a:ext uri="{FF2B5EF4-FFF2-40B4-BE49-F238E27FC236}">
                <a16:creationId xmlns:a16="http://schemas.microsoft.com/office/drawing/2014/main" xmlns="" id="{791B5A88-3ACB-440F-8638-FDCD2CDEF4EB}"/>
              </a:ext>
            </a:extLst>
          </p:cNvPr>
          <p:cNvSpPr>
            <a:spLocks noGrp="1" noChangeArrowheads="1"/>
          </p:cNvSpPr>
          <p:nvPr>
            <p:ph type="body" idx="4294967295"/>
          </p:nvPr>
        </p:nvSpPr>
        <p:spPr>
          <a:xfrm>
            <a:off x="827088" y="835025"/>
            <a:ext cx="6337387" cy="5193986"/>
          </a:xfrm>
        </p:spPr>
        <p:txBody>
          <a:bodyPr/>
          <a:lstStyle/>
          <a:p>
            <a:pPr>
              <a:lnSpc>
                <a:spcPct val="90000"/>
              </a:lnSpc>
              <a:buFont typeface="Monotype Sorts" pitchFamily="-84" charset="2"/>
              <a:buNone/>
            </a:pPr>
            <a:endParaRPr lang="en-US" altLang="en-US" sz="1600" dirty="0"/>
          </a:p>
          <a:p>
            <a:pPr>
              <a:lnSpc>
                <a:spcPct val="90000"/>
              </a:lnSpc>
            </a:pPr>
            <a:r>
              <a:rPr lang="en-US" altLang="en-US" sz="1600" dirty="0"/>
              <a:t>Single user cannot always keep CPU and I/O devices busy </a:t>
            </a:r>
          </a:p>
          <a:p>
            <a:pPr>
              <a:lnSpc>
                <a:spcPct val="90000"/>
              </a:lnSpc>
            </a:pPr>
            <a:r>
              <a:rPr lang="en-US" altLang="en-US" sz="1600" dirty="0"/>
              <a:t>Multiprogramming organizes jobs (code and data) so CPU always has one to execute</a:t>
            </a:r>
          </a:p>
          <a:p>
            <a:pPr>
              <a:lnSpc>
                <a:spcPct val="90000"/>
              </a:lnSpc>
            </a:pPr>
            <a:r>
              <a:rPr lang="en-US" altLang="en-US" sz="1600" dirty="0"/>
              <a:t>A subset of total jobs in system is kept in memory</a:t>
            </a:r>
          </a:p>
          <a:p>
            <a:pPr>
              <a:lnSpc>
                <a:spcPct val="90000"/>
              </a:lnSpc>
            </a:pPr>
            <a:r>
              <a:rPr lang="en-US" altLang="en-US" sz="1600" dirty="0"/>
              <a:t>One job selected and run via </a:t>
            </a:r>
            <a:r>
              <a:rPr lang="en-US" altLang="en-US" b="1" dirty="0">
                <a:solidFill>
                  <a:srgbClr val="006699"/>
                </a:solidFill>
                <a:latin typeface="+mj-lt"/>
              </a:rPr>
              <a:t>job scheduling</a:t>
            </a:r>
          </a:p>
          <a:p>
            <a:pPr>
              <a:lnSpc>
                <a:spcPct val="90000"/>
              </a:lnSpc>
            </a:pPr>
            <a:r>
              <a:rPr lang="en-US" altLang="en-US" sz="1600" dirty="0"/>
              <a:t>When job has to wait (for I/O for example), OS switches to another job</a:t>
            </a:r>
          </a:p>
          <a:p>
            <a:pPr lvl="1">
              <a:lnSpc>
                <a:spcPct val="90000"/>
              </a:lnSpc>
            </a:pPr>
            <a:endParaRPr lang="en-US" altLang="en-US" sz="800" dirty="0"/>
          </a:p>
        </p:txBody>
      </p:sp>
    </p:spTree>
    <p:extLst>
      <p:ext uri="{BB962C8B-B14F-4D97-AF65-F5344CB8AC3E}">
        <p14:creationId xmlns:p14="http://schemas.microsoft.com/office/powerpoint/2010/main" val="38776578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0E1443AA-0E9D-4C48-8D3D-68212E6D683A}"/>
              </a:ext>
            </a:extLst>
          </p:cNvPr>
          <p:cNvSpPr>
            <a:spLocks noGrp="1" noChangeArrowheads="1"/>
          </p:cNvSpPr>
          <p:nvPr>
            <p:ph type="title" idx="4294967295"/>
          </p:nvPr>
        </p:nvSpPr>
        <p:spPr>
          <a:xfrm>
            <a:off x="1069975" y="204788"/>
            <a:ext cx="7616825" cy="576262"/>
          </a:xfrm>
        </p:spPr>
        <p:txBody>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xmlns="" id="{791B5A88-3ACB-440F-8638-FDCD2CDEF4EB}"/>
              </a:ext>
            </a:extLst>
          </p:cNvPr>
          <p:cNvSpPr>
            <a:spLocks noGrp="1" noChangeArrowheads="1"/>
          </p:cNvSpPr>
          <p:nvPr>
            <p:ph type="body" idx="4294967295"/>
          </p:nvPr>
        </p:nvSpPr>
        <p:spPr>
          <a:xfrm>
            <a:off x="827088" y="835026"/>
            <a:ext cx="6207218" cy="4872503"/>
          </a:xfrm>
        </p:spPr>
        <p:txBody>
          <a:bodyPr/>
          <a:lstStyle/>
          <a:p>
            <a:pPr>
              <a:lnSpc>
                <a:spcPct val="90000"/>
              </a:lnSpc>
              <a:buFont typeface="Monotype Sorts" pitchFamily="-84" charset="2"/>
              <a:buNone/>
            </a:pPr>
            <a:endParaRPr lang="en-US" altLang="en-US" sz="1600" dirty="0"/>
          </a:p>
          <a:p>
            <a:pPr lvl="1">
              <a:lnSpc>
                <a:spcPct val="90000"/>
              </a:lnSpc>
            </a:pPr>
            <a:endParaRPr lang="en-US" altLang="en-US" sz="800" dirty="0"/>
          </a:p>
          <a:p>
            <a:pPr>
              <a:lnSpc>
                <a:spcPct val="90000"/>
              </a:lnSpc>
            </a:pPr>
            <a:r>
              <a:rPr lang="en-US" altLang="en-US" sz="1600" dirty="0"/>
              <a:t>A logical extension of Batch systems– the CPU switches jobs so frequently that users can interact with each job while it is running, creating </a:t>
            </a:r>
            <a:r>
              <a:rPr lang="en-US" altLang="en-US" b="1" dirty="0">
                <a:solidFill>
                  <a:srgbClr val="006699"/>
                </a:solidFill>
                <a:latin typeface="+mj-lt"/>
              </a:rPr>
              <a:t>interactive</a:t>
            </a:r>
            <a:r>
              <a:rPr lang="en-US" altLang="en-US" sz="1600" dirty="0"/>
              <a:t> computing</a:t>
            </a:r>
          </a:p>
          <a:p>
            <a:pPr lvl="1">
              <a:lnSpc>
                <a:spcPct val="90000"/>
              </a:lnSpc>
            </a:pPr>
            <a:r>
              <a:rPr lang="en-US" altLang="en-US" b="1" dirty="0">
                <a:solidFill>
                  <a:srgbClr val="006699"/>
                </a:solidFill>
                <a:latin typeface="+mj-lt"/>
              </a:rPr>
              <a:t>Response time </a:t>
            </a:r>
            <a:r>
              <a:rPr lang="en-US" altLang="en-US" sz="1600" dirty="0"/>
              <a:t>should be &lt; 1 second</a:t>
            </a:r>
          </a:p>
          <a:p>
            <a:pPr lvl="1">
              <a:lnSpc>
                <a:spcPct val="90000"/>
              </a:lnSpc>
            </a:pPr>
            <a:r>
              <a:rPr lang="en-US" altLang="en-US" sz="1600" dirty="0"/>
              <a:t>Each user has at least one program executing in memory </a:t>
            </a:r>
            <a:r>
              <a:rPr lang="en-US" altLang="en-US" sz="1600" dirty="0">
                <a:sym typeface="Wingdings 3" panose="05040102010807070707" pitchFamily="18" charset="2"/>
              </a:rPr>
              <a:t> </a:t>
            </a:r>
            <a:r>
              <a:rPr lang="en-US" altLang="en-US" b="1" dirty="0">
                <a:solidFill>
                  <a:srgbClr val="006699"/>
                </a:solidFill>
                <a:latin typeface="+mj-lt"/>
                <a:sym typeface="Wingdings 3" panose="05040102010807070707" pitchFamily="18" charset="2"/>
              </a:rPr>
              <a:t>process</a:t>
            </a:r>
          </a:p>
          <a:p>
            <a:pPr lvl="1">
              <a:lnSpc>
                <a:spcPct val="90000"/>
              </a:lnSpc>
            </a:pPr>
            <a:r>
              <a:rPr lang="en-US" altLang="en-US" sz="1600" dirty="0">
                <a:sym typeface="Wingdings 3" panose="05040102010807070707" pitchFamily="18" charset="2"/>
              </a:rPr>
              <a:t>If several jobs ready to run at the same time  </a:t>
            </a:r>
            <a:r>
              <a:rPr lang="en-US" altLang="en-US" b="1" dirty="0">
                <a:solidFill>
                  <a:srgbClr val="006699"/>
                </a:solidFill>
                <a:latin typeface="+mj-lt"/>
                <a:sym typeface="Wingdings 3" panose="05040102010807070707" pitchFamily="18" charset="2"/>
              </a:rPr>
              <a:t>CPU scheduling</a:t>
            </a:r>
          </a:p>
          <a:p>
            <a:pPr lvl="1">
              <a:lnSpc>
                <a:spcPct val="90000"/>
              </a:lnSpc>
            </a:pPr>
            <a:r>
              <a:rPr lang="en-US" altLang="en-US"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006699"/>
                </a:solidFill>
                <a:latin typeface="+mj-lt"/>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lang="en-US" altLang="en-US" b="1" dirty="0">
                <a:solidFill>
                  <a:srgbClr val="006699"/>
                </a:solidFill>
                <a:latin typeface="+mj-lt"/>
                <a:sym typeface="Wingdings 3" panose="05040102010807070707" pitchFamily="18" charset="2"/>
              </a:rPr>
              <a:t>Virtual memory </a:t>
            </a:r>
            <a:r>
              <a:rPr lang="en-US" altLang="en-US" sz="1600" dirty="0">
                <a:sym typeface="Wingdings 3" panose="05040102010807070707" pitchFamily="18" charset="2"/>
              </a:rPr>
              <a:t>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7290B74C-531F-48AF-B9FC-4141DDA68625}"/>
              </a:ext>
            </a:extLst>
          </p:cNvPr>
          <p:cNvSpPr>
            <a:spLocks noGrp="1" noChangeArrowheads="1"/>
          </p:cNvSpPr>
          <p:nvPr>
            <p:ph type="title" idx="4294967295"/>
          </p:nvPr>
        </p:nvSpPr>
        <p:spPr>
          <a:xfrm>
            <a:off x="1033463" y="198438"/>
            <a:ext cx="8229600" cy="576262"/>
          </a:xfrm>
        </p:spPr>
        <p:txBody>
          <a:bodyPr/>
          <a:lstStyle/>
          <a:p>
            <a:pPr eaLnBrk="1" hangingPunct="1"/>
            <a:r>
              <a:rPr lang="en-US" altLang="en-US" sz="2800"/>
              <a:t>Memory Layout for Multiprogrammed System</a:t>
            </a:r>
          </a:p>
        </p:txBody>
      </p:sp>
      <p:pic>
        <p:nvPicPr>
          <p:cNvPr id="63491" name="Picture 2">
            <a:extLst>
              <a:ext uri="{FF2B5EF4-FFF2-40B4-BE49-F238E27FC236}">
                <a16:creationId xmlns:a16="http://schemas.microsoft.com/office/drawing/2014/main" xmlns="" id="{3AC87D33-03C5-4AAE-9C92-B651FC40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488" y="1327603"/>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11678</TotalTime>
  <Words>1304</Words>
  <Application>Microsoft Office PowerPoint</Application>
  <PresentationFormat>On-screen Show (4:3)</PresentationFormat>
  <Paragraphs>144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os-8</vt:lpstr>
      <vt:lpstr>Introduction</vt:lpstr>
      <vt:lpstr>What is an Operating System?</vt:lpstr>
      <vt:lpstr>Computer System Structure</vt:lpstr>
      <vt:lpstr>Abstract View of Components of Computer</vt:lpstr>
      <vt:lpstr>What Operating Systems Do</vt:lpstr>
      <vt:lpstr>Operating System Definition</vt:lpstr>
      <vt:lpstr>Multiprogramming (Batch system)</vt:lpstr>
      <vt:lpstr>Multitasking (Timesharing)</vt:lpstr>
      <vt:lpstr>Memory Layout for Multiprogrammed System</vt:lpstr>
      <vt:lpstr>Process Management</vt:lpstr>
      <vt:lpstr>Process Management Activities</vt:lpstr>
      <vt:lpstr>Memory Management</vt:lpstr>
      <vt:lpstr>File-system Management</vt:lpstr>
      <vt:lpstr>Mass-Storage Management</vt:lpstr>
      <vt:lpstr>Caching</vt:lpstr>
      <vt:lpstr>I/O Subsystem</vt:lpstr>
      <vt:lpstr>Protection and Security</vt:lpstr>
      <vt:lpstr>Distributed Systems</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Radhakrishnan</cp:lastModifiedBy>
  <cp:revision>257</cp:revision>
  <cp:lastPrinted>2001-06-14T13:58:17Z</cp:lastPrinted>
  <dcterms:created xsi:type="dcterms:W3CDTF">2011-01-13T23:43:38Z</dcterms:created>
  <dcterms:modified xsi:type="dcterms:W3CDTF">2024-02-18T06:47:48Z</dcterms:modified>
</cp:coreProperties>
</file>