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41"/>
  </p:notesMasterIdLst>
  <p:handoutMasterIdLst>
    <p:handoutMasterId r:id="rId42"/>
  </p:handoutMasterIdLst>
  <p:sldIdLst>
    <p:sldId id="330" r:id="rId2"/>
    <p:sldId id="413" r:id="rId3"/>
    <p:sldId id="468" r:id="rId4"/>
    <p:sldId id="414" r:id="rId5"/>
    <p:sldId id="499" r:id="rId6"/>
    <p:sldId id="415" r:id="rId7"/>
    <p:sldId id="416" r:id="rId8"/>
    <p:sldId id="417" r:id="rId9"/>
    <p:sldId id="419" r:id="rId10"/>
    <p:sldId id="421" r:id="rId11"/>
    <p:sldId id="422" r:id="rId12"/>
    <p:sldId id="423" r:id="rId13"/>
    <p:sldId id="500" r:id="rId14"/>
    <p:sldId id="501" r:id="rId15"/>
    <p:sldId id="428" r:id="rId16"/>
    <p:sldId id="429" r:id="rId17"/>
    <p:sldId id="431" r:id="rId18"/>
    <p:sldId id="434" r:id="rId19"/>
    <p:sldId id="471" r:id="rId20"/>
    <p:sldId id="436" r:id="rId21"/>
    <p:sldId id="437" r:id="rId22"/>
    <p:sldId id="516" r:id="rId23"/>
    <p:sldId id="503" r:id="rId24"/>
    <p:sldId id="490" r:id="rId25"/>
    <p:sldId id="491" r:id="rId26"/>
    <p:sldId id="492" r:id="rId27"/>
    <p:sldId id="521" r:id="rId28"/>
    <p:sldId id="522" r:id="rId29"/>
    <p:sldId id="523" r:id="rId30"/>
    <p:sldId id="479" r:id="rId31"/>
    <p:sldId id="473" r:id="rId32"/>
    <p:sldId id="476" r:id="rId33"/>
    <p:sldId id="445" r:id="rId34"/>
    <p:sldId id="446" r:id="rId35"/>
    <p:sldId id="447" r:id="rId36"/>
    <p:sldId id="448" r:id="rId37"/>
    <p:sldId id="518" r:id="rId38"/>
    <p:sldId id="520" r:id="rId39"/>
    <p:sldId id="451" r:id="rId4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ECFF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10" autoAdjust="0"/>
    <p:restoredTop sz="94635"/>
  </p:normalViewPr>
  <p:slideViewPr>
    <p:cSldViewPr snapToGrid="0">
      <p:cViewPr varScale="1">
        <p:scale>
          <a:sx n="69" d="100"/>
          <a:sy n="69" d="100"/>
        </p:scale>
        <p:origin x="-1422" y="-90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4" d="100"/>
        <a:sy n="94" d="100"/>
      </p:scale>
      <p:origin x="0" y="-9058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xmlns="" id="{7BA12DC8-9922-4E6E-BC02-F6A63767218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34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54" tIns="44128" rIns="88254" bIns="44128" numCol="1" anchor="ctr" anchorCtr="0" compatLnSpc="1">
            <a:prstTxWarp prst="textNoShape">
              <a:avLst/>
            </a:prstTxWarp>
          </a:bodyPr>
          <a:lstStyle>
            <a:lvl1pPr defTabSz="882650">
              <a:defRPr sz="1100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xmlns="" id="{6E72947A-FE2E-4445-85D8-C03306D26DD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1288" y="0"/>
            <a:ext cx="3071812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54" tIns="44128" rIns="88254" bIns="44128" numCol="1" anchor="ctr" anchorCtr="0" compatLnSpc="1">
            <a:prstTxWarp prst="textNoShape">
              <a:avLst/>
            </a:prstTxWarp>
          </a:bodyPr>
          <a:lstStyle>
            <a:lvl1pPr algn="r" defTabSz="882650">
              <a:defRPr sz="1100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xmlns="" id="{C64A7CC0-6DD4-4720-82BF-E4908F4AFFA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734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54" tIns="44128" rIns="88254" bIns="44128" numCol="1" anchor="b" anchorCtr="0" compatLnSpc="1">
            <a:prstTxWarp prst="textNoShape">
              <a:avLst/>
            </a:prstTxWarp>
          </a:bodyPr>
          <a:lstStyle>
            <a:lvl1pPr defTabSz="882650">
              <a:defRPr sz="1100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xmlns="" id="{6BE9BEEC-119C-420C-8C74-AFCA5FA1C4C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1288" y="8866188"/>
            <a:ext cx="3071812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8254" tIns="44128" rIns="88254" bIns="44128" numCol="1" anchor="b" anchorCtr="0" compatLnSpc="1">
            <a:prstTxWarp prst="textNoShape">
              <a:avLst/>
            </a:prstTxWarp>
          </a:bodyPr>
          <a:lstStyle>
            <a:lvl1pPr algn="r" defTabSz="882650">
              <a:defRPr sz="1100">
                <a:latin typeface="Helvetica" charset="0"/>
                <a:ea typeface="MS PGothic" charset="-128"/>
              </a:defRPr>
            </a:lvl1pPr>
          </a:lstStyle>
          <a:p>
            <a:pPr>
              <a:defRPr/>
            </a:pPr>
            <a:fld id="{896B91AD-C34E-4B05-8D9C-1014E5F01E3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2715B35B-6971-4CC0-B4FB-95B01BCF426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ctr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2A02FF1F-3F52-47A2-B35E-EBB0E228297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xmlns="" id="{12612CE7-EF94-4293-9356-A0763F4E73E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xmlns="" id="{43BD7482-5C58-44F9-A08E-BFE34494D0D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xmlns="" id="{5AC6369B-F957-4079-90E1-CA217ED505C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xmlns="" id="{D62366FD-3440-43D4-A730-7A55A662E4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152" tIns="46576" rIns="93152" bIns="4657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charset="0"/>
                <a:ea typeface="MS PGothic" charset="-128"/>
              </a:defRPr>
            </a:lvl1pPr>
          </a:lstStyle>
          <a:p>
            <a:pPr>
              <a:defRPr/>
            </a:pPr>
            <a:fld id="{73B872E8-FDB0-4502-A51A-B7A4A00AC4E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811138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xmlns="" id="{CDEF1EC1-A032-4256-A5B8-82331B81B1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3B6FBBD-AF90-4377-83FA-2F3819AD38A1}" type="slidenum">
              <a:rPr lang="en-US" altLang="en-US" smtClean="0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xmlns="" id="{1DCEB876-7853-4EC8-86DE-2233D519AA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xmlns="" id="{1317CDD3-494C-45D9-A8EF-4B0E12327A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xmlns="" id="{CBB1EDE5-9E4C-42E1-B87C-545C7237B7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xmlns="" id="{E24A6F99-D8AD-44C9-8834-3BFC2627FE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xmlns="" id="{8A783162-EACC-46A4-B314-BFAA15B50D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xmlns="" id="{FDCB06C7-C4C1-4DF4-AE1C-75C2D1E2FA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xmlns="" id="{D19DD103-275F-46A0-BEB3-576DC18D62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xmlns="" id="{E9ADCDDC-7641-41D4-AAB2-2DC5DA9547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xmlns="" id="{DFCFEC24-8D51-4AAB-8657-81C9877509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xmlns="" id="{4FAB513B-E127-4650-9171-574B0AF722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xmlns="" id="{9EC96916-1BAE-4A4E-BF94-2604763DB9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xmlns="" id="{7FEBB5C8-282F-4906-80B9-C81D701613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xmlns="" id="{17605DEB-C81B-41F2-ABA8-D21CD717FA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xmlns="" id="{520811E7-D32E-4B74-9C5E-4F2EBBA715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xmlns="" id="{CADFF460-F732-4F8E-9BEC-BDC62B69C0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xmlns="" id="{E427A0BF-8535-41FD-9918-F0C0C2585C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xmlns="" id="{599F2A1A-F415-4861-9317-8DF50F438D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xmlns="" id="{68EDBADE-A031-473C-85B2-8404A68200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xmlns="" id="{03A7F482-09C8-4234-BA8B-E06C784513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xmlns="" id="{F97F5174-3BAF-4B1B-846E-3DB7430B29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xmlns="" id="{B8301404-D876-4FA9-9859-EB43354FAF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xmlns="" id="{EB83674B-F150-4C3E-831A-26B553169A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xmlns="" id="{4730F164-3563-441D-A2BB-9ECF873C6B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xmlns="" id="{58081F0E-1362-4F6F-BE70-E88D6BFB0B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xmlns="" id="{34F8BBD9-185E-425D-9763-2A1219F950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xmlns="" id="{C11B4F24-2CE2-4D89-BDF4-88019FD32B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xmlns="" id="{8254272E-8B5C-40B4-A4EA-B3AC215586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xmlns="" id="{9D1E1BBA-BF49-429D-819D-3CEAF021F7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431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xmlns="" id="{8239251B-FC33-4D40-B148-0129E1B72A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xmlns="" id="{17AC1CC3-87E4-46BB-A172-67B5A6F5F1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xmlns="" id="{9012D2EB-E5CC-432C-AA35-77EFC9F894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xmlns="" id="{03456285-A128-4E7C-BB44-15A078AAE0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xmlns="" id="{0D856385-0064-4BB9-8988-5686214725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xmlns="" id="{889C8C6F-0009-4DC3-B43A-17955C7C84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xmlns="" id="{B49629EB-AB81-479E-8FE7-E7DEFE8390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xmlns="" id="{F6953B83-564C-41A0-B89B-0BB8D611BF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:a16="http://schemas.microsoft.com/office/drawing/2014/main" xmlns="" id="{99320A21-45B3-4D4F-B9F5-FC693444B4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2284F21-9F1A-4F22-8037-297481AD2DC1}" type="slidenum">
              <a:rPr lang="en-US" altLang="en-US" smtClean="0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xmlns="" id="{2803AA6F-012E-4DAD-92CC-4E73922564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xmlns="" id="{E5ACDDC3-7FDA-4C42-9ED7-C404396608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5336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>
            <a:extLst>
              <a:ext uri="{FF2B5EF4-FFF2-40B4-BE49-F238E27FC236}">
                <a16:creationId xmlns:a16="http://schemas.microsoft.com/office/drawing/2014/main" xmlns="" id="{8A1752F3-9769-4F81-A848-54098A15C8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329CD1A-AE72-4F61-8821-1DA62212AA59}" type="slidenum">
              <a:rPr lang="en-US" altLang="en-US" smtClean="0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xmlns="" id="{2831E14A-C331-4555-A8C3-1457C596F4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xmlns="" id="{A0ABAF6A-CE19-4868-B5E3-A38DB65BE4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3351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xmlns="" id="{4D3C1504-DE2D-4887-8827-E09054DAE8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BF11701-DA1F-421D-A56C-66611BA250E3}" type="slidenum">
              <a:rPr lang="en-US" altLang="en-US" smtClean="0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xmlns="" id="{1F122118-23A7-4491-BF21-7CA9F458BD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xmlns="" id="{076BB2CE-B3E7-43A0-B4C8-E70E2791BE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8399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xmlns="" id="{ADE71AF2-BE40-466B-B1D6-529EC4391F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xmlns="" id="{163544B4-63EF-4C2F-8659-49A75C26F2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xmlns="" id="{CFB97593-0041-4772-A59B-E780BE22DF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xmlns="" id="{677EF500-B7A4-4BC7-84F3-DC9FCA5B57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xmlns="" id="{D66F45FA-B662-4E14-83BC-2CA84F5CF7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xmlns="" id="{67B2FD97-934F-4AF8-A525-6E87AD2A06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xmlns="" id="{9D492BA8-9072-4CF5-A54A-DE5E3CE45A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xmlns="" id="{43B894CE-C3E8-4116-9227-ABEEFBBE3F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xmlns="" id="{4C8FA0E1-3EB3-4E2B-963D-980FCF3F4D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xmlns="" id="{23C93D2C-31D7-493E-84F1-0B33AC4A11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xmlns="" id="{A10BBC64-6D22-40D9-8A39-A922F2B550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xmlns="" id="{DEFA5C88-3591-4F38-8DE2-ED780B85BE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xmlns="" id="{EE794A5A-A3D6-4F4A-AC5D-7848682BF0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xmlns="" id="{51B19849-C4BE-437E-8FA6-62C406FD6A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xmlns="" id="{840D6A5B-2DF8-46AB-99E3-DD4447D91D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xmlns="" id="{643A5627-CB21-4B22-827F-59A9C1902D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xmlns="" id="{7968B1FC-40C0-4209-B546-5BC55506CC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xmlns="" id="{E1D34BBE-98B7-491C-B523-E80B67BE05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9451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xmlns="" id="{840D6A5B-2DF8-46AB-99E3-DD4447D91D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xmlns="" id="{643A5627-CB21-4B22-827F-59A9C1902D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7673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xmlns="" id="{7B3A5B9D-7073-4B04-815D-4C28F8C629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xmlns="" id="{BC76B9EF-EFF6-4934-98D1-D26E322C1B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xmlns="" id="{655D7E6C-E4BC-4E16-83B1-ED424A3548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xmlns="" id="{96D47F81-B4E3-449F-BAFA-037C273646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xmlns="" id="{A9F52C5D-9955-47A2-9EA6-38FEB66EF3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xmlns="" id="{E6218432-9C5A-4AD0-9E05-B779659723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xmlns="" id="{042EA566-EA1E-431B-9110-DD679A87E3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xmlns="" id="{1C1B7D9C-8A76-4C14-A850-8C9DC9F5D5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xmlns="" id="{DF878B3E-8479-4A7F-B924-0DB8314B23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xmlns="" id="{2282D934-92EA-49D5-A68F-69E0FE5307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xmlns="" id="{59AB2CB0-7084-4003-8F6F-84F247F5EB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xmlns="" id="{6808F682-D9AD-4570-A2CA-1F45861E4D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xmlns="" id="{3D975521-C031-44A8-80BF-39B38B75F0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xmlns="" id="{1A3DECD5-2795-49AC-8BF6-9DFEFF419D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xmlns="" id="{F785276E-E512-431C-9863-60C16073997B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xmlns="" id="{A16CBBBC-832D-4981-B7BE-1E6129BC1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xmlns="" id="{ECCF6664-2599-48D7-AF8C-34B0B9441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xmlns="" id="{C5EC98FB-CBB8-449B-A94E-B0B58773A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charset="0"/>
                  <a:ea typeface="MS PGothic" charset="-128"/>
                </a:defRPr>
              </a:lvl9pPr>
            </a:lstStyle>
            <a:p>
              <a:pPr>
                <a:defRPr/>
              </a:pPr>
              <a:endParaRPr lang="x-none" altLang="x-none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xmlns="" id="{F334230E-B06E-4011-9947-832BC9534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33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xmlns="" id="{25BFB58C-5B52-429B-BF7C-2A3DD468A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30500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336699"/>
                </a:solidFill>
                <a:latin typeface="Helvetica" pitchFamily="-84" charset="0"/>
              </a:rPr>
              <a:t>Operating System Concepts – 10</a:t>
            </a:r>
            <a:r>
              <a:rPr lang="en-US" sz="1000" b="1" baseline="30000" dirty="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sz="1000" b="1" dirty="0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xmlns="" id="{D3E76B3A-1933-415B-8018-61828BE85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xmlns="" id="{568F85F6-D2B1-49C8-8F26-5A6CD47E8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>
              <a:defRPr/>
            </a:pPr>
            <a:endParaRPr lang="x-none" altLang="x-none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6835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9121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9995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00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6602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6875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0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732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4399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029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3869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xmlns="" id="{34B7DADE-05C1-4235-BC95-7FD16DF5A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2C13949F-D9D1-4EE3-9FC6-AFE9404AEC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5425"/>
            <a:ext cx="80772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2156033E-2A1D-44DE-9E54-71D4B4B6E8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90575" y="1233488"/>
            <a:ext cx="7743825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44A806BF-A0C0-4368-AD58-420F34B3A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 algn="ctr" eaLnBrk="1" hangingPunct="1">
              <a:defRPr/>
            </a:pPr>
            <a:endParaRPr lang="x-none" altLang="x-none" sz="2400">
              <a:latin typeface="Times New Roman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xmlns="" id="{38CA0CBE-E7DB-4B13-BE0C-81E2F34D25C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xmlns="" id="{E66E26E9-18B9-458C-AE7B-19180B81E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 algn="ctr" eaLnBrk="1" hangingPunct="1">
              <a:defRPr/>
            </a:pPr>
            <a:endParaRPr lang="x-none" altLang="x-none" sz="2400">
              <a:latin typeface="Times New Roman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xmlns="" id="{2CCFF09E-8C15-497C-99D4-D11290D2D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 algn="ctr" eaLnBrk="1" hangingPunct="1">
              <a:defRPr/>
            </a:pPr>
            <a:endParaRPr lang="x-none" altLang="x-none" sz="2400">
              <a:latin typeface="Times New Roman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xmlns="" id="{332EE4A3-5FFF-44B0-9A59-5F8CE7D75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6088" y="6613525"/>
            <a:ext cx="44767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x-none" sz="1000" b="1">
                <a:solidFill>
                  <a:srgbClr val="006699"/>
                </a:solidFill>
                <a:latin typeface="Helvetica" charset="0"/>
              </a:rPr>
              <a:t>3.</a:t>
            </a:r>
            <a:fld id="{A6EDADC4-5648-406C-94CA-EDDB863B04E2}" type="slidenum">
              <a:rPr lang="en-US" altLang="x-none" sz="1000" b="1" smtClean="0">
                <a:solidFill>
                  <a:srgbClr val="006699"/>
                </a:solidFill>
                <a:latin typeface="Helvetica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x-none" sz="1000" b="1">
              <a:solidFill>
                <a:srgbClr val="006699"/>
              </a:solidFill>
              <a:latin typeface="Helvetica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xmlns="" id="{4AE1926B-ED4A-404A-BC01-96D11B8A4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0963" y="6613525"/>
            <a:ext cx="2713037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xmlns="" id="{32010AC7-36CA-437D-BB87-25E8B15E0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594475"/>
            <a:ext cx="2730500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6699"/>
                </a:solidFill>
                <a:latin typeface="Helvetica" pitchFamily="-84" charset="0"/>
              </a:rPr>
              <a:t>Operating System Concepts – 10</a:t>
            </a:r>
            <a:r>
              <a:rPr lang="en-US" sz="1000" b="1" baseline="30000" dirty="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sz="1000" b="1" dirty="0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xmlns="" id="{09E176C0-BBA8-45C3-9F79-40005E1FF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15" r:id="rId1"/>
    <p:sldLayoutId id="2147484205" r:id="rId2"/>
    <p:sldLayoutId id="2147484206" r:id="rId3"/>
    <p:sldLayoutId id="2147484207" r:id="rId4"/>
    <p:sldLayoutId id="2147484208" r:id="rId5"/>
    <p:sldLayoutId id="2147484209" r:id="rId6"/>
    <p:sldLayoutId id="2147484210" r:id="rId7"/>
    <p:sldLayoutId id="2147484211" r:id="rId8"/>
    <p:sldLayoutId id="2147484212" r:id="rId9"/>
    <p:sldLayoutId id="2147484213" r:id="rId10"/>
    <p:sldLayoutId id="214748421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MS PGothic" panose="020B0600070205080204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xmlns="" id="{9BD8569B-4861-4CBE-8902-C2DD5C49C83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71475" y="1831975"/>
            <a:ext cx="8458200" cy="1143000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Processes</a:t>
            </a: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xmlns="" id="{76D14E00-AC36-46B6-804B-3B1E61B7A1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9500" y="172132"/>
            <a:ext cx="7645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Process Scheduling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xmlns="" id="{CD9E4484-1299-4947-B075-F0D9269BBD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0738" y="1119417"/>
            <a:ext cx="6456362" cy="3839445"/>
          </a:xfrm>
        </p:spPr>
        <p:txBody>
          <a:bodyPr/>
          <a:lstStyle/>
          <a:p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Process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scheduler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selects among available processes for next execution on CPU core</a:t>
            </a:r>
          </a:p>
          <a:p>
            <a:r>
              <a:rPr lang="en-US" altLang="en-US" dirty="0"/>
              <a:t>Goal -- Maximize CPU use, quickly switch processes onto CPU core</a:t>
            </a:r>
          </a:p>
          <a:p>
            <a:r>
              <a:rPr lang="en-US" altLang="en-US" dirty="0"/>
              <a:t>Maintains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scheduling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queues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of processes</a:t>
            </a:r>
          </a:p>
          <a:p>
            <a:pPr lvl="1"/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Ready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queue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set of all processes residing in main memory, ready and waiting to execute</a:t>
            </a:r>
          </a:p>
          <a:p>
            <a:pPr lvl="1"/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Wait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queues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set of processes waiting for an event (i.e., I/O)</a:t>
            </a:r>
          </a:p>
          <a:p>
            <a:pPr lvl="1"/>
            <a:r>
              <a:rPr lang="en-US" altLang="en-US" dirty="0"/>
              <a:t>Processes migrate among the various queues</a:t>
            </a:r>
          </a:p>
          <a:p>
            <a:pPr marL="0" indent="0"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xmlns="" id="{C79FFB59-5D7F-4075-B911-2B593B5173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4725" y="349250"/>
            <a:ext cx="7591425" cy="457200"/>
          </a:xfrm>
        </p:spPr>
        <p:txBody>
          <a:bodyPr/>
          <a:lstStyle/>
          <a:p>
            <a:pPr eaLnBrk="1" hangingPunct="1"/>
            <a:r>
              <a:rPr lang="en-US" altLang="en-US"/>
              <a:t>Ready and Wait Queues</a:t>
            </a:r>
          </a:p>
        </p:txBody>
      </p:sp>
      <p:pic>
        <p:nvPicPr>
          <p:cNvPr id="29699" name="Picture 1">
            <a:extLst>
              <a:ext uri="{FF2B5EF4-FFF2-40B4-BE49-F238E27FC236}">
                <a16:creationId xmlns:a16="http://schemas.microsoft.com/office/drawing/2014/main" xmlns="" id="{BCBD9C55-CB2E-45AE-A528-0022312EC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5" y="1863725"/>
            <a:ext cx="4897438" cy="291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xmlns="" id="{38DB7F06-1635-4E8A-B106-08B7519EA7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7413" y="2270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Representation of Process Scheduling</a:t>
            </a:r>
          </a:p>
        </p:txBody>
      </p:sp>
      <p:pic>
        <p:nvPicPr>
          <p:cNvPr id="31747" name="Picture 2">
            <a:extLst>
              <a:ext uri="{FF2B5EF4-FFF2-40B4-BE49-F238E27FC236}">
                <a16:creationId xmlns:a16="http://schemas.microsoft.com/office/drawing/2014/main" xmlns="" id="{A0A8D57B-B011-4BA3-A330-AE3AFD4CB5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063" y="1897063"/>
            <a:ext cx="5229225" cy="301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xmlns="" id="{4294884C-D89B-43C5-8278-E1AFFD1E5D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2963" y="2286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CPU Switch From Process to Process</a:t>
            </a:r>
          </a:p>
        </p:txBody>
      </p:sp>
      <p:sp>
        <p:nvSpPr>
          <p:cNvPr id="33795" name="TextBox 1">
            <a:extLst>
              <a:ext uri="{FF2B5EF4-FFF2-40B4-BE49-F238E27FC236}">
                <a16:creationId xmlns:a16="http://schemas.microsoft.com/office/drawing/2014/main" xmlns="" id="{2AC6A249-89C1-4E3A-A92E-5E91F7A23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8542" y="979488"/>
            <a:ext cx="685395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latin typeface="Verdana" panose="020B0604030504040204" pitchFamily="34" charset="0"/>
              </a:rPr>
              <a:t>A </a:t>
            </a:r>
            <a:r>
              <a:rPr kumimoji="0" lang="en-US" altLang="en-US" b="1" dirty="0">
                <a:latin typeface="Verdana" panose="020B0604030504040204" pitchFamily="34" charset="0"/>
              </a:rPr>
              <a:t>context switch </a:t>
            </a:r>
            <a:r>
              <a:rPr kumimoji="0" lang="en-US" altLang="en-US" dirty="0">
                <a:latin typeface="Verdana" panose="020B0604030504040204" pitchFamily="34" charset="0"/>
              </a:rPr>
              <a:t>occurs when the CPU  switches from one process to another.</a:t>
            </a:r>
          </a:p>
        </p:txBody>
      </p:sp>
      <p:pic>
        <p:nvPicPr>
          <p:cNvPr id="33796" name="Picture 1">
            <a:extLst>
              <a:ext uri="{FF2B5EF4-FFF2-40B4-BE49-F238E27FC236}">
                <a16:creationId xmlns:a16="http://schemas.microsoft.com/office/drawing/2014/main" xmlns="" id="{81BF3499-8F25-4834-B5FB-DDAE90411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083" y="1780486"/>
            <a:ext cx="5185155" cy="4237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xmlns="" id="{569EF2C8-62D9-4AD3-A3DB-7E8B03141F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3538" y="23177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Context Switch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xmlns="" id="{BFE77FD9-7213-4CFD-BE76-B9508F46FB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4076" y="1108075"/>
            <a:ext cx="6648693" cy="4413494"/>
          </a:xfrm>
        </p:spPr>
        <p:txBody>
          <a:bodyPr/>
          <a:lstStyle/>
          <a:p>
            <a:r>
              <a:rPr lang="en-US" altLang="en-US" dirty="0"/>
              <a:t>When CPU switches to another process, the system must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save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the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state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of the old process and load the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saved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state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for the new process via a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context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switch</a:t>
            </a:r>
          </a:p>
          <a:p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Context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of a process represented in the PCB</a:t>
            </a:r>
          </a:p>
          <a:p>
            <a:r>
              <a:rPr lang="en-US" altLang="en-US" dirty="0"/>
              <a:t>Context-switch time is pure overhead; the system does no useful work while switching</a:t>
            </a:r>
          </a:p>
          <a:p>
            <a:pPr lvl="1"/>
            <a:r>
              <a:rPr lang="en-US" altLang="en-US" dirty="0"/>
              <a:t>The more complex the OS and the PCB </a:t>
            </a:r>
            <a:r>
              <a:rPr lang="en-US" altLang="en-US" dirty="0">
                <a:sym typeface="Wingdings" panose="05000000000000000000" pitchFamily="2" charset="2"/>
              </a:rPr>
              <a:t> the </a:t>
            </a:r>
            <a:r>
              <a:rPr lang="en-US" altLang="en-US" dirty="0"/>
              <a:t>longer the context switch</a:t>
            </a:r>
          </a:p>
          <a:p>
            <a:r>
              <a:rPr lang="en-US" altLang="en-US" dirty="0"/>
              <a:t>Time dependent on hardware support</a:t>
            </a:r>
          </a:p>
          <a:p>
            <a:pPr lvl="1"/>
            <a:r>
              <a:rPr lang="en-US" altLang="en-US" dirty="0"/>
              <a:t>Some hardware provides multiple sets of registers per CPU </a:t>
            </a:r>
            <a:r>
              <a:rPr lang="en-US" altLang="en-US" dirty="0">
                <a:sym typeface="Wingdings" panose="05000000000000000000" pitchFamily="2" charset="2"/>
              </a:rPr>
              <a:t></a:t>
            </a:r>
            <a:r>
              <a:rPr lang="en-US" altLang="en-US" dirty="0"/>
              <a:t> multiple contexts loaded at once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xmlns="" id="{ED9C18A1-E10D-464E-ADF5-DBECC2503E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74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Operations on Processes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xmlns="" id="{1EED5598-4581-4F9D-8CEF-0D1A5A5544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313" y="1233488"/>
            <a:ext cx="7381875" cy="4448175"/>
          </a:xfrm>
        </p:spPr>
        <p:txBody>
          <a:bodyPr/>
          <a:lstStyle/>
          <a:p>
            <a:r>
              <a:rPr lang="en-US" altLang="en-US" dirty="0"/>
              <a:t>System must provide mechanisms for:</a:t>
            </a:r>
          </a:p>
          <a:p>
            <a:pPr lvl="1"/>
            <a:r>
              <a:rPr lang="en-US" altLang="en-US" dirty="0"/>
              <a:t> Process creation</a:t>
            </a:r>
          </a:p>
          <a:p>
            <a:pPr lvl="1"/>
            <a:r>
              <a:rPr lang="en-US" altLang="en-US" dirty="0"/>
              <a:t> Process termination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xmlns="" id="{C072917A-2F04-4923-8279-E4AEA8CC45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4715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Process Creation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xmlns="" id="{D7F79436-9B7B-4340-B99C-8D1E088896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4075" y="1169988"/>
            <a:ext cx="6824540" cy="4984627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Parent</a:t>
            </a:r>
            <a:r>
              <a:rPr lang="en-US" altLang="en-US" b="1" dirty="0"/>
              <a:t> </a:t>
            </a:r>
            <a:r>
              <a:rPr lang="en-US" altLang="en-US" dirty="0"/>
              <a:t>process create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children</a:t>
            </a:r>
            <a:r>
              <a:rPr lang="en-US" altLang="en-US" b="1" dirty="0"/>
              <a:t> </a:t>
            </a:r>
            <a:r>
              <a:rPr lang="en-US" altLang="en-US" dirty="0"/>
              <a:t>processes, which, in turn create other processes, forming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tree</a:t>
            </a:r>
            <a:r>
              <a:rPr lang="en-US" altLang="en-US" dirty="0"/>
              <a:t> of processes</a:t>
            </a:r>
            <a:endParaRPr lang="en-US" altLang="en-US" sz="800" dirty="0"/>
          </a:p>
          <a:p>
            <a:r>
              <a:rPr lang="en-US" altLang="en-US" dirty="0"/>
              <a:t>Generally, process identified and managed via a</a:t>
            </a:r>
            <a:r>
              <a:rPr lang="en-US" altLang="en-US" b="1" dirty="0"/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process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identifier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pid</a:t>
            </a:r>
            <a:r>
              <a:rPr lang="en-US" altLang="en-US" dirty="0"/>
              <a:t>)</a:t>
            </a:r>
            <a:endParaRPr lang="en-US" altLang="en-US" sz="800" dirty="0"/>
          </a:p>
          <a:p>
            <a:r>
              <a:rPr lang="en-US" altLang="en-US" dirty="0"/>
              <a:t>Resource sharing options</a:t>
            </a:r>
          </a:p>
          <a:p>
            <a:pPr lvl="1"/>
            <a:r>
              <a:rPr lang="en-US" altLang="en-US" dirty="0"/>
              <a:t>Parent and children share all resources</a:t>
            </a:r>
          </a:p>
          <a:p>
            <a:pPr lvl="1"/>
            <a:r>
              <a:rPr lang="en-US" altLang="en-US" dirty="0"/>
              <a:t>Children share subset of parent</a:t>
            </a:r>
            <a:r>
              <a:rPr lang="ja-JP" altLang="en-US" dirty="0"/>
              <a:t>’</a:t>
            </a:r>
            <a:r>
              <a:rPr lang="en-US" altLang="ja-JP" dirty="0"/>
              <a:t>s resources</a:t>
            </a:r>
          </a:p>
          <a:p>
            <a:pPr lvl="1"/>
            <a:r>
              <a:rPr lang="en-US" altLang="en-US" dirty="0"/>
              <a:t>Parent and child share no resources</a:t>
            </a:r>
            <a:endParaRPr lang="en-US" altLang="en-US" sz="800" dirty="0"/>
          </a:p>
          <a:p>
            <a:r>
              <a:rPr lang="en-US" altLang="en-US" dirty="0"/>
              <a:t>Execution options</a:t>
            </a:r>
          </a:p>
          <a:p>
            <a:pPr lvl="1"/>
            <a:r>
              <a:rPr lang="en-US" altLang="en-US" dirty="0"/>
              <a:t>Parent and children execute concurrently</a:t>
            </a:r>
          </a:p>
          <a:p>
            <a:pPr lvl="1"/>
            <a:r>
              <a:rPr lang="en-US" altLang="en-US" dirty="0"/>
              <a:t>Parent waits until children terminate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xmlns="" id="{BAE43D30-47DB-4A10-9067-ED0817C05E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9975" y="217488"/>
            <a:ext cx="7616825" cy="576262"/>
          </a:xfrm>
        </p:spPr>
        <p:txBody>
          <a:bodyPr/>
          <a:lstStyle/>
          <a:p>
            <a:pPr eaLnBrk="1" hangingPunct="1"/>
            <a:r>
              <a:rPr lang="en-US" altLang="en-US"/>
              <a:t>Process Creation (Cont.)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xmlns="" id="{5A61E917-5669-429F-AA78-E90F2FCB89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1213" y="1060450"/>
            <a:ext cx="7800975" cy="5627688"/>
          </a:xfrm>
        </p:spPr>
        <p:txBody>
          <a:bodyPr/>
          <a:lstStyle/>
          <a:p>
            <a:r>
              <a:rPr lang="en-US" altLang="en-US" dirty="0"/>
              <a:t>Address space</a:t>
            </a:r>
          </a:p>
          <a:p>
            <a:pPr lvl="1"/>
            <a:r>
              <a:rPr lang="en-US" altLang="en-US" dirty="0"/>
              <a:t>Child duplicate of parent</a:t>
            </a:r>
          </a:p>
          <a:p>
            <a:pPr lvl="1"/>
            <a:r>
              <a:rPr lang="en-US" altLang="en-US" dirty="0"/>
              <a:t>Child has a program loaded into it</a:t>
            </a:r>
          </a:p>
          <a:p>
            <a:r>
              <a:rPr lang="en-US" altLang="en-US" dirty="0"/>
              <a:t>UNIX examples</a:t>
            </a:r>
          </a:p>
          <a:p>
            <a:pPr lvl="1"/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fork()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dirty="0"/>
              <a:t>system call creates new process</a:t>
            </a:r>
          </a:p>
          <a:p>
            <a:pPr lvl="1"/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exec()</a:t>
            </a:r>
            <a:r>
              <a:rPr lang="en-US" altLang="en-US" sz="2000" dirty="0"/>
              <a:t> </a:t>
            </a:r>
            <a:r>
              <a:rPr lang="en-US" altLang="en-US" dirty="0"/>
              <a:t>system call used after a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fork()</a:t>
            </a:r>
            <a:r>
              <a:rPr lang="en-US" altLang="en-US" sz="2000" dirty="0"/>
              <a:t> </a:t>
            </a:r>
            <a:r>
              <a:rPr lang="en-US" altLang="en-US" dirty="0"/>
              <a:t>to replace the process</a:t>
            </a:r>
            <a:r>
              <a:rPr lang="ja-JP" altLang="en-US" dirty="0"/>
              <a:t>’</a:t>
            </a:r>
            <a:r>
              <a:rPr lang="en-US" altLang="ja-JP" dirty="0"/>
              <a:t> memory space with a new program</a:t>
            </a:r>
          </a:p>
          <a:p>
            <a:pPr lvl="1"/>
            <a:r>
              <a:rPr lang="en-US" altLang="en-US" dirty="0"/>
              <a:t>Parent process calls </a:t>
            </a:r>
            <a:r>
              <a:rPr lang="en-US" altLang="en-US" sz="2000" b="1" dirty="0">
                <a:latin typeface="Courier New" panose="02070309020205020404" pitchFamily="49" charset="0"/>
              </a:rPr>
              <a:t>wait()</a:t>
            </a:r>
            <a:r>
              <a:rPr lang="en-US" altLang="en-US" dirty="0"/>
              <a:t>waiting for the child to terminate</a:t>
            </a:r>
          </a:p>
        </p:txBody>
      </p:sp>
      <p:pic>
        <p:nvPicPr>
          <p:cNvPr id="46084" name="Picture 1">
            <a:extLst>
              <a:ext uri="{FF2B5EF4-FFF2-40B4-BE49-F238E27FC236}">
                <a16:creationId xmlns:a16="http://schemas.microsoft.com/office/drawing/2014/main" xmlns="" id="{568A0721-FDA4-4095-BD34-B36CF2AB0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013" y="4392613"/>
            <a:ext cx="57467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xmlns="" id="{B3A2AC5D-C916-47B2-8787-ACB9BD2F9B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70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Process Termination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xmlns="" id="{9AB8093C-E173-4473-A450-3BC8EBA8DE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0738" y="1127981"/>
            <a:ext cx="7303354" cy="4463927"/>
          </a:xfrm>
        </p:spPr>
        <p:txBody>
          <a:bodyPr/>
          <a:lstStyle/>
          <a:p>
            <a:r>
              <a:rPr lang="en-US" altLang="en-US" dirty="0"/>
              <a:t>Process executes last statement and then asks the operating system to delete it using the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exit()</a:t>
            </a:r>
            <a:r>
              <a:rPr lang="en-US" altLang="en-US" sz="2000" dirty="0"/>
              <a:t> </a:t>
            </a:r>
            <a:r>
              <a:rPr lang="en-US" altLang="en-US" dirty="0"/>
              <a:t>system call.</a:t>
            </a:r>
          </a:p>
          <a:p>
            <a:pPr lvl="1"/>
            <a:r>
              <a:rPr lang="en-US" altLang="en-US" dirty="0"/>
              <a:t>Returns  status data from child to parent (via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wait()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Process</a:t>
            </a:r>
            <a:r>
              <a:rPr lang="ja-JP" altLang="en-US" dirty="0"/>
              <a:t>’</a:t>
            </a:r>
            <a:r>
              <a:rPr lang="en-US" altLang="ja-JP" dirty="0"/>
              <a:t> resources are deallocated by operating system</a:t>
            </a:r>
            <a:endParaRPr lang="en-US" altLang="en-US" dirty="0"/>
          </a:p>
          <a:p>
            <a:r>
              <a:rPr lang="en-US" altLang="en-US" dirty="0"/>
              <a:t>Parent may terminate the execution of children processes  using the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abort()</a:t>
            </a:r>
            <a:r>
              <a:rPr lang="en-US" altLang="en-US" sz="2000" dirty="0"/>
              <a:t> </a:t>
            </a:r>
            <a:r>
              <a:rPr lang="en-US" altLang="en-US" dirty="0"/>
              <a:t>system call.  Some reasons for doing so:</a:t>
            </a:r>
          </a:p>
          <a:p>
            <a:pPr lvl="1"/>
            <a:r>
              <a:rPr lang="en-US" altLang="en-US" dirty="0"/>
              <a:t>Child has exceeded allocated resources</a:t>
            </a:r>
          </a:p>
          <a:p>
            <a:pPr lvl="1"/>
            <a:r>
              <a:rPr lang="en-US" altLang="en-US" dirty="0"/>
              <a:t>Task assigned to child is no longer required</a:t>
            </a:r>
          </a:p>
          <a:p>
            <a:pPr lvl="1"/>
            <a:r>
              <a:rPr lang="en-US" altLang="en-US" dirty="0"/>
              <a:t>The parent is exiting, and the operating systems does not allow  a child to continue if its parent terminates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xmlns="" id="{30622719-68BE-4BB0-B168-1A3AE8D096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4816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Process Termination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xmlns="" id="{C7E8DAD2-CD54-4141-B861-1A2932EF06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5908" y="781417"/>
            <a:ext cx="7033724" cy="4787045"/>
          </a:xfrm>
        </p:spPr>
        <p:txBody>
          <a:bodyPr/>
          <a:lstStyle/>
          <a:p>
            <a:pPr marL="457200" lvl="1" indent="0">
              <a:buNone/>
            </a:pPr>
            <a:endParaRPr lang="en-US" altLang="en-US" sz="800" dirty="0"/>
          </a:p>
          <a:p>
            <a:r>
              <a:rPr lang="en-US" altLang="en-US" dirty="0"/>
              <a:t>Some operating systems do not allow child to exists if its parent has terminated.  If a process terminates, then all its children must also be terminated.</a:t>
            </a:r>
          </a:p>
          <a:p>
            <a:pPr lvl="1"/>
            <a:r>
              <a:rPr lang="en-US" altLang="en-US" b="1" dirty="0"/>
              <a:t>cascading termination.  </a:t>
            </a:r>
            <a:r>
              <a:rPr lang="en-US" altLang="en-US" dirty="0"/>
              <a:t>All children, grandchildren, etc.,  are  terminated.</a:t>
            </a:r>
            <a:endParaRPr lang="en-US" altLang="en-US" b="1" dirty="0"/>
          </a:p>
          <a:p>
            <a:pPr lvl="1"/>
            <a:r>
              <a:rPr lang="en-US" altLang="en-US" dirty="0"/>
              <a:t>The termination is initiated by the operating system.</a:t>
            </a:r>
            <a:endParaRPr lang="en-US" altLang="en-US" b="1" dirty="0"/>
          </a:p>
          <a:p>
            <a:r>
              <a:rPr lang="en-US" altLang="en-US" dirty="0"/>
              <a:t>The parent process may wait for termination of a child process by using the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wait()</a:t>
            </a:r>
            <a:r>
              <a:rPr lang="en-US" altLang="en-US" dirty="0"/>
              <a:t>system call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. </a:t>
            </a:r>
            <a:r>
              <a:rPr lang="en-US" altLang="en-US" dirty="0"/>
              <a:t>The call returns status information and the pid of the terminated process</a:t>
            </a: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     pid = wait(&amp;status); </a:t>
            </a:r>
          </a:p>
          <a:p>
            <a:r>
              <a:rPr lang="en-US" altLang="en-US" dirty="0"/>
              <a:t>If no parent waiting (did not invoke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wait()</a:t>
            </a:r>
            <a:r>
              <a:rPr lang="en-US" altLang="en-US" dirty="0"/>
              <a:t>) process is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zombie</a:t>
            </a:r>
          </a:p>
          <a:p>
            <a:r>
              <a:rPr lang="en-US" altLang="en-US" dirty="0"/>
              <a:t>If parent terminated without invoking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wait()</a:t>
            </a:r>
            <a:r>
              <a:rPr lang="en-US" altLang="en-US" dirty="0"/>
              <a:t>, process is an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orphan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xmlns="" id="{17E8AE27-E50C-40A0-B477-CFFEC3475E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76388" y="222250"/>
            <a:ext cx="6107112" cy="576263"/>
          </a:xfrm>
        </p:spPr>
        <p:txBody>
          <a:bodyPr/>
          <a:lstStyle/>
          <a:p>
            <a:pPr eaLnBrk="1" hangingPunct="1"/>
            <a:r>
              <a:rPr lang="en-US" altLang="en-US"/>
              <a:t>Process Concept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xmlns="" id="{5D446FCF-843C-4B0E-B66C-D60BED2777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3750" y="1206500"/>
            <a:ext cx="7624536" cy="475887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An operating system executes a variety of programs that run as a process.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Process</a:t>
            </a:r>
            <a:r>
              <a:rPr lang="en-US" altLang="en-US" dirty="0"/>
              <a:t> – a program in execution; process execution must progress in sequential fashion. No parallel execution of instructions of a  single process</a:t>
            </a:r>
          </a:p>
          <a:p>
            <a:r>
              <a:rPr lang="en-US" altLang="en-US" dirty="0"/>
              <a:t>Multiple parts</a:t>
            </a:r>
          </a:p>
          <a:p>
            <a:pPr lvl="1"/>
            <a:r>
              <a:rPr lang="en-US" altLang="en-US" dirty="0"/>
              <a:t>The program code, also called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text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section</a:t>
            </a:r>
          </a:p>
          <a:p>
            <a:pPr lvl="1"/>
            <a:r>
              <a:rPr lang="en-US" altLang="en-US" dirty="0"/>
              <a:t>Current activity including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program</a:t>
            </a:r>
            <a:r>
              <a:rPr lang="en-US" altLang="en-US" b="1" dirty="0"/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counter</a:t>
            </a:r>
            <a:r>
              <a:rPr lang="en-US" altLang="en-US" dirty="0"/>
              <a:t>, processor registers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Stack</a:t>
            </a:r>
            <a:r>
              <a:rPr lang="en-US" altLang="en-US" b="1" dirty="0"/>
              <a:t> </a:t>
            </a:r>
            <a:r>
              <a:rPr lang="en-US" altLang="en-US" dirty="0"/>
              <a:t>containing temporary data</a:t>
            </a:r>
          </a:p>
          <a:p>
            <a:pPr lvl="2"/>
            <a:r>
              <a:rPr lang="en-US" altLang="en-US" dirty="0"/>
              <a:t>Function parameters, return addresses, local variables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Data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section</a:t>
            </a:r>
            <a:r>
              <a:rPr lang="en-US" altLang="en-US" b="1" dirty="0"/>
              <a:t> </a:t>
            </a:r>
            <a:r>
              <a:rPr lang="en-US" altLang="en-US" dirty="0"/>
              <a:t>containing global variables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Heap</a:t>
            </a:r>
            <a:r>
              <a:rPr lang="en-US" altLang="en-US" b="1" dirty="0"/>
              <a:t> </a:t>
            </a:r>
            <a:r>
              <a:rPr lang="en-US" altLang="en-US" dirty="0"/>
              <a:t>containing memory dynamically allocated during run time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xmlns="" id="{09D0E5E8-A027-43B0-871E-ED73DF85B2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1713" y="130054"/>
            <a:ext cx="7485062" cy="576262"/>
          </a:xfrm>
        </p:spPr>
        <p:txBody>
          <a:bodyPr/>
          <a:lstStyle/>
          <a:p>
            <a:r>
              <a:rPr lang="en-US" altLang="en-US" dirty="0"/>
              <a:t>Interprocess Communication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xmlns="" id="{2EF26BE1-FCB0-440F-8834-E9B667D36D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11213" y="1154113"/>
            <a:ext cx="7675562" cy="4530725"/>
          </a:xfrm>
        </p:spPr>
        <p:txBody>
          <a:bodyPr/>
          <a:lstStyle/>
          <a:p>
            <a:r>
              <a:rPr lang="en-US" altLang="en-US" dirty="0"/>
              <a:t>Processes within a system may be </a:t>
            </a:r>
            <a:r>
              <a:rPr lang="en-US" altLang="en-US" b="1" i="1" dirty="0"/>
              <a:t>independent</a:t>
            </a:r>
            <a:r>
              <a:rPr lang="en-US" altLang="en-US" b="1" dirty="0"/>
              <a:t> </a:t>
            </a:r>
            <a:r>
              <a:rPr lang="en-US" altLang="en-US" dirty="0"/>
              <a:t>or </a:t>
            </a:r>
            <a:r>
              <a:rPr lang="en-US" altLang="en-US" b="1" i="1" dirty="0"/>
              <a:t>cooperating</a:t>
            </a:r>
          </a:p>
          <a:p>
            <a:r>
              <a:rPr lang="en-US" altLang="en-US" dirty="0"/>
              <a:t>Cooperating process can affect or be affected by other processes, including sharing data</a:t>
            </a:r>
          </a:p>
          <a:p>
            <a:r>
              <a:rPr lang="en-US" altLang="en-US" dirty="0"/>
              <a:t>Reasons for cooperating processes:</a:t>
            </a:r>
          </a:p>
          <a:p>
            <a:pPr lvl="1"/>
            <a:r>
              <a:rPr lang="en-US" altLang="en-US" dirty="0"/>
              <a:t>Information sharing</a:t>
            </a:r>
          </a:p>
          <a:p>
            <a:pPr lvl="1"/>
            <a:r>
              <a:rPr lang="en-US" altLang="en-US" dirty="0"/>
              <a:t>Computation speedup</a:t>
            </a:r>
          </a:p>
          <a:p>
            <a:pPr lvl="1"/>
            <a:r>
              <a:rPr lang="en-US" altLang="en-US" dirty="0"/>
              <a:t>Modularity</a:t>
            </a:r>
          </a:p>
          <a:p>
            <a:pPr lvl="1"/>
            <a:r>
              <a:rPr lang="en-US" altLang="en-US" dirty="0"/>
              <a:t>Convenience	</a:t>
            </a:r>
          </a:p>
          <a:p>
            <a:r>
              <a:rPr lang="en-US" altLang="en-US" dirty="0"/>
              <a:t>Cooperating processes need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interprocess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communication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IPC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Two models of IPC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Shared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memory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Message passing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xmlns="" id="{D24006AF-9462-4FD7-8602-D757042B97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Communications Models 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xmlns="" id="{00B4232E-A93C-4613-91D0-E8A0948B6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488" y="1150938"/>
            <a:ext cx="6372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(a) Shared memory.  		(b) Message passing. </a:t>
            </a:r>
            <a:r>
              <a:rPr kumimoji="0" lang="en-US" altLang="en-US"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61444" name="Picture 1">
            <a:extLst>
              <a:ext uri="{FF2B5EF4-FFF2-40B4-BE49-F238E27FC236}">
                <a16:creationId xmlns:a16="http://schemas.microsoft.com/office/drawing/2014/main" xmlns="" id="{3ED38AED-C0F5-4084-BE69-BF6EFD7FF5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900" y="2016125"/>
            <a:ext cx="6246813" cy="399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xmlns="" id="{69141823-0818-4D21-8248-27E5004ACA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9300" y="228600"/>
            <a:ext cx="7937500" cy="576263"/>
          </a:xfrm>
        </p:spPr>
        <p:txBody>
          <a:bodyPr/>
          <a:lstStyle/>
          <a:p>
            <a:pPr eaLnBrk="1" hangingPunct="1"/>
            <a:r>
              <a:rPr lang="en-US" altLang="en-US"/>
              <a:t>Producer-Consumer Problem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xmlns="" id="{99B8C2EA-F3A4-449A-81E9-2FC5EC36E1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214438"/>
            <a:ext cx="6825665" cy="4344151"/>
          </a:xfrm>
        </p:spPr>
        <p:txBody>
          <a:bodyPr/>
          <a:lstStyle/>
          <a:p>
            <a:r>
              <a:rPr lang="en-US" altLang="en-US" dirty="0"/>
              <a:t>Paradigm for cooperating processes:</a:t>
            </a:r>
          </a:p>
          <a:p>
            <a:pPr lvl="1"/>
            <a:r>
              <a:rPr lang="en-US" altLang="en-US" i="1" dirty="0"/>
              <a:t>producer</a:t>
            </a:r>
            <a:r>
              <a:rPr lang="en-US" altLang="en-US" dirty="0"/>
              <a:t> process produces information that is consumed by a </a:t>
            </a:r>
            <a:r>
              <a:rPr lang="en-US" altLang="en-US" i="1" dirty="0"/>
              <a:t>consumer</a:t>
            </a:r>
            <a:r>
              <a:rPr lang="en-US" altLang="en-US" dirty="0"/>
              <a:t> process</a:t>
            </a:r>
          </a:p>
          <a:p>
            <a:r>
              <a:rPr lang="en-US" altLang="en-US" dirty="0"/>
              <a:t>Two variations: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unbounded-buffer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places no practical limit on the size of the buffer:</a:t>
            </a:r>
          </a:p>
          <a:p>
            <a:pPr lvl="2"/>
            <a:r>
              <a:rPr lang="en-US" altLang="en-US" dirty="0"/>
              <a:t>Producer never waits</a:t>
            </a:r>
          </a:p>
          <a:p>
            <a:pPr lvl="2"/>
            <a:r>
              <a:rPr lang="en-US" altLang="en-US" dirty="0"/>
              <a:t>Consumer waits if there is no buffer to consume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bounded-buffer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assumes that there is a fixed buffer size</a:t>
            </a:r>
          </a:p>
          <a:p>
            <a:pPr lvl="2"/>
            <a:r>
              <a:rPr lang="en-US" altLang="en-US" dirty="0"/>
              <a:t>Producer must wait if all buffers are full</a:t>
            </a:r>
          </a:p>
          <a:p>
            <a:pPr lvl="2"/>
            <a:r>
              <a:rPr lang="en-US" altLang="en-US" dirty="0"/>
              <a:t>Consumer waits if there is no buffer to consume</a:t>
            </a:r>
          </a:p>
        </p:txBody>
      </p:sp>
    </p:spTree>
    <p:extLst>
      <p:ext uri="{BB962C8B-B14F-4D97-AF65-F5344CB8AC3E}">
        <p14:creationId xmlns:p14="http://schemas.microsoft.com/office/powerpoint/2010/main" val="1261982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xmlns="" id="{F75428CE-94A1-42F8-AA1B-55485F581E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0585" y="95580"/>
            <a:ext cx="8426450" cy="576263"/>
          </a:xfrm>
        </p:spPr>
        <p:txBody>
          <a:bodyPr/>
          <a:lstStyle/>
          <a:p>
            <a:pPr eaLnBrk="1" hangingPunct="1"/>
            <a:r>
              <a:rPr lang="en-US" altLang="en-US" sz="2600" dirty="0"/>
              <a:t>IPC – Shared Memory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xmlns="" id="{90C2EA05-1541-4195-8AE7-131E61118D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3438" y="1233488"/>
            <a:ext cx="7239751" cy="438525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An area of memory shared among the processes that wish to communicate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 communication is under the control of the users processes not the operating system.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Major issues is to provide mechanism that will allow the user processes to synchronize their actions when they access shared memory.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Synchronization is discussed in great details in Chapters 6 &amp; 7.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xmlns="" id="{99EE88E8-FB94-4EA2-914B-EA02882062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6163" y="265946"/>
            <a:ext cx="8074025" cy="4572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Bounded-Buffer – Shared-Memory Solution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xmlns="" id="{06B4B2DB-0CD0-402C-8F68-104A05E1E5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9788" y="1203325"/>
            <a:ext cx="7486650" cy="4700588"/>
          </a:xfrm>
        </p:spPr>
        <p:txBody>
          <a:bodyPr/>
          <a:lstStyle/>
          <a:p>
            <a:r>
              <a:rPr lang="en-US" altLang="en-US"/>
              <a:t>Shared data</a:t>
            </a:r>
          </a:p>
          <a:p>
            <a:pPr marL="1598613" lvl="3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#define BUFFER_SIZE 10</a:t>
            </a:r>
          </a:p>
          <a:p>
            <a:pPr marL="1598613" lvl="3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typedef struct {</a:t>
            </a:r>
          </a:p>
          <a:p>
            <a:pPr marL="1598613" lvl="3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	. . .</a:t>
            </a:r>
          </a:p>
          <a:p>
            <a:pPr marL="1598613" lvl="3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} item;</a:t>
            </a:r>
          </a:p>
          <a:p>
            <a:pPr marL="1598613" lvl="3">
              <a:buFontTx/>
              <a:buNone/>
            </a:pPr>
            <a:endParaRPr lang="en-US" altLang="en-US" b="1">
              <a:latin typeface="Courier New" panose="02070309020205020404" pitchFamily="49" charset="0"/>
            </a:endParaRPr>
          </a:p>
          <a:p>
            <a:pPr marL="1598613" lvl="3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item buffer[BUFFER_SIZE];</a:t>
            </a:r>
          </a:p>
          <a:p>
            <a:pPr marL="1598613" lvl="3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int in = 0;</a:t>
            </a:r>
          </a:p>
          <a:p>
            <a:pPr marL="1598613" lvl="3">
              <a:buFontTx/>
              <a:buNone/>
            </a:pPr>
            <a:r>
              <a:rPr lang="en-US" altLang="en-US" b="1">
                <a:latin typeface="Courier New" panose="02070309020205020404" pitchFamily="49" charset="0"/>
              </a:rPr>
              <a:t>int out = 0;</a:t>
            </a:r>
          </a:p>
          <a:p>
            <a:pPr marL="1598613" lvl="3">
              <a:buFontTx/>
              <a:buNone/>
            </a:pPr>
            <a:endParaRPr lang="en-US" altLang="en-US"/>
          </a:p>
          <a:p>
            <a:r>
              <a:rPr lang="en-US" altLang="en-US"/>
              <a:t>Solution is correct, but can only use </a:t>
            </a:r>
            <a:r>
              <a:rPr lang="en-US" altLang="en-US" b="1">
                <a:latin typeface="Courier New" panose="02070309020205020404" pitchFamily="49" charset="0"/>
              </a:rPr>
              <a:t>BUFFER_SIZE-1</a:t>
            </a:r>
            <a:r>
              <a:rPr lang="en-US" altLang="en-US"/>
              <a:t> elements</a:t>
            </a:r>
          </a:p>
          <a:p>
            <a:pPr marL="1598613" lvl="3">
              <a:buFontTx/>
              <a:buNone/>
            </a:pPr>
            <a:endParaRPr lang="en-US" altLang="en-US" sz="2000"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xmlns="" id="{B426FA82-2801-4913-A63A-AF57E71326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7600" y="222250"/>
            <a:ext cx="75692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Producer Process – Shared Memory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xmlns="" id="{918AC823-35A6-4F95-9F20-D71790E773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3375" y="1014413"/>
            <a:ext cx="6940550" cy="4483100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endParaRPr lang="en-US" altLang="en-US" sz="1600">
              <a:latin typeface="Monaco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item next_produced; </a:t>
            </a:r>
            <a:br>
              <a:rPr lang="en-US" altLang="en-US" sz="1600" b="1">
                <a:latin typeface="Courier New" panose="02070309020205020404" pitchFamily="49" charset="0"/>
              </a:rPr>
            </a:br>
            <a:endParaRPr lang="en-US" altLang="en-US" sz="1600" b="1">
              <a:latin typeface="Courier New" panose="02070309020205020404" pitchFamily="49" charset="0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while (true) {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/* produce an item in next produced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while (((in + 1) % BUFFER_SIZE) == out)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	; /* do nothing */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buffer[in] = next_produced;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in = (in + 1) % BUFFER_SIZE;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}</a:t>
            </a:r>
            <a:r>
              <a:rPr lang="en-US" altLang="en-US" sz="1600">
                <a:latin typeface="Courier New" panose="02070309020205020404" pitchFamily="49" charset="0"/>
              </a:rPr>
              <a:t> </a:t>
            </a:r>
          </a:p>
          <a:p>
            <a:pPr>
              <a:buFont typeface="Monotype Sorts" pitchFamily="-84" charset="2"/>
              <a:buNone/>
            </a:pPr>
            <a:endParaRPr lang="en-US" altLang="en-US" sz="2000">
              <a:latin typeface="Monaco"/>
            </a:endParaRPr>
          </a:p>
          <a:p>
            <a:pPr>
              <a:buFont typeface="Monotype Sorts" pitchFamily="-84" charset="2"/>
              <a:buNone/>
            </a:pPr>
            <a:endParaRPr lang="en-US" altLang="en-US" sz="2000"/>
          </a:p>
          <a:p>
            <a:pPr>
              <a:buFont typeface="Monotype Sorts" pitchFamily="-84" charset="2"/>
              <a:buNone/>
            </a:pPr>
            <a:r>
              <a:rPr lang="en-US" altLang="en-US" sz="1400"/>
              <a:t>	</a:t>
            </a:r>
          </a:p>
          <a:p>
            <a:pPr marL="7167563" lvl="4">
              <a:buFontTx/>
              <a:buNone/>
            </a:pPr>
            <a:endParaRPr lang="en-US" altLang="en-US" sz="11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xmlns="" id="{65A24975-CF06-4A73-8D26-DA0E6F7E65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32835" y="204535"/>
            <a:ext cx="7594600" cy="545850"/>
          </a:xfrm>
        </p:spPr>
        <p:txBody>
          <a:bodyPr/>
          <a:lstStyle/>
          <a:p>
            <a:pPr eaLnBrk="1" hangingPunct="1"/>
            <a:r>
              <a:rPr lang="en-US" altLang="en-US" dirty="0"/>
              <a:t>Consumer Process – Shared Memory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xmlns="" id="{A4383804-C100-4255-A1BD-B8DC67A9F2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49413" y="1219200"/>
            <a:ext cx="6894512" cy="4411663"/>
          </a:xfrm>
        </p:spPr>
        <p:txBody>
          <a:bodyPr/>
          <a:lstStyle/>
          <a:p>
            <a:pPr marL="0" indent="0"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item next_consumed; </a:t>
            </a:r>
            <a:br>
              <a:rPr lang="en-US" altLang="en-US" sz="1600" b="1">
                <a:latin typeface="Courier New" panose="02070309020205020404" pitchFamily="49" charset="0"/>
              </a:rPr>
            </a:br>
            <a:endParaRPr lang="en-US" altLang="en-US" sz="1600" b="1">
              <a:latin typeface="Courier New" panose="02070309020205020404" pitchFamily="49" charset="0"/>
            </a:endParaRP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while (true) {</a:t>
            </a:r>
            <a:br>
              <a:rPr lang="en-US" altLang="en-US" sz="1600" b="1">
                <a:latin typeface="Courier New" panose="02070309020205020404" pitchFamily="49" charset="0"/>
              </a:rPr>
            </a:br>
            <a:r>
              <a:rPr lang="en-US" altLang="en-US" sz="1600" b="1">
                <a:latin typeface="Courier New" panose="02070309020205020404" pitchFamily="49" charset="0"/>
              </a:rPr>
              <a:t>	while (in == out)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	; /* do nothing */</a:t>
            </a:r>
            <a:br>
              <a:rPr lang="en-US" altLang="en-US" sz="1600" b="1">
                <a:latin typeface="Courier New" panose="02070309020205020404" pitchFamily="49" charset="0"/>
              </a:rPr>
            </a:br>
            <a:r>
              <a:rPr lang="en-US" altLang="en-US" sz="1600" b="1">
                <a:latin typeface="Courier New" panose="02070309020205020404" pitchFamily="49" charset="0"/>
              </a:rPr>
              <a:t>	next_consumed = buffer[out];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out = (out + 1) % BUFFER_SIZE;</a:t>
            </a:r>
            <a:br>
              <a:rPr lang="en-US" altLang="en-US" sz="1600" b="1">
                <a:latin typeface="Courier New" panose="02070309020205020404" pitchFamily="49" charset="0"/>
              </a:rPr>
            </a:br>
            <a:endParaRPr lang="en-US" altLang="en-US" sz="1600" b="1">
              <a:latin typeface="Courier New" panose="02070309020205020404" pitchFamily="49" charset="0"/>
            </a:endParaRP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/* consume the item in next consumed */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}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4">
            <a:extLst>
              <a:ext uri="{FF2B5EF4-FFF2-40B4-BE49-F238E27FC236}">
                <a16:creationId xmlns:a16="http://schemas.microsoft.com/office/drawing/2014/main" xmlns="" id="{1BEBBC13-DD8A-4F8B-B4E0-C68E29E1B9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8127" y="215318"/>
            <a:ext cx="7870888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What about Filling all the Buffers?</a:t>
            </a:r>
          </a:p>
        </p:txBody>
      </p:sp>
      <p:sp>
        <p:nvSpPr>
          <p:cNvPr id="11266" name="Rectangle 5">
            <a:extLst>
              <a:ext uri="{FF2B5EF4-FFF2-40B4-BE49-F238E27FC236}">
                <a16:creationId xmlns:a16="http://schemas.microsoft.com/office/drawing/2014/main" xmlns="" id="{368FAB7E-F41C-4FB5-A127-15C3BFC355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588" y="1144200"/>
            <a:ext cx="7029677" cy="4762529"/>
          </a:xfrm>
        </p:spPr>
        <p:txBody>
          <a:bodyPr/>
          <a:lstStyle/>
          <a:p>
            <a:r>
              <a:rPr lang="en-US" altLang="en-US" dirty="0"/>
              <a:t>Suppose that we wanted to provide a solution to the consumer-producer problem that fills </a:t>
            </a:r>
            <a:r>
              <a:rPr lang="en-US" altLang="en-US" b="1" dirty="0">
                <a:solidFill>
                  <a:srgbClr val="000000"/>
                </a:solidFill>
              </a:rPr>
              <a:t>all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/>
              <a:t>the buffers. </a:t>
            </a:r>
          </a:p>
          <a:p>
            <a:r>
              <a:rPr lang="en-US" altLang="en-US" dirty="0"/>
              <a:t>We can do so by having an integer </a:t>
            </a:r>
            <a:r>
              <a:rPr lang="en-US" altLang="en-US" sz="2000" b="1" dirty="0">
                <a:latin typeface="Courier" pitchFamily="-84" charset="0"/>
              </a:rPr>
              <a:t>counter</a:t>
            </a:r>
            <a:r>
              <a:rPr lang="en-US" altLang="en-US" b="1" dirty="0">
                <a:solidFill>
                  <a:srgbClr val="0000FF"/>
                </a:solidFill>
              </a:rPr>
              <a:t> </a:t>
            </a:r>
            <a:r>
              <a:rPr lang="en-US" altLang="en-US" dirty="0"/>
              <a:t>that keeps track of the number of full buffers.  </a:t>
            </a:r>
          </a:p>
          <a:p>
            <a:r>
              <a:rPr lang="en-US" altLang="en-US" dirty="0"/>
              <a:t>Initially, </a:t>
            </a:r>
            <a:r>
              <a:rPr lang="en-US" altLang="en-US" sz="2000" b="1" dirty="0">
                <a:latin typeface="Courier" pitchFamily="-84" charset="0"/>
              </a:rPr>
              <a:t>counter</a:t>
            </a:r>
            <a:r>
              <a:rPr lang="en-US" altLang="en-US" dirty="0">
                <a:latin typeface="Courier" pitchFamily="-84" charset="0"/>
              </a:rPr>
              <a:t> </a:t>
            </a:r>
            <a:r>
              <a:rPr lang="en-US" altLang="en-US" dirty="0"/>
              <a:t>is set to 0. </a:t>
            </a:r>
          </a:p>
          <a:p>
            <a:r>
              <a:rPr lang="en-US" altLang="en-US" dirty="0"/>
              <a:t>The integer </a:t>
            </a:r>
            <a:r>
              <a:rPr lang="en-US" altLang="en-US" sz="2000" b="1" dirty="0">
                <a:latin typeface="Courier" pitchFamily="-84" charset="0"/>
              </a:rPr>
              <a:t>counter</a:t>
            </a:r>
            <a:r>
              <a:rPr lang="en-US" altLang="en-US" dirty="0"/>
              <a:t> is incremented by the producer after it produces a new buffer.</a:t>
            </a:r>
          </a:p>
          <a:p>
            <a:r>
              <a:rPr lang="en-US" altLang="en-US" dirty="0"/>
              <a:t>The integer </a:t>
            </a:r>
            <a:r>
              <a:rPr lang="en-US" altLang="en-US" sz="2000" b="1" dirty="0">
                <a:latin typeface="Courier" pitchFamily="-84" charset="0"/>
              </a:rPr>
              <a:t>counter</a:t>
            </a:r>
            <a:r>
              <a:rPr lang="en-US" altLang="en-US" dirty="0"/>
              <a:t> is and is decremented by the consumer after it consumes a buffer.</a:t>
            </a:r>
          </a:p>
        </p:txBody>
      </p:sp>
    </p:spTree>
    <p:extLst>
      <p:ext uri="{BB962C8B-B14F-4D97-AF65-F5344CB8AC3E}">
        <p14:creationId xmlns:p14="http://schemas.microsoft.com/office/powerpoint/2010/main" val="41892523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xmlns="" id="{6FBA2318-657D-42C6-AB7B-E9BBF4DA22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5318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Producer 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xmlns="" id="{32980AD2-3FC6-4309-A775-93AFA55955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258888"/>
            <a:ext cx="6999288" cy="4557712"/>
          </a:xfrm>
        </p:spPr>
        <p:txBody>
          <a:bodyPr/>
          <a:lstStyle/>
          <a:p>
            <a:pPr marL="0" indent="0">
              <a:buFont typeface="Monotype Sorts" pitchFamily="-84" charset="2"/>
              <a:buNone/>
            </a:pPr>
            <a:r>
              <a:rPr lang="en-US" altLang="en-US" sz="1700" dirty="0">
                <a:latin typeface="Courier New" panose="02070309020205020404" pitchFamily="49" charset="0"/>
              </a:rPr>
              <a:t>while (true) {</a:t>
            </a:r>
            <a:br>
              <a:rPr lang="en-US" altLang="en-US" sz="1700" dirty="0">
                <a:latin typeface="Courier New" panose="02070309020205020404" pitchFamily="49" charset="0"/>
              </a:rPr>
            </a:br>
            <a:r>
              <a:rPr lang="en-US" altLang="en-US" sz="1700" dirty="0">
                <a:latin typeface="Courier New" panose="02070309020205020404" pitchFamily="49" charset="0"/>
              </a:rPr>
              <a:t>	/* produce an item in next produced */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700" dirty="0">
                <a:latin typeface="Courier New" panose="02070309020205020404" pitchFamily="49" charset="0"/>
              </a:rPr>
              <a:t>	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700" dirty="0">
                <a:latin typeface="Courier New" panose="02070309020205020404" pitchFamily="49" charset="0"/>
              </a:rPr>
              <a:t>	while (counter == BUFFER_SIZE) 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700" dirty="0">
                <a:latin typeface="Courier New" panose="02070309020205020404" pitchFamily="49" charset="0"/>
              </a:rPr>
              <a:t>		; /* do nothing */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700" dirty="0">
                <a:latin typeface="Courier New" panose="02070309020205020404" pitchFamily="49" charset="0"/>
              </a:rPr>
              <a:t>	buffer[in] = </a:t>
            </a:r>
            <a:r>
              <a:rPr lang="en-US" altLang="en-US" sz="1700" dirty="0" err="1">
                <a:latin typeface="Courier New" panose="02070309020205020404" pitchFamily="49" charset="0"/>
              </a:rPr>
              <a:t>next_produced</a:t>
            </a:r>
            <a:r>
              <a:rPr lang="en-US" altLang="en-US" sz="1700" dirty="0">
                <a:latin typeface="Courier New" panose="02070309020205020404" pitchFamily="49" charset="0"/>
              </a:rPr>
              <a:t>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700" dirty="0">
                <a:latin typeface="Courier New" panose="02070309020205020404" pitchFamily="49" charset="0"/>
              </a:rPr>
              <a:t>	in = (in + 1) % BUFFER_SIZE;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700" dirty="0">
                <a:latin typeface="Courier New" panose="02070309020205020404" pitchFamily="49" charset="0"/>
              </a:rPr>
              <a:t>	counter++;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700" dirty="0">
                <a:latin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1993469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xmlns="" id="{BF7414AA-B215-4A20-88A1-C865671BEA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7363" y="208192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Consumer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xmlns="" id="{F7E5C80C-620B-4BAE-A990-B50235C7DF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3731" y="1262063"/>
            <a:ext cx="6931219" cy="4860925"/>
          </a:xfrm>
        </p:spPr>
        <p:txBody>
          <a:bodyPr/>
          <a:lstStyle/>
          <a:p>
            <a:pPr marL="0" indent="0">
              <a:buFont typeface="Monotype Sorts" pitchFamily="-84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while (true) {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while (counter == 0)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	; /* do nothing */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</a:t>
            </a:r>
            <a:r>
              <a:rPr lang="en-US" altLang="en-US" sz="1600" dirty="0" err="1">
                <a:latin typeface="Courier New" panose="02070309020205020404" pitchFamily="49" charset="0"/>
              </a:rPr>
              <a:t>next_consumed</a:t>
            </a:r>
            <a:r>
              <a:rPr lang="en-US" altLang="en-US" sz="1600" dirty="0">
                <a:latin typeface="Courier New" panose="02070309020205020404" pitchFamily="49" charset="0"/>
              </a:rPr>
              <a:t> = buffer[out];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out = (out + 1) % BUFFER_SIZE; 	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        counter--;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/* consume the item in next consumed */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111936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xmlns="" id="{39FB78B1-A72C-494F-9718-8FF44F750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76388" y="230188"/>
            <a:ext cx="6107112" cy="576262"/>
          </a:xfrm>
        </p:spPr>
        <p:txBody>
          <a:bodyPr/>
          <a:lstStyle/>
          <a:p>
            <a:pPr eaLnBrk="1" hangingPunct="1"/>
            <a:r>
              <a:rPr lang="en-US" altLang="en-US"/>
              <a:t>Process Concept (Cont.)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xmlns="" id="{1B99AC1A-7079-467A-A88A-5DCC86E364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3750" y="1203325"/>
            <a:ext cx="6949621" cy="4595132"/>
          </a:xfrm>
        </p:spPr>
        <p:txBody>
          <a:bodyPr/>
          <a:lstStyle/>
          <a:p>
            <a:r>
              <a:rPr lang="en-US" altLang="en-US" dirty="0"/>
              <a:t>Program is </a:t>
            </a:r>
            <a:r>
              <a:rPr lang="en-US" altLang="en-US" b="1" dirty="0"/>
              <a:t>passive</a:t>
            </a:r>
            <a:r>
              <a:rPr lang="en-US" altLang="en-US" dirty="0"/>
              <a:t> entity stored on disk 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executable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dirty="0"/>
              <a:t>); process is </a:t>
            </a:r>
            <a:r>
              <a:rPr lang="en-US" altLang="en-US" b="1" dirty="0"/>
              <a:t>active</a:t>
            </a:r>
            <a:r>
              <a:rPr lang="en-US" altLang="en-US" b="1" i="1" dirty="0"/>
              <a:t> </a:t>
            </a:r>
          </a:p>
          <a:p>
            <a:pPr lvl="1"/>
            <a:r>
              <a:rPr lang="en-US" altLang="en-US" dirty="0"/>
              <a:t>Program becomes process when an executable file is loaded into memory</a:t>
            </a:r>
          </a:p>
          <a:p>
            <a:r>
              <a:rPr lang="en-US" altLang="en-US" dirty="0"/>
              <a:t>Execution of program started via GUI mouse clicks, command line entry of its name, etc.</a:t>
            </a:r>
          </a:p>
          <a:p>
            <a:r>
              <a:rPr lang="en-US" altLang="en-US" dirty="0"/>
              <a:t>One program can be several processes</a:t>
            </a:r>
          </a:p>
          <a:p>
            <a:pPr lvl="1"/>
            <a:r>
              <a:rPr lang="en-US" altLang="en-US" dirty="0"/>
              <a:t>Consider multiple users executing the same program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xmlns="" id="{6F3F2B4A-DE70-43EF-BB61-6A78698FE9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222" y="133932"/>
            <a:ext cx="799623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IPC – Message Passing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xmlns="" id="{70AECD7B-E784-4C8C-8677-1B9EFF1929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1201738"/>
            <a:ext cx="6236870" cy="438091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Processes communicate with each other without resorting to shared variables</a:t>
            </a:r>
          </a:p>
          <a:p>
            <a:pPr>
              <a:lnSpc>
                <a:spcPct val="90000"/>
              </a:lnSpc>
            </a:pPr>
            <a:endParaRPr lang="en-US" altLang="en-US" sz="800" dirty="0"/>
          </a:p>
          <a:p>
            <a:pPr>
              <a:lnSpc>
                <a:spcPct val="90000"/>
              </a:lnSpc>
            </a:pPr>
            <a:r>
              <a:rPr lang="en-US" altLang="en-US" dirty="0"/>
              <a:t>IPC facility provides two operations: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latin typeface="Courier New" panose="02070309020205020404" pitchFamily="49" charset="0"/>
              </a:rPr>
              <a:t>send</a:t>
            </a:r>
            <a:r>
              <a:rPr lang="en-US" altLang="en-US" dirty="0"/>
              <a:t>(</a:t>
            </a:r>
            <a:r>
              <a:rPr lang="en-US" altLang="en-US" i="1" dirty="0"/>
              <a:t>message</a:t>
            </a:r>
            <a:r>
              <a:rPr lang="en-US" altLang="en-US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latin typeface="Courier New" panose="02070309020205020404" pitchFamily="49" charset="0"/>
              </a:rPr>
              <a:t>receive</a:t>
            </a:r>
            <a:r>
              <a:rPr lang="en-US" altLang="en-US" dirty="0"/>
              <a:t>(</a:t>
            </a:r>
            <a:r>
              <a:rPr lang="en-US" altLang="en-US" i="1" dirty="0"/>
              <a:t>message</a:t>
            </a:r>
            <a:r>
              <a:rPr lang="en-US" altLang="en-US" dirty="0"/>
              <a:t>)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800" dirty="0"/>
          </a:p>
          <a:p>
            <a:pPr>
              <a:lnSpc>
                <a:spcPct val="90000"/>
              </a:lnSpc>
            </a:pPr>
            <a:r>
              <a:rPr lang="en-US" altLang="en-US" dirty="0"/>
              <a:t>The</a:t>
            </a:r>
            <a:r>
              <a:rPr lang="en-US" altLang="en-US" i="1" dirty="0"/>
              <a:t> message</a:t>
            </a:r>
            <a:r>
              <a:rPr lang="en-US" altLang="en-US" dirty="0"/>
              <a:t> size is either fixed or variable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xmlns="" id="{B833C5ED-B4D0-4EF0-A04C-582581174B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6475" y="220663"/>
            <a:ext cx="799782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Message Passing (Cont.)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xmlns="" id="{BA6A6236-9FD7-4CF5-AFB2-3C81D1F5DE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1700" y="1016001"/>
            <a:ext cx="7003047" cy="4674936"/>
          </a:xfrm>
        </p:spPr>
        <p:txBody>
          <a:bodyPr/>
          <a:lstStyle/>
          <a:p>
            <a:pPr lvl="1">
              <a:lnSpc>
                <a:spcPct val="90000"/>
              </a:lnSpc>
            </a:pPr>
            <a:endParaRPr lang="en-US" altLang="en-US" sz="800" dirty="0"/>
          </a:p>
          <a:p>
            <a:pPr>
              <a:lnSpc>
                <a:spcPct val="90000"/>
              </a:lnSpc>
            </a:pPr>
            <a:r>
              <a:rPr lang="en-US" altLang="en-US" dirty="0"/>
              <a:t>If processes </a:t>
            </a:r>
            <a:r>
              <a:rPr lang="en-US" altLang="en-US" i="1" dirty="0"/>
              <a:t>P</a:t>
            </a:r>
            <a:r>
              <a:rPr lang="en-US" altLang="en-US" dirty="0"/>
              <a:t> and </a:t>
            </a:r>
            <a:r>
              <a:rPr lang="en-US" altLang="en-US" i="1" dirty="0"/>
              <a:t>Q</a:t>
            </a:r>
            <a:r>
              <a:rPr lang="en-US" altLang="en-US" dirty="0"/>
              <a:t> wish to communicate, they need to: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Establish a </a:t>
            </a:r>
            <a:r>
              <a:rPr lang="en-US" altLang="en-US" b="1" i="1" dirty="0"/>
              <a:t>communication</a:t>
            </a:r>
            <a:r>
              <a:rPr lang="en-US" altLang="en-US" b="1" dirty="0"/>
              <a:t> </a:t>
            </a:r>
            <a:r>
              <a:rPr lang="en-US" altLang="en-US" b="1" i="1" dirty="0"/>
              <a:t>link</a:t>
            </a:r>
            <a:r>
              <a:rPr lang="en-US" altLang="en-US" b="1" dirty="0"/>
              <a:t> </a:t>
            </a:r>
            <a:r>
              <a:rPr lang="en-US" altLang="en-US" dirty="0"/>
              <a:t>between them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Exchange messages via send/receive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Implementation issues:</a:t>
            </a:r>
          </a:p>
          <a:p>
            <a:pPr lvl="1"/>
            <a:r>
              <a:rPr lang="en-US" altLang="en-US" dirty="0"/>
              <a:t>How are links established?</a:t>
            </a:r>
          </a:p>
          <a:p>
            <a:pPr lvl="1"/>
            <a:r>
              <a:rPr lang="en-US" altLang="en-US" dirty="0"/>
              <a:t>Can a link be associated with more than two processes?</a:t>
            </a:r>
          </a:p>
          <a:p>
            <a:pPr lvl="1"/>
            <a:r>
              <a:rPr lang="en-US" altLang="en-US" dirty="0"/>
              <a:t>How many links can there be between every pair of communicating processes?</a:t>
            </a:r>
          </a:p>
          <a:p>
            <a:pPr lvl="1"/>
            <a:r>
              <a:rPr lang="en-US" altLang="en-US" dirty="0"/>
              <a:t>What is the capacity of a link?</a:t>
            </a:r>
          </a:p>
          <a:p>
            <a:pPr lvl="1"/>
            <a:r>
              <a:rPr lang="en-US" altLang="en-US" dirty="0"/>
              <a:t>Is the size of a message that the link can accommodate fixed or variable?</a:t>
            </a:r>
          </a:p>
          <a:p>
            <a:pPr lvl="1"/>
            <a:r>
              <a:rPr lang="en-US" altLang="en-US" dirty="0"/>
              <a:t>Is a link unidirectional or bi-directional?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xmlns="" id="{381AC626-0A50-457E-ACC9-A83EC0103D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9488" y="130757"/>
            <a:ext cx="8061325" cy="576262"/>
          </a:xfrm>
        </p:spPr>
        <p:txBody>
          <a:bodyPr/>
          <a:lstStyle/>
          <a:p>
            <a:pPr eaLnBrk="1" hangingPunct="1"/>
            <a:r>
              <a:rPr lang="en-US" altLang="en-US" sz="3000" dirty="0"/>
              <a:t>Implementation of Communication Link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xmlns="" id="{1D1C4DEC-BA4C-4FF4-8D99-3F85645578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1700" y="785813"/>
            <a:ext cx="7694613" cy="4530725"/>
          </a:xfrm>
        </p:spPr>
        <p:txBody>
          <a:bodyPr/>
          <a:lstStyle/>
          <a:p>
            <a:pPr lvl="1">
              <a:lnSpc>
                <a:spcPct val="90000"/>
              </a:lnSpc>
            </a:pPr>
            <a:endParaRPr lang="en-US" altLang="en-US" sz="800" dirty="0"/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800" dirty="0"/>
          </a:p>
          <a:p>
            <a:pPr>
              <a:lnSpc>
                <a:spcPct val="90000"/>
              </a:lnSpc>
            </a:pPr>
            <a:r>
              <a:rPr lang="en-US" altLang="en-US" dirty="0"/>
              <a:t>Physical: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Shared memory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Hardware bus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Network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Logical: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 Direct or indirect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 Synchronous or asynchronous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 Automatic or explicit buffering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xmlns="" id="{942199CC-6297-4236-868D-6C51816630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49139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Direct Communication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xmlns="" id="{3A7D9FE3-3D61-44CD-BD78-77CFC4A0B4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5" y="1138238"/>
            <a:ext cx="7635875" cy="4530725"/>
          </a:xfrm>
        </p:spPr>
        <p:txBody>
          <a:bodyPr/>
          <a:lstStyle/>
          <a:p>
            <a:r>
              <a:rPr lang="en-US" altLang="en-US"/>
              <a:t>Processes must name each other explicitly:</a:t>
            </a:r>
          </a:p>
          <a:p>
            <a:pPr lvl="1"/>
            <a:r>
              <a:rPr lang="en-US" altLang="en-US" b="1">
                <a:latin typeface="Courier New" panose="02070309020205020404" pitchFamily="49" charset="0"/>
              </a:rPr>
              <a:t>send</a:t>
            </a:r>
            <a:r>
              <a:rPr lang="en-US" altLang="en-US"/>
              <a:t> (</a:t>
            </a:r>
            <a:r>
              <a:rPr lang="en-US" altLang="en-US" i="1"/>
              <a:t>P, message</a:t>
            </a:r>
            <a:r>
              <a:rPr lang="en-US" altLang="en-US"/>
              <a:t>) – send a message to process P</a:t>
            </a:r>
          </a:p>
          <a:p>
            <a:pPr lvl="1"/>
            <a:r>
              <a:rPr lang="en-US" altLang="en-US" b="1">
                <a:latin typeface="Courier New" panose="02070309020205020404" pitchFamily="49" charset="0"/>
              </a:rPr>
              <a:t>receive</a:t>
            </a:r>
            <a:r>
              <a:rPr lang="en-US" altLang="en-US"/>
              <a:t>(</a:t>
            </a:r>
            <a:r>
              <a:rPr lang="en-US" altLang="en-US" i="1"/>
              <a:t>Q, message</a:t>
            </a:r>
            <a:r>
              <a:rPr lang="en-US" altLang="en-US"/>
              <a:t>) – receive a message from process Q</a:t>
            </a:r>
          </a:p>
          <a:p>
            <a:r>
              <a:rPr lang="en-US" altLang="en-US"/>
              <a:t>Properties of communication link</a:t>
            </a:r>
          </a:p>
          <a:p>
            <a:pPr lvl="1"/>
            <a:r>
              <a:rPr lang="en-US" altLang="en-US"/>
              <a:t>Links are established automatically</a:t>
            </a:r>
          </a:p>
          <a:p>
            <a:pPr lvl="1"/>
            <a:r>
              <a:rPr lang="en-US" altLang="en-US"/>
              <a:t>A link is associated with exactly one pair of communicating processes</a:t>
            </a:r>
          </a:p>
          <a:p>
            <a:pPr lvl="1"/>
            <a:r>
              <a:rPr lang="en-US" altLang="en-US"/>
              <a:t>Between each pair there exists exactly one link</a:t>
            </a:r>
          </a:p>
          <a:p>
            <a:pPr lvl="1"/>
            <a:r>
              <a:rPr lang="en-US" altLang="en-US"/>
              <a:t>The link may be unidirectional, but is usually bi-directional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xmlns="" id="{1143D8FC-6F48-4E94-BF58-37342F331C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0757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Indirect Communication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xmlns="" id="{DD569671-6F8E-4503-8E83-6B359504BF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2175" y="1147763"/>
            <a:ext cx="7397583" cy="4073942"/>
          </a:xfrm>
        </p:spPr>
        <p:txBody>
          <a:bodyPr/>
          <a:lstStyle/>
          <a:p>
            <a:r>
              <a:rPr lang="en-US" altLang="en-US"/>
              <a:t>Messages are directed and received from mailboxes (also referred to as ports)</a:t>
            </a:r>
          </a:p>
          <a:p>
            <a:pPr lvl="1"/>
            <a:r>
              <a:rPr lang="en-US" altLang="en-US"/>
              <a:t>Each mailbox has a unique id</a:t>
            </a:r>
          </a:p>
          <a:p>
            <a:pPr lvl="1"/>
            <a:r>
              <a:rPr lang="en-US" altLang="en-US"/>
              <a:t>Processes can communicate only if they share a mailbox</a:t>
            </a:r>
          </a:p>
          <a:p>
            <a:r>
              <a:rPr lang="en-US" altLang="en-US"/>
              <a:t>Properties of communication link</a:t>
            </a:r>
          </a:p>
          <a:p>
            <a:pPr lvl="1"/>
            <a:r>
              <a:rPr lang="en-US" altLang="en-US"/>
              <a:t>Link established only if processes share a common mailbox</a:t>
            </a:r>
          </a:p>
          <a:p>
            <a:pPr lvl="1"/>
            <a:r>
              <a:rPr lang="en-US" altLang="en-US"/>
              <a:t>A link may be associated with many processes</a:t>
            </a:r>
          </a:p>
          <a:p>
            <a:pPr lvl="1"/>
            <a:r>
              <a:rPr lang="en-US" altLang="en-US"/>
              <a:t>Each pair of processes may share several communication links</a:t>
            </a:r>
          </a:p>
          <a:p>
            <a:pPr lvl="1"/>
            <a:r>
              <a:rPr lang="en-US" altLang="en-US"/>
              <a:t>Link may be unidirectional or bi-directional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3">
            <a:extLst>
              <a:ext uri="{FF2B5EF4-FFF2-40B4-BE49-F238E27FC236}">
                <a16:creationId xmlns:a16="http://schemas.microsoft.com/office/drawing/2014/main" xmlns="" id="{34E55BDD-A170-4015-BADB-B0ED48E46A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2650" y="1135063"/>
            <a:ext cx="7535863" cy="3821112"/>
          </a:xfrm>
        </p:spPr>
        <p:txBody>
          <a:bodyPr/>
          <a:lstStyle/>
          <a:p>
            <a:r>
              <a:rPr lang="en-US" altLang="en-US" dirty="0"/>
              <a:t>Operations</a:t>
            </a:r>
          </a:p>
          <a:p>
            <a:pPr lvl="1"/>
            <a:r>
              <a:rPr lang="en-US" altLang="en-US" dirty="0"/>
              <a:t>Create a new mailbox (port)</a:t>
            </a:r>
          </a:p>
          <a:p>
            <a:pPr lvl="1"/>
            <a:r>
              <a:rPr lang="en-US" altLang="en-US" dirty="0"/>
              <a:t>Send and receive messages through mailbox</a:t>
            </a:r>
          </a:p>
          <a:p>
            <a:pPr lvl="1"/>
            <a:r>
              <a:rPr lang="en-US" altLang="en-US" dirty="0"/>
              <a:t>Delete a mailbox</a:t>
            </a:r>
          </a:p>
          <a:p>
            <a:r>
              <a:rPr lang="en-US" altLang="en-US" dirty="0"/>
              <a:t>Primitives are defined as:</a:t>
            </a:r>
          </a:p>
          <a:p>
            <a:pPr lvl="1"/>
            <a:r>
              <a:rPr lang="en-US" altLang="en-US" b="1" dirty="0">
                <a:latin typeface="Courier New" panose="02070309020205020404" pitchFamily="49" charset="0"/>
              </a:rPr>
              <a:t>send</a:t>
            </a:r>
            <a:r>
              <a:rPr lang="en-US" altLang="en-US" dirty="0"/>
              <a:t>(</a:t>
            </a:r>
            <a:r>
              <a:rPr lang="en-US" altLang="en-US" i="1" dirty="0"/>
              <a:t>A, message</a:t>
            </a:r>
            <a:r>
              <a:rPr lang="en-US" altLang="en-US" dirty="0"/>
              <a:t>) – send a message to mailbox A</a:t>
            </a:r>
          </a:p>
          <a:p>
            <a:pPr lvl="1"/>
            <a:r>
              <a:rPr lang="en-US" altLang="en-US" b="1" dirty="0">
                <a:latin typeface="Courier New" panose="02070309020205020404" pitchFamily="49" charset="0"/>
              </a:rPr>
              <a:t>receive</a:t>
            </a:r>
            <a:r>
              <a:rPr lang="en-US" altLang="en-US" dirty="0"/>
              <a:t>(</a:t>
            </a:r>
            <a:r>
              <a:rPr lang="en-US" altLang="en-US" i="1" dirty="0"/>
              <a:t>A, message</a:t>
            </a:r>
            <a:r>
              <a:rPr lang="en-US" altLang="en-US" dirty="0"/>
              <a:t>) – receive a message from mailbox A</a:t>
            </a: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xmlns="" id="{5F04958A-396F-4A7F-8CBA-0260CD1966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4572" y="141201"/>
            <a:ext cx="794702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Indirect Communication (Cont.)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3">
            <a:extLst>
              <a:ext uri="{FF2B5EF4-FFF2-40B4-BE49-F238E27FC236}">
                <a16:creationId xmlns:a16="http://schemas.microsoft.com/office/drawing/2014/main" xmlns="" id="{97701EB2-5660-4646-90DB-5F302502B1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2650" y="1127125"/>
            <a:ext cx="6637338" cy="4530725"/>
          </a:xfrm>
        </p:spPr>
        <p:txBody>
          <a:bodyPr/>
          <a:lstStyle/>
          <a:p>
            <a:r>
              <a:rPr lang="en-US" altLang="en-US"/>
              <a:t>Mailbox sharing</a:t>
            </a:r>
          </a:p>
          <a:p>
            <a:pPr lvl="1"/>
            <a:r>
              <a:rPr lang="en-US" altLang="en-US" i="1"/>
              <a:t>P</a:t>
            </a:r>
            <a:r>
              <a:rPr lang="en-US" altLang="en-US" i="1" baseline="-25000"/>
              <a:t>1</a:t>
            </a:r>
            <a:r>
              <a:rPr lang="en-US" altLang="en-US" i="1"/>
              <a:t>, P</a:t>
            </a:r>
            <a:r>
              <a:rPr lang="en-US" altLang="en-US" i="1" baseline="-25000"/>
              <a:t>2</a:t>
            </a:r>
            <a:r>
              <a:rPr lang="en-US" altLang="en-US" i="1"/>
              <a:t>,</a:t>
            </a:r>
            <a:r>
              <a:rPr lang="en-US" altLang="en-US"/>
              <a:t> and</a:t>
            </a:r>
            <a:r>
              <a:rPr lang="en-US" altLang="en-US" i="1"/>
              <a:t> P</a:t>
            </a:r>
            <a:r>
              <a:rPr lang="en-US" altLang="en-US" i="1" baseline="-25000"/>
              <a:t>3</a:t>
            </a:r>
            <a:r>
              <a:rPr lang="en-US" altLang="en-US"/>
              <a:t> share mailbox A</a:t>
            </a:r>
          </a:p>
          <a:p>
            <a:pPr lvl="1"/>
            <a:r>
              <a:rPr lang="en-US" altLang="en-US" i="1"/>
              <a:t>P</a:t>
            </a:r>
            <a:r>
              <a:rPr lang="en-US" altLang="en-US" i="1" baseline="-25000"/>
              <a:t>1</a:t>
            </a:r>
            <a:r>
              <a:rPr lang="en-US" altLang="en-US"/>
              <a:t>, sends; </a:t>
            </a:r>
            <a:r>
              <a:rPr lang="en-US" altLang="en-US" i="1"/>
              <a:t>P</a:t>
            </a:r>
            <a:r>
              <a:rPr lang="en-US" altLang="en-US" i="1" baseline="-25000"/>
              <a:t>2</a:t>
            </a:r>
            <a:r>
              <a:rPr lang="en-US" altLang="en-US" i="1"/>
              <a:t> </a:t>
            </a:r>
            <a:r>
              <a:rPr lang="en-US" altLang="en-US"/>
              <a:t>and</a:t>
            </a:r>
            <a:r>
              <a:rPr lang="en-US" altLang="en-US" i="1"/>
              <a:t> P</a:t>
            </a:r>
            <a:r>
              <a:rPr lang="en-US" altLang="en-US" i="1" baseline="-25000"/>
              <a:t>3</a:t>
            </a:r>
            <a:r>
              <a:rPr lang="en-US" altLang="en-US"/>
              <a:t> receive</a:t>
            </a:r>
          </a:p>
          <a:p>
            <a:pPr lvl="1"/>
            <a:r>
              <a:rPr lang="en-US" altLang="en-US"/>
              <a:t>Who gets the message?</a:t>
            </a:r>
          </a:p>
          <a:p>
            <a:r>
              <a:rPr lang="en-US" altLang="en-US"/>
              <a:t>Solutions</a:t>
            </a:r>
          </a:p>
          <a:p>
            <a:pPr lvl="1"/>
            <a:r>
              <a:rPr lang="en-US" altLang="en-US"/>
              <a:t>Allow a link to be associated with at most two processes</a:t>
            </a:r>
          </a:p>
          <a:p>
            <a:pPr lvl="1"/>
            <a:r>
              <a:rPr lang="en-US" altLang="en-US"/>
              <a:t>Allow only one process at a time to execute a receive operation</a:t>
            </a:r>
          </a:p>
          <a:p>
            <a:pPr lvl="1"/>
            <a:r>
              <a:rPr lang="en-US" altLang="en-US"/>
              <a:t>Allow the system to select arbitrarily the receiver.  Sender is notified who the receiver was.</a:t>
            </a: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xmlns="" id="{24243AD7-0317-465B-AB50-5EC00B8ABF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6985" y="129169"/>
            <a:ext cx="8058734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Indirect Communication (Cont.)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xmlns="" id="{066DE404-CE0D-4099-B2D8-AC37843571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55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Synchronization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xmlns="" id="{67B9D991-600B-415B-8F62-A95ED2FAF9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30225" y="1588165"/>
            <a:ext cx="7716838" cy="4976891"/>
          </a:xfrm>
        </p:spPr>
        <p:txBody>
          <a:bodyPr/>
          <a:lstStyle/>
          <a:p>
            <a:pPr marL="379413" indent="-379413">
              <a:defRPr/>
            </a:pPr>
            <a:r>
              <a:rPr lang="en-US" b="1" dirty="0">
                <a:solidFill>
                  <a:srgbClr val="006699"/>
                </a:solidFill>
                <a:latin typeface="+mj-lt"/>
              </a:rPr>
              <a:t>Blocking</a:t>
            </a:r>
            <a:r>
              <a:rPr lang="en-US" dirty="0">
                <a:cs typeface="ＭＳ Ｐゴシック" charset="-128"/>
              </a:rPr>
              <a:t> is considered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synchronous</a:t>
            </a:r>
          </a:p>
          <a:p>
            <a:pPr marL="798513" lvl="1" indent="-341313">
              <a:defRPr/>
            </a:pPr>
            <a:r>
              <a:rPr lang="en-US" b="1" dirty="0"/>
              <a:t>Blocking send </a:t>
            </a:r>
            <a:r>
              <a:rPr lang="en-US" dirty="0"/>
              <a:t>--</a:t>
            </a:r>
            <a:r>
              <a:rPr lang="en-US" b="1" dirty="0"/>
              <a:t> </a:t>
            </a:r>
            <a:r>
              <a:rPr lang="en-US" dirty="0"/>
              <a:t>the sender is blocked until the message is received</a:t>
            </a:r>
          </a:p>
          <a:p>
            <a:pPr marL="798513" lvl="1" indent="-341313">
              <a:defRPr/>
            </a:pPr>
            <a:r>
              <a:rPr lang="en-US" b="1" dirty="0"/>
              <a:t>Blocking receive </a:t>
            </a:r>
            <a:r>
              <a:rPr lang="en-US" dirty="0"/>
              <a:t>--</a:t>
            </a:r>
            <a:r>
              <a:rPr lang="en-US" b="1" dirty="0"/>
              <a:t> </a:t>
            </a:r>
            <a:r>
              <a:rPr lang="en-US" dirty="0"/>
              <a:t>the receiver is  blocked until a message is available</a:t>
            </a:r>
          </a:p>
          <a:p>
            <a:pPr marL="379413" indent="-379413">
              <a:defRPr/>
            </a:pPr>
            <a:r>
              <a:rPr lang="en-US" b="1" dirty="0">
                <a:solidFill>
                  <a:srgbClr val="006699"/>
                </a:solidFill>
                <a:latin typeface="+mj-lt"/>
              </a:rPr>
              <a:t>Non-blocking</a:t>
            </a:r>
            <a:r>
              <a:rPr lang="en-US" dirty="0">
                <a:cs typeface="ＭＳ Ｐゴシック" charset="-128"/>
              </a:rPr>
              <a:t> is considered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asynchronous</a:t>
            </a:r>
          </a:p>
          <a:p>
            <a:pPr marL="798513" lvl="1" indent="-341313">
              <a:defRPr/>
            </a:pPr>
            <a:r>
              <a:rPr lang="en-US" b="1" dirty="0"/>
              <a:t>Non-blocking send</a:t>
            </a:r>
            <a:r>
              <a:rPr lang="en-US" dirty="0"/>
              <a:t> -- the sender sends the message and continue</a:t>
            </a:r>
          </a:p>
          <a:p>
            <a:pPr marL="798513" lvl="1" indent="-341313">
              <a:defRPr/>
            </a:pPr>
            <a:r>
              <a:rPr lang="en-US" b="1" dirty="0"/>
              <a:t>Non-blocking receive</a:t>
            </a:r>
            <a:r>
              <a:rPr lang="en-US" dirty="0"/>
              <a:t> -- the receiver receives:</a:t>
            </a:r>
          </a:p>
          <a:p>
            <a:pPr marL="1141413" lvl="2" indent="-341313">
              <a:defRPr/>
            </a:pPr>
            <a:r>
              <a:rPr lang="en-US" dirty="0"/>
              <a:t>A valid message,  or </a:t>
            </a:r>
          </a:p>
          <a:p>
            <a:pPr marL="1141413" lvl="2" indent="-341313">
              <a:defRPr/>
            </a:pPr>
            <a:r>
              <a:rPr lang="en-US" dirty="0"/>
              <a:t>Null message</a:t>
            </a:r>
          </a:p>
          <a:p>
            <a:pPr marL="398463" indent="-341313">
              <a:defRPr/>
            </a:pPr>
            <a:r>
              <a:rPr lang="en-US" dirty="0">
                <a:ea typeface="ＭＳ Ｐゴシック" charset="0"/>
                <a:cs typeface="ＭＳ Ｐゴシック" charset="-128"/>
              </a:rPr>
              <a:t>Different combinations possible</a:t>
            </a:r>
          </a:p>
          <a:p>
            <a:pPr marL="798513" lvl="1" indent="-341313">
              <a:defRPr/>
            </a:pPr>
            <a:r>
              <a:rPr lang="en-US" dirty="0">
                <a:ea typeface="ＭＳ Ｐゴシック" charset="0"/>
              </a:rPr>
              <a:t>If both send and receive are blocking, we have a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rendezvous</a:t>
            </a:r>
          </a:p>
          <a:p>
            <a:pPr marL="398463" indent="-341313">
              <a:defRPr/>
            </a:pPr>
            <a:endParaRPr lang="en-US" dirty="0">
              <a:cs typeface="ＭＳ Ｐゴシック" charset="-128"/>
            </a:endParaRPr>
          </a:p>
          <a:p>
            <a:pPr marL="1141413" lvl="2" indent="-341313">
              <a:buFont typeface="Monotype Sorts" pitchFamily="-84" charset="2"/>
              <a:buChar char="l"/>
              <a:defRPr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FB062E3-7EE3-4CB3-A7FD-45050A40F8C4}"/>
              </a:ext>
            </a:extLst>
          </p:cNvPr>
          <p:cNvSpPr txBox="1"/>
          <p:nvPr/>
        </p:nvSpPr>
        <p:spPr>
          <a:xfrm>
            <a:off x="866272" y="1091585"/>
            <a:ext cx="747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79413" indent="-379413">
              <a:defRPr/>
            </a:pPr>
            <a:r>
              <a:rPr lang="en-US" dirty="0">
                <a:cs typeface="ＭＳ Ｐゴシック" charset="-128"/>
              </a:rPr>
              <a:t>Message passing may be either blocking or non-blocking</a:t>
            </a:r>
          </a:p>
        </p:txBody>
      </p:sp>
    </p:spTree>
    <p:extLst>
      <p:ext uri="{BB962C8B-B14F-4D97-AF65-F5344CB8AC3E}">
        <p14:creationId xmlns:p14="http://schemas.microsoft.com/office/powerpoint/2010/main" val="16159241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3">
            <a:extLst>
              <a:ext uri="{FF2B5EF4-FFF2-40B4-BE49-F238E27FC236}">
                <a16:creationId xmlns:a16="http://schemas.microsoft.com/office/drawing/2014/main" xmlns="" id="{97701EB2-5660-4646-90DB-5F302502B1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2650" y="1127125"/>
            <a:ext cx="6637338" cy="4530725"/>
          </a:xfrm>
        </p:spPr>
        <p:txBody>
          <a:bodyPr/>
          <a:lstStyle/>
          <a:p>
            <a:r>
              <a:rPr lang="en-US" altLang="en-US" dirty="0"/>
              <a:t>Producer</a:t>
            </a:r>
          </a:p>
          <a:p>
            <a:pPr>
              <a:spcBef>
                <a:spcPct val="0"/>
              </a:spcBef>
              <a:buClrTx/>
              <a:buSzTx/>
              <a:buFont typeface="Monotype Sorts" pitchFamily="-84" charset="2"/>
              <a:buNone/>
            </a:pPr>
            <a:r>
              <a:rPr lang="en-US" altLang="en-US" dirty="0">
                <a:cs typeface="Courier New" panose="02070309020205020404" pitchFamily="49" charset="0"/>
              </a:rPr>
              <a:t>           </a:t>
            </a:r>
            <a:r>
              <a:rPr kumimoji="0"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message </a:t>
            </a:r>
            <a:r>
              <a:rPr kumimoji="0"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next_produced</a:t>
            </a:r>
            <a:r>
              <a:rPr kumimoji="0"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while (true) {</a:t>
            </a:r>
            <a:br>
              <a:rPr kumimoji="0"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/* produce an item in </a:t>
            </a:r>
            <a:r>
              <a:rPr kumimoji="0"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next_produced</a:t>
            </a:r>
            <a:r>
              <a:rPr kumimoji="0"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 typeface="Monotype Sorts" pitchFamily="-84" charset="2"/>
              <a:buNone/>
            </a:pPr>
            <a:r>
              <a:rPr kumimoji="0"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send(</a:t>
            </a:r>
            <a:r>
              <a:rPr kumimoji="0"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next_produced</a:t>
            </a:r>
            <a:r>
              <a:rPr kumimoji="0"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spcBef>
                <a:spcPct val="0"/>
              </a:spcBef>
              <a:buClrTx/>
              <a:buSzTx/>
              <a:buFont typeface="Monotype Sorts" pitchFamily="-84" charset="2"/>
              <a:buNone/>
            </a:pPr>
            <a:r>
              <a:rPr kumimoji="0"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  <a:r>
              <a:rPr kumimoji="0"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 typeface="Monotype Sorts" pitchFamily="-84" charset="2"/>
              <a:buNone/>
            </a:pPr>
            <a:endParaRPr lang="en-US" altLang="en-US" dirty="0"/>
          </a:p>
          <a:p>
            <a:r>
              <a:rPr lang="en-US" altLang="en-US" dirty="0"/>
              <a:t>Consumer</a:t>
            </a:r>
          </a:p>
          <a:p>
            <a:pPr>
              <a:spcBef>
                <a:spcPct val="0"/>
              </a:spcBef>
              <a:buClrTx/>
              <a:buSzTx/>
              <a:buFont typeface="Monotype Sorts" pitchFamily="-84" charset="2"/>
              <a:buNone/>
            </a:pPr>
            <a:r>
              <a:rPr lang="en-US" altLang="en-US" dirty="0"/>
              <a:t>            </a:t>
            </a:r>
            <a:r>
              <a:rPr kumimoji="0"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message </a:t>
            </a:r>
            <a:r>
              <a:rPr kumimoji="0"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next_consumed</a:t>
            </a:r>
            <a:r>
              <a:rPr kumimoji="0"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while (true) {</a:t>
            </a:r>
            <a:br>
              <a:rPr kumimoji="0"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 receive(</a:t>
            </a:r>
            <a:r>
              <a:rPr kumimoji="0"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next_consumed</a:t>
            </a:r>
            <a:r>
              <a:rPr kumimoji="0"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/* consume the item in </a:t>
            </a:r>
            <a:r>
              <a:rPr kumimoji="0"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next_consumed</a:t>
            </a:r>
            <a:r>
              <a:rPr kumimoji="0"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br>
              <a:rPr kumimoji="0"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en-US" dirty="0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xmlns="" id="{24243AD7-0317-465B-AB50-5EC00B8ABF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3081" y="129169"/>
            <a:ext cx="8058734" cy="576263"/>
          </a:xfrm>
        </p:spPr>
        <p:txBody>
          <a:bodyPr/>
          <a:lstStyle/>
          <a:p>
            <a:pPr eaLnBrk="1" hangingPunct="1"/>
            <a:r>
              <a:rPr lang="en-US" altLang="en-US" sz="3000" dirty="0"/>
              <a:t>Producer-Consumer: Message Passing</a:t>
            </a:r>
          </a:p>
        </p:txBody>
      </p:sp>
    </p:spTree>
    <p:extLst>
      <p:ext uri="{BB962C8B-B14F-4D97-AF65-F5344CB8AC3E}">
        <p14:creationId xmlns:p14="http://schemas.microsoft.com/office/powerpoint/2010/main" val="9924406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xmlns="" id="{EFCCDAF0-ADCB-498D-ABA7-61D9ACD7A1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018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/>
              <a:t>Buffering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xmlns="" id="{9F3FAE0B-E324-4D81-9059-93D9D79F30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0" y="1233488"/>
            <a:ext cx="7658100" cy="4530725"/>
          </a:xfrm>
        </p:spPr>
        <p:txBody>
          <a:bodyPr/>
          <a:lstStyle/>
          <a:p>
            <a:r>
              <a:rPr lang="en-US" altLang="en-US"/>
              <a:t>Queue of messages attached to the link.</a:t>
            </a:r>
          </a:p>
          <a:p>
            <a:r>
              <a:rPr lang="en-US" altLang="en-US"/>
              <a:t>Implemented in one of three ways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>
                <a:solidFill>
                  <a:srgbClr val="CC6600"/>
                </a:solidFill>
              </a:rPr>
              <a:t>1.</a:t>
            </a:r>
            <a:r>
              <a:rPr lang="en-US" altLang="en-US"/>
              <a:t>	Zero capacity – no messages are queued on a link.</a:t>
            </a:r>
            <a:br>
              <a:rPr lang="en-US" altLang="en-US"/>
            </a:br>
            <a:r>
              <a:rPr lang="en-US" altLang="en-US"/>
              <a:t>Sender must wait for receiver (rendezvous)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>
                <a:solidFill>
                  <a:srgbClr val="CC6600"/>
                </a:solidFill>
              </a:rPr>
              <a:t>2.</a:t>
            </a:r>
            <a:r>
              <a:rPr lang="en-US" altLang="en-US"/>
              <a:t>	Bounded capacity – finite length of </a:t>
            </a:r>
            <a:r>
              <a:rPr lang="en-US" altLang="en-US" i="1"/>
              <a:t>n</a:t>
            </a:r>
            <a:r>
              <a:rPr lang="en-US" altLang="en-US"/>
              <a:t> messages</a:t>
            </a:r>
            <a:br>
              <a:rPr lang="en-US" altLang="en-US"/>
            </a:br>
            <a:r>
              <a:rPr lang="en-US" altLang="en-US"/>
              <a:t>Sender must wait if link full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>
                <a:solidFill>
                  <a:srgbClr val="CC6600"/>
                </a:solidFill>
              </a:rPr>
              <a:t>3.</a:t>
            </a:r>
            <a:r>
              <a:rPr lang="en-US" altLang="en-US"/>
              <a:t>	Unbounded capacity – infinite length </a:t>
            </a:r>
            <a:br>
              <a:rPr lang="en-US" altLang="en-US"/>
            </a:br>
            <a:r>
              <a:rPr lang="en-US" altLang="en-US"/>
              <a:t>Sender never waits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xmlns="" id="{20AFA67C-5037-4199-ADB3-2B949804BC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2250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/>
              <a:t>Process in Memory</a:t>
            </a:r>
          </a:p>
        </p:txBody>
      </p:sp>
      <p:pic>
        <p:nvPicPr>
          <p:cNvPr id="15363" name="Picture 1">
            <a:extLst>
              <a:ext uri="{FF2B5EF4-FFF2-40B4-BE49-F238E27FC236}">
                <a16:creationId xmlns:a16="http://schemas.microsoft.com/office/drawing/2014/main" xmlns="" id="{56913459-B2A5-4780-A47A-63C55AF8C3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50" y="1595438"/>
            <a:ext cx="2655888" cy="424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xmlns="" id="{5F0918BC-EE47-4B64-B75C-97D41C08DC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4057" y="196397"/>
            <a:ext cx="8077200" cy="576263"/>
          </a:xfrm>
        </p:spPr>
        <p:txBody>
          <a:bodyPr/>
          <a:lstStyle/>
          <a:p>
            <a:r>
              <a:rPr lang="en-US" altLang="en-US" dirty="0"/>
              <a:t>Memory Layout of a C Program</a:t>
            </a:r>
          </a:p>
        </p:txBody>
      </p:sp>
      <p:pic>
        <p:nvPicPr>
          <p:cNvPr id="17411" name="Picture 1">
            <a:extLst>
              <a:ext uri="{FF2B5EF4-FFF2-40B4-BE49-F238E27FC236}">
                <a16:creationId xmlns:a16="http://schemas.microsoft.com/office/drawing/2014/main" xmlns="" id="{E58EFC16-5ABF-4B34-B546-50AB9FB818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701800"/>
            <a:ext cx="7227888" cy="343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xmlns="" id="{0890CFA9-9E5C-4419-8C0A-3AE15BC758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60488" y="228600"/>
            <a:ext cx="6251575" cy="576263"/>
          </a:xfrm>
        </p:spPr>
        <p:txBody>
          <a:bodyPr/>
          <a:lstStyle/>
          <a:p>
            <a:pPr eaLnBrk="1" hangingPunct="1"/>
            <a:r>
              <a:rPr lang="en-US" altLang="en-US"/>
              <a:t>Process State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xmlns="" id="{024CBB90-3DD4-48C6-830E-D5B680DA86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46188"/>
            <a:ext cx="7370763" cy="3254375"/>
          </a:xfrm>
        </p:spPr>
        <p:txBody>
          <a:bodyPr/>
          <a:lstStyle/>
          <a:p>
            <a:r>
              <a:rPr lang="en-US" altLang="en-US" dirty="0"/>
              <a:t>As a process executes, it changes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state</a:t>
            </a:r>
          </a:p>
          <a:p>
            <a:pPr lvl="1"/>
            <a:r>
              <a:rPr lang="en-US" altLang="en-US" b="1" dirty="0"/>
              <a:t>New</a:t>
            </a:r>
            <a:r>
              <a:rPr lang="en-US" altLang="en-US" dirty="0"/>
              <a:t>:  The process is being created</a:t>
            </a:r>
          </a:p>
          <a:p>
            <a:pPr lvl="1"/>
            <a:r>
              <a:rPr lang="en-US" altLang="en-US" b="1" dirty="0"/>
              <a:t>Running</a:t>
            </a:r>
            <a:r>
              <a:rPr lang="en-US" altLang="en-US" dirty="0"/>
              <a:t>:  Instructions are being executed</a:t>
            </a:r>
          </a:p>
          <a:p>
            <a:pPr lvl="1"/>
            <a:r>
              <a:rPr lang="en-US" altLang="en-US" b="1" dirty="0"/>
              <a:t>Waiting</a:t>
            </a:r>
            <a:r>
              <a:rPr lang="en-US" altLang="en-US" dirty="0"/>
              <a:t>:  The process is waiting for some event to occur</a:t>
            </a:r>
          </a:p>
          <a:p>
            <a:pPr lvl="1"/>
            <a:r>
              <a:rPr lang="en-US" altLang="en-US" b="1" dirty="0"/>
              <a:t>Ready</a:t>
            </a:r>
            <a:r>
              <a:rPr lang="en-US" altLang="en-US" dirty="0"/>
              <a:t>:  The process is waiting to be assigned to a processor</a:t>
            </a:r>
          </a:p>
          <a:p>
            <a:pPr lvl="1"/>
            <a:r>
              <a:rPr lang="en-US" altLang="en-US" b="1" dirty="0"/>
              <a:t>Terminated</a:t>
            </a:r>
            <a:r>
              <a:rPr lang="en-US" altLang="en-US" dirty="0"/>
              <a:t>:  The process has finished execution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xmlns="" id="{03351C7C-1AE3-4532-A2F7-C7EB33BCDB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9775" y="228600"/>
            <a:ext cx="7947025" cy="576263"/>
          </a:xfrm>
        </p:spPr>
        <p:txBody>
          <a:bodyPr/>
          <a:lstStyle/>
          <a:p>
            <a:pPr eaLnBrk="1" hangingPunct="1"/>
            <a:r>
              <a:rPr lang="en-US" altLang="en-US"/>
              <a:t>Diagram of Process State</a:t>
            </a:r>
          </a:p>
        </p:txBody>
      </p:sp>
      <p:pic>
        <p:nvPicPr>
          <p:cNvPr id="20483" name="Picture 1">
            <a:extLst>
              <a:ext uri="{FF2B5EF4-FFF2-40B4-BE49-F238E27FC236}">
                <a16:creationId xmlns:a16="http://schemas.microsoft.com/office/drawing/2014/main" xmlns="" id="{C48543A4-67CA-450C-8237-41432A1A6B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913" y="2238375"/>
            <a:ext cx="5591175" cy="2179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xmlns="" id="{FC14ED24-AEFF-4F38-8076-4F8FF58C3F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6813" y="193903"/>
            <a:ext cx="751998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Process Control Block (PCB)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xmlns="" id="{DEEAF946-6112-4200-8913-ED1F42CE1E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991" y="1823222"/>
            <a:ext cx="5616122" cy="4417927"/>
          </a:xfrm>
        </p:spPr>
        <p:txBody>
          <a:bodyPr/>
          <a:lstStyle/>
          <a:p>
            <a:r>
              <a:rPr lang="en-US" altLang="en-US" sz="1700" dirty="0"/>
              <a:t>Process state – running, waiting, etc.</a:t>
            </a:r>
          </a:p>
          <a:p>
            <a:r>
              <a:rPr lang="en-US" altLang="en-US" sz="1700" dirty="0"/>
              <a:t>Program counter – location of instruction to next execute</a:t>
            </a:r>
          </a:p>
          <a:p>
            <a:r>
              <a:rPr lang="en-US" altLang="en-US" sz="1700" dirty="0"/>
              <a:t>CPU registers – contents of all process-centric registers</a:t>
            </a:r>
          </a:p>
          <a:p>
            <a:r>
              <a:rPr lang="en-US" altLang="en-US" sz="1700" dirty="0"/>
              <a:t>CPU scheduling information- priorities, scheduling queue pointers</a:t>
            </a:r>
          </a:p>
          <a:p>
            <a:r>
              <a:rPr lang="en-US" altLang="en-US" sz="1700" dirty="0"/>
              <a:t>Memory-management information – memory allocated to the process</a:t>
            </a:r>
          </a:p>
          <a:p>
            <a:r>
              <a:rPr lang="en-US" altLang="en-US" sz="1700" dirty="0"/>
              <a:t>Accounting information – CPU used, clock time elapsed since start, time limits</a:t>
            </a:r>
          </a:p>
          <a:p>
            <a:r>
              <a:rPr lang="en-US" altLang="en-US" sz="1700" dirty="0"/>
              <a:t>I/O status information – I/O devices allocated to process, list of open files</a:t>
            </a:r>
          </a:p>
          <a:p>
            <a:endParaRPr lang="en-US" altLang="en-US" dirty="0"/>
          </a:p>
        </p:txBody>
      </p:sp>
      <p:pic>
        <p:nvPicPr>
          <p:cNvPr id="22532" name="Picture 1">
            <a:extLst>
              <a:ext uri="{FF2B5EF4-FFF2-40B4-BE49-F238E27FC236}">
                <a16:creationId xmlns:a16="http://schemas.microsoft.com/office/drawing/2014/main" xmlns="" id="{4C1B42D7-9239-4535-8C25-EF8AF0D926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729" y="2121125"/>
            <a:ext cx="185420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7519650-4D5E-45C9-BCF6-B2C0554D33E2}"/>
              </a:ext>
            </a:extLst>
          </p:cNvPr>
          <p:cNvSpPr txBox="1"/>
          <p:nvPr/>
        </p:nvSpPr>
        <p:spPr>
          <a:xfrm>
            <a:off x="769490" y="1110345"/>
            <a:ext cx="6874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700" dirty="0"/>
              <a:t>Information associated with each process(also called </a:t>
            </a:r>
            <a:r>
              <a:rPr kumimoji="1" lang="en-US" altLang="en-US" b="1" dirty="0">
                <a:solidFill>
                  <a:srgbClr val="006699"/>
                </a:solidFill>
                <a:latin typeface="+mj-lt"/>
              </a:rPr>
              <a:t>task</a:t>
            </a:r>
            <a:r>
              <a:rPr lang="en-US" altLang="en-US" sz="1700" b="1" dirty="0">
                <a:solidFill>
                  <a:srgbClr val="3366FF"/>
                </a:solidFill>
              </a:rPr>
              <a:t> </a:t>
            </a:r>
            <a:r>
              <a:rPr kumimoji="1" lang="en-US" altLang="en-US" b="1" dirty="0">
                <a:solidFill>
                  <a:srgbClr val="006699"/>
                </a:solidFill>
                <a:latin typeface="+mj-lt"/>
              </a:rPr>
              <a:t>control</a:t>
            </a:r>
            <a:r>
              <a:rPr lang="en-US" altLang="en-US" sz="1700" b="1" dirty="0">
                <a:solidFill>
                  <a:srgbClr val="3366FF"/>
                </a:solidFill>
              </a:rPr>
              <a:t> </a:t>
            </a:r>
            <a:r>
              <a:rPr kumimoji="1" lang="en-US" altLang="en-US" b="1" dirty="0">
                <a:solidFill>
                  <a:srgbClr val="006699"/>
                </a:solidFill>
                <a:latin typeface="+mj-lt"/>
              </a:rPr>
              <a:t>block</a:t>
            </a:r>
            <a:r>
              <a:rPr lang="en-US" altLang="en-US" sz="1700" dirty="0"/>
              <a:t>)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xmlns="" id="{18D9066D-6E62-480A-A448-F88C6FB241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1400" y="230188"/>
            <a:ext cx="7383463" cy="576262"/>
          </a:xfrm>
        </p:spPr>
        <p:txBody>
          <a:bodyPr/>
          <a:lstStyle/>
          <a:p>
            <a:pPr eaLnBrk="1" hangingPunct="1"/>
            <a:r>
              <a:rPr lang="en-US" altLang="en-US"/>
              <a:t>Threads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xmlns="" id="{5FE53719-71CB-4158-A535-768E646E48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3751" y="1059091"/>
            <a:ext cx="7116536" cy="4013652"/>
          </a:xfrm>
        </p:spPr>
        <p:txBody>
          <a:bodyPr/>
          <a:lstStyle/>
          <a:p>
            <a:r>
              <a:rPr lang="en-US" altLang="en-US" dirty="0"/>
              <a:t>So far, process has a single thread of execution</a:t>
            </a:r>
          </a:p>
          <a:p>
            <a:r>
              <a:rPr lang="en-US" altLang="en-US" dirty="0"/>
              <a:t>Consider having multiple program counters per process</a:t>
            </a:r>
          </a:p>
          <a:p>
            <a:pPr lvl="1"/>
            <a:r>
              <a:rPr lang="en-US" altLang="en-US" dirty="0"/>
              <a:t>Multiple locations can execute at once</a:t>
            </a:r>
          </a:p>
          <a:p>
            <a:pPr lvl="2"/>
            <a:r>
              <a:rPr lang="en-US" altLang="en-US" dirty="0"/>
              <a:t>Multiple threads of control -&gt;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  <a:cs typeface="+mn-cs"/>
              </a:rPr>
              <a:t>threads</a:t>
            </a:r>
          </a:p>
          <a:p>
            <a:r>
              <a:rPr lang="en-US" altLang="en-US" dirty="0"/>
              <a:t>Must then have storage for thread details, multiple program counters in PCB</a:t>
            </a:r>
          </a:p>
          <a:p>
            <a:r>
              <a:rPr lang="en-US" altLang="en-US" dirty="0"/>
              <a:t>Explore in detail in Chapter 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16507</TotalTime>
  <Words>1703</Words>
  <Application>Microsoft Office PowerPoint</Application>
  <PresentationFormat>On-screen Show (4:3)</PresentationFormat>
  <Paragraphs>282</Paragraphs>
  <Slides>39</Slides>
  <Notes>38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os-8</vt:lpstr>
      <vt:lpstr>Processes</vt:lpstr>
      <vt:lpstr>Process Concept</vt:lpstr>
      <vt:lpstr>Process Concept (Cont.)</vt:lpstr>
      <vt:lpstr>Process in Memory</vt:lpstr>
      <vt:lpstr>Memory Layout of a C Program</vt:lpstr>
      <vt:lpstr>Process State</vt:lpstr>
      <vt:lpstr>Diagram of Process State</vt:lpstr>
      <vt:lpstr>Process Control Block (PCB)</vt:lpstr>
      <vt:lpstr>Threads</vt:lpstr>
      <vt:lpstr>Process Scheduling</vt:lpstr>
      <vt:lpstr>Ready and Wait Queues</vt:lpstr>
      <vt:lpstr>Representation of Process Scheduling</vt:lpstr>
      <vt:lpstr>CPU Switch From Process to Process</vt:lpstr>
      <vt:lpstr>Context Switch</vt:lpstr>
      <vt:lpstr>Operations on Processes</vt:lpstr>
      <vt:lpstr>Process Creation</vt:lpstr>
      <vt:lpstr>Process Creation (Cont.)</vt:lpstr>
      <vt:lpstr>Process Termination</vt:lpstr>
      <vt:lpstr>Process Termination</vt:lpstr>
      <vt:lpstr>Interprocess Communication</vt:lpstr>
      <vt:lpstr>Communications Models </vt:lpstr>
      <vt:lpstr>Producer-Consumer Problem</vt:lpstr>
      <vt:lpstr>IPC – Shared Memory</vt:lpstr>
      <vt:lpstr>Bounded-Buffer – Shared-Memory Solution</vt:lpstr>
      <vt:lpstr>Producer Process – Shared Memory</vt:lpstr>
      <vt:lpstr>Consumer Process – Shared Memory</vt:lpstr>
      <vt:lpstr>What about Filling all the Buffers?</vt:lpstr>
      <vt:lpstr>Producer </vt:lpstr>
      <vt:lpstr>Consumer</vt:lpstr>
      <vt:lpstr>IPC – Message Passing</vt:lpstr>
      <vt:lpstr>Message Passing (Cont.)</vt:lpstr>
      <vt:lpstr>Implementation of Communication Link</vt:lpstr>
      <vt:lpstr>Direct Communication</vt:lpstr>
      <vt:lpstr>Indirect Communication</vt:lpstr>
      <vt:lpstr>Indirect Communication (Cont.)</vt:lpstr>
      <vt:lpstr>Indirect Communication (Cont.)</vt:lpstr>
      <vt:lpstr>Synchronization</vt:lpstr>
      <vt:lpstr>Producer-Consumer: Message Passing</vt:lpstr>
      <vt:lpstr>Buffering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Radhakrishnan</cp:lastModifiedBy>
  <cp:revision>346</cp:revision>
  <cp:lastPrinted>2013-10-02T18:16:40Z</cp:lastPrinted>
  <dcterms:created xsi:type="dcterms:W3CDTF">2011-01-13T23:43:38Z</dcterms:created>
  <dcterms:modified xsi:type="dcterms:W3CDTF">2024-02-18T06:56:21Z</dcterms:modified>
</cp:coreProperties>
</file>