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331" r:id="rId2"/>
    <p:sldId id="334" r:id="rId3"/>
    <p:sldId id="377" r:id="rId4"/>
    <p:sldId id="336" r:id="rId5"/>
    <p:sldId id="337" r:id="rId6"/>
    <p:sldId id="338" r:id="rId7"/>
    <p:sldId id="341" r:id="rId8"/>
    <p:sldId id="380" r:id="rId9"/>
    <p:sldId id="342" r:id="rId10"/>
    <p:sldId id="343" r:id="rId11"/>
    <p:sldId id="344" r:id="rId12"/>
    <p:sldId id="345" r:id="rId13"/>
    <p:sldId id="361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3" autoAdjust="0"/>
    <p:restoredTop sz="94626"/>
  </p:normalViewPr>
  <p:slideViewPr>
    <p:cSldViewPr snapToGrid="0">
      <p:cViewPr varScale="1">
        <p:scale>
          <a:sx n="69" d="100"/>
          <a:sy n="69" d="100"/>
        </p:scale>
        <p:origin x="-1356" y="-9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550C4562-1819-4A4C-8E84-8762598F0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E888F6BF-980E-4154-9582-73071EB466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437443ED-743B-40CA-A0C4-A5094D1EF90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12D72069-5AE5-45CA-B9B5-C7885281CF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23917F1-2811-4D89-BB39-7F4B860017A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3FF863A-563B-4650-9916-E2BA748939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7A50AAA7-213E-427A-9B08-F380117F32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5B45F81B-3B51-469E-8039-6D60906977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55A1AB8E-F82E-43C1-AD5C-E4A371BC2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48055955-90A4-4D08-AB1C-A4B30E64B8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BDE66CCC-5F13-4776-85DA-D53B16116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B502DF71-3C45-4C55-AF2B-283333F9BC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5731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49BB91D0-98A2-452A-9686-40FABA68D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4CFF6C-4004-4410-88F0-F4F19A1CCD13}" type="slidenum">
              <a:rPr lang="en-US" altLang="en-US" smtClean="0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65B70CD-1D40-4FBB-B69E-B0BE8DCDA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A2F07CFF-7563-4EE5-812A-6F8C90FD7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xmlns="" id="{466CBFBC-E533-4BF2-B5D5-3A45F5C19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8AF47D-CB37-4C77-9E61-6FE982C48A6C}" type="slidenum">
              <a:rPr lang="en-US" altLang="en-US" smtClean="0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77584299-1856-48BE-B736-7EC68096B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17E5BFC8-6F28-4BDE-8F1C-CE906E2BF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xmlns="" id="{5FF94ED2-DF55-4D1B-8DA2-07A842A2B1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910074-6A37-4496-AE68-529FF68CD695}" type="slidenum">
              <a:rPr lang="en-US" altLang="en-US" smtClean="0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03D7B118-35EC-41E3-912A-ACD9C96F6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396523C0-C350-444A-B4E1-1329DD712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>
            <a:extLst>
              <a:ext uri="{FF2B5EF4-FFF2-40B4-BE49-F238E27FC236}">
                <a16:creationId xmlns:a16="http://schemas.microsoft.com/office/drawing/2014/main" xmlns="" id="{27DF9E4E-96D6-414F-8641-F5F4875E7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F3DCFE-B091-466E-897F-AF0229B99FBE}" type="slidenum">
              <a:rPr lang="en-US" altLang="en-US" smtClean="0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FBCEF41C-2D09-4D79-B128-D63857A2F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D9ACFA5D-A5EC-4373-81C2-0F6EFDCB2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xmlns="" id="{A989082A-5E14-437A-8593-A083C9E0B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19C771-0D6A-4807-BCDD-77C1F2EE8271}" type="slidenum">
              <a:rPr lang="en-US" altLang="en-US" smtClean="0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2AC42077-757B-4A4C-8A05-7B590F2EC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AC753078-9E5A-48E2-813D-E5D65239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B998348D-9A8E-4A1B-A5CC-88DB5AB929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xmlns="" id="{677410E8-14CB-430D-9C9B-CA14C8C01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2CB3E8E7-C086-4355-9CE8-18739774E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D7150505-875B-411A-8576-2DD58804D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xmlns="" id="{3DF3E7C6-C9CA-4089-A553-275E1982B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398EA6-8FE3-4BCE-B6A8-508B0A27C7F8}" type="slidenum">
              <a:rPr lang="en-US" altLang="en-US" smtClean="0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173988C8-FA90-46B8-B16F-16B1E13B3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E2C96CC4-5B31-40CD-B384-477B7275D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xmlns="" id="{12803BA9-336C-40B8-B240-AE76B19DB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A5F754-A269-48A9-AF00-EE1AB4FE158B}" type="slidenum">
              <a:rPr lang="en-US" altLang="en-US" smtClean="0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3118FFA9-F8CF-48E9-8DBD-7D20A0B41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4CD8A752-1AAD-4C50-BBDA-5D51338F2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xmlns="" id="{EB8C0B8A-AD96-4A57-B567-49E824FFE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6B8074-FFAA-46E8-A8E7-A2DF12801B2C}" type="slidenum">
              <a:rPr lang="en-US" altLang="en-US" smtClean="0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6F09C86C-58BC-4607-981A-D231C591F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0398BD5B-BC5C-4CDB-9D48-4CA967CB7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xmlns="" id="{2C789749-18B6-4527-94FF-59E54FAC3E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77C39C-CCD1-4085-91E8-2B527B8A2188}" type="slidenum">
              <a:rPr lang="en-US" altLang="en-US" smtClean="0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30A9510C-2BDE-4137-877F-7D3AEFD82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2C693E25-AC6E-41AC-A5E3-4037EB9E4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78E92A4A-A65D-4B54-AD1C-C891575A70C7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CEA9A240-C64D-4B73-B222-A2240BA27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000CE453-DC15-4BB2-AE60-001C2582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8D7109CB-1C1F-43A3-9D41-5E4A55722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8206B863-0953-4381-B842-DD977F05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A639C405-F6E2-417F-8A27-5C09EB03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97C76FE8-CB55-4011-A0E6-A17B9BDC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CCAE8C83-8EB2-41AB-A5F7-FA719861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21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6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54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1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2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242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16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957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43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09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0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3E799C5B-1F2C-4727-B04D-3C144142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7CAF9D1-07DE-4C40-A4D8-E9F6D37A6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024D6D3A-1B1C-470E-BC9D-4C5D96909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080568D0-1118-430A-9D7C-4FADA870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1540BB71-9BEC-4347-834F-C88CB0227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BDA1E9C4-BD61-4AC8-9022-3985C6D3F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0ECCE598-0798-4A43-9FF2-062E30AD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67B8A227-8BCF-4192-8DD5-3E05B704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4.</a:t>
            </a:r>
            <a:fld id="{B8C59114-2645-4608-9BE9-5C330A595960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39D70C2C-1A21-48F2-880B-506452A6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A88694D3-86E1-44FA-8516-8D3F5E09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91CD56B2-899D-4DC1-BFE5-E29F3D4F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89BB6AAA-4250-44C0-8BF1-0E2B0D4E2A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Threads </a:t>
            </a:r>
            <a:r>
              <a:rPr lang="en-US" altLang="en-US" dirty="0"/>
              <a:t>&amp; Concurrency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xmlns="" id="{1428C89C-D1C7-44B6-B4FD-1F83ABA1D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Many-to-One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5D915EFA-C388-487C-B6EF-E80827050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1730" cy="4530725"/>
          </a:xfrm>
        </p:spPr>
        <p:txBody>
          <a:bodyPr/>
          <a:lstStyle/>
          <a:p>
            <a:r>
              <a:rPr lang="en-US" altLang="en-US" dirty="0"/>
              <a:t>Many user-level threads mapped to single kernel thread</a:t>
            </a:r>
          </a:p>
          <a:p>
            <a:r>
              <a:rPr lang="en-US" altLang="en-US" dirty="0"/>
              <a:t>One thread blocking causes all to block</a:t>
            </a:r>
          </a:p>
          <a:p>
            <a:r>
              <a:rPr lang="en-US" altLang="en-US" dirty="0"/>
              <a:t>Multiple threads may not run in parallel on multicore system because only one may be in kernel at a time</a:t>
            </a:r>
          </a:p>
          <a:p>
            <a:r>
              <a:rPr lang="en-US" altLang="en-US" dirty="0"/>
              <a:t>Few systems currently use this model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Solaris Green Threads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GNU Portable Threads</a:t>
            </a:r>
          </a:p>
        </p:txBody>
      </p:sp>
      <p:pic>
        <p:nvPicPr>
          <p:cNvPr id="33795" name="Picture 1">
            <a:extLst>
              <a:ext uri="{FF2B5EF4-FFF2-40B4-BE49-F238E27FC236}">
                <a16:creationId xmlns:a16="http://schemas.microsoft.com/office/drawing/2014/main" xmlns="" id="{6B215585-915F-44AD-918A-FBC0A438F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55" y="3672082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xmlns="" id="{4FBEFB0E-7F3F-4EF4-9827-FE005FBB4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One-to-One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xmlns="" id="{C9353153-B94C-4BC4-A944-80F7FC0E3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28423" cy="4530725"/>
          </a:xfrm>
        </p:spPr>
        <p:txBody>
          <a:bodyPr/>
          <a:lstStyle/>
          <a:p>
            <a:r>
              <a:rPr lang="en-US" altLang="en-US" dirty="0"/>
              <a:t>Each user-level thread maps to kernel thread</a:t>
            </a:r>
          </a:p>
          <a:p>
            <a:r>
              <a:rPr lang="en-US" altLang="en-US" dirty="0"/>
              <a:t>Creating a user-level thread creates a kernel thread</a:t>
            </a:r>
          </a:p>
          <a:p>
            <a:r>
              <a:rPr lang="en-US" altLang="en-US" dirty="0"/>
              <a:t>More concurrency than many-to-one</a:t>
            </a:r>
          </a:p>
          <a:p>
            <a:r>
              <a:rPr lang="en-US" altLang="en-US" dirty="0"/>
              <a:t>Number of threads per process sometimes restricted due to overhead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</p:txBody>
      </p:sp>
      <p:pic>
        <p:nvPicPr>
          <p:cNvPr id="35843" name="Picture 1">
            <a:extLst>
              <a:ext uri="{FF2B5EF4-FFF2-40B4-BE49-F238E27FC236}">
                <a16:creationId xmlns:a16="http://schemas.microsoft.com/office/drawing/2014/main" xmlns="" id="{EF8F904A-031A-45E1-82C4-C375DF8A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33496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xmlns="" id="{C6AC490D-7E71-499F-80A2-0817A4495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Many-to-Many Model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6A3ECDFD-78CA-4E72-9500-110C17908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7607785" cy="4445000"/>
          </a:xfrm>
        </p:spPr>
        <p:txBody>
          <a:bodyPr/>
          <a:lstStyle/>
          <a:p>
            <a:r>
              <a:rPr lang="en-US" altLang="en-US" dirty="0"/>
              <a:t>Allows many user level threads to be mapped to many kernel threads</a:t>
            </a:r>
          </a:p>
          <a:p>
            <a:r>
              <a:rPr lang="en-US" altLang="en-US" dirty="0"/>
              <a:t>Allows the  operating system to create a sufficient number of kernel threads</a:t>
            </a:r>
          </a:p>
          <a:p>
            <a:r>
              <a:rPr lang="en-US" altLang="en-US" dirty="0"/>
              <a:t>Windows  with the </a:t>
            </a:r>
            <a:r>
              <a:rPr lang="en-US" altLang="en-US" i="1" dirty="0" err="1"/>
              <a:t>ThreadFiber</a:t>
            </a:r>
            <a:r>
              <a:rPr lang="en-US" altLang="en-US" dirty="0"/>
              <a:t> package</a:t>
            </a:r>
          </a:p>
          <a:p>
            <a:r>
              <a:rPr lang="en-US" altLang="en-US" dirty="0"/>
              <a:t>Otherwise not very common</a:t>
            </a:r>
          </a:p>
        </p:txBody>
      </p:sp>
      <p:pic>
        <p:nvPicPr>
          <p:cNvPr id="37891" name="Picture 1">
            <a:extLst>
              <a:ext uri="{FF2B5EF4-FFF2-40B4-BE49-F238E27FC236}">
                <a16:creationId xmlns:a16="http://schemas.microsoft.com/office/drawing/2014/main" xmlns="" id="{CCAA589D-3ED6-47FF-8B49-15D858089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8200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xmlns="" id="{8F5BE787-1C90-443B-BF35-EC074EF99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61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Threading Issues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xmlns="" id="{6F51DC46-1491-4D2A-B267-43A725F22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2" y="1143000"/>
            <a:ext cx="7440645" cy="4483100"/>
          </a:xfrm>
        </p:spPr>
        <p:txBody>
          <a:bodyPr/>
          <a:lstStyle/>
          <a:p>
            <a:r>
              <a:rPr lang="en-US" altLang="en-US" dirty="0"/>
              <a:t>Semantics of </a:t>
            </a:r>
            <a:r>
              <a:rPr lang="en-US" altLang="en-US" b="1" dirty="0"/>
              <a:t>fork()</a:t>
            </a:r>
            <a:r>
              <a:rPr lang="en-US" altLang="en-US" dirty="0"/>
              <a:t> and </a:t>
            </a:r>
            <a:r>
              <a:rPr lang="en-US" altLang="en-US" b="1" dirty="0"/>
              <a:t>exec()</a:t>
            </a:r>
            <a:r>
              <a:rPr lang="en-US" altLang="en-US" dirty="0"/>
              <a:t> system calls</a:t>
            </a:r>
            <a:endParaRPr lang="en-US" altLang="en-US" sz="800" dirty="0"/>
          </a:p>
          <a:p>
            <a:r>
              <a:rPr lang="en-US" altLang="en-US" dirty="0"/>
              <a:t>Signal handling</a:t>
            </a:r>
          </a:p>
          <a:p>
            <a:pPr lvl="1"/>
            <a:r>
              <a:rPr lang="en-US" altLang="en-US" dirty="0"/>
              <a:t>Synchronous and asynchronous</a:t>
            </a:r>
            <a:endParaRPr lang="en-US" altLang="en-US" sz="800" dirty="0"/>
          </a:p>
          <a:p>
            <a:r>
              <a:rPr lang="en-US" altLang="en-US" dirty="0"/>
              <a:t>Thread cancellation of target thread</a:t>
            </a:r>
          </a:p>
          <a:p>
            <a:pPr lvl="1"/>
            <a:r>
              <a:rPr lang="en-US" altLang="en-US" dirty="0"/>
              <a:t>Asynchronous or deferred</a:t>
            </a:r>
            <a:endParaRPr lang="en-US" altLang="en-US" sz="800" dirty="0"/>
          </a:p>
          <a:p>
            <a:r>
              <a:rPr lang="en-US" altLang="en-US" dirty="0"/>
              <a:t>Thread-local storage</a:t>
            </a:r>
          </a:p>
          <a:p>
            <a:r>
              <a:rPr lang="en-US" altLang="en-US" dirty="0"/>
              <a:t>Scheduler Activations</a:t>
            </a:r>
          </a:p>
          <a:p>
            <a:endParaRPr lang="en-US" altLang="en-US" sz="800" dirty="0"/>
          </a:p>
          <a:p>
            <a:pPr lvl="1">
              <a:buFont typeface="Monotype Sorts" pitchFamily="-84" charset="2"/>
              <a:buNone/>
            </a:pPr>
            <a:endParaRPr lang="en-US" alt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xmlns="" id="{71774012-3807-4498-B991-8D9050F6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xmlns="" id="{284F1CF5-435D-4BB1-9339-BE39F15E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6813550" cy="4530725"/>
          </a:xfrm>
        </p:spPr>
        <p:txBody>
          <a:bodyPr/>
          <a:lstStyle/>
          <a:p>
            <a:r>
              <a:rPr lang="en-US" altLang="en-US"/>
              <a:t>Most modern applications are multithreaded</a:t>
            </a:r>
          </a:p>
          <a:p>
            <a:r>
              <a:rPr lang="en-US" altLang="en-US"/>
              <a:t>Threads run within application</a:t>
            </a:r>
          </a:p>
          <a:p>
            <a:r>
              <a:rPr lang="en-US" altLang="en-US"/>
              <a:t>Multiple tasks with the application can be implemented by separate threads</a:t>
            </a:r>
          </a:p>
          <a:p>
            <a:pPr lvl="1"/>
            <a:r>
              <a:rPr lang="en-US" altLang="en-US"/>
              <a:t>Update display</a:t>
            </a:r>
          </a:p>
          <a:p>
            <a:pPr lvl="1"/>
            <a:r>
              <a:rPr lang="en-US" altLang="en-US"/>
              <a:t>Fetch data</a:t>
            </a:r>
          </a:p>
          <a:p>
            <a:pPr lvl="1"/>
            <a:r>
              <a:rPr lang="en-US" altLang="en-US"/>
              <a:t>Spell checking</a:t>
            </a:r>
          </a:p>
          <a:p>
            <a:pPr lvl="1"/>
            <a:r>
              <a:rPr lang="en-US" altLang="en-US"/>
              <a:t>Answer a network request</a:t>
            </a:r>
          </a:p>
          <a:p>
            <a:r>
              <a:rPr lang="en-US" altLang="en-US"/>
              <a:t>Process creation is heavy-weight while thread creation is light-weight</a:t>
            </a:r>
          </a:p>
          <a:p>
            <a:r>
              <a:rPr lang="en-US" altLang="en-US"/>
              <a:t>Can simplify code, increase efficiency</a:t>
            </a:r>
          </a:p>
          <a:p>
            <a:r>
              <a:rPr lang="en-US" altLang="en-US"/>
              <a:t>Kernels are generally multithreaded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xmlns="" id="{46D3DE18-7E7E-4C93-8C78-DD142B08C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0" name="Picture 1">
            <a:extLst>
              <a:ext uri="{FF2B5EF4-FFF2-40B4-BE49-F238E27FC236}">
                <a16:creationId xmlns:a16="http://schemas.microsoft.com/office/drawing/2014/main" xmlns="" id="{0489C83A-880F-4FB0-8474-2FE1A357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xmlns="" id="{CB64F3E7-BE56-4BF5-89DF-866E7EA8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013" y="481242"/>
            <a:ext cx="6951662" cy="312738"/>
          </a:xfrm>
        </p:spPr>
        <p:txBody>
          <a:bodyPr/>
          <a:lstStyle/>
          <a:p>
            <a:pPr eaLnBrk="1" hangingPunct="1"/>
            <a:r>
              <a:rPr lang="en-US" altLang="en-US" dirty="0"/>
              <a:t>Benefits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xmlns="" id="{AEFC87E0-114C-4BFC-8B34-FD5EF6B87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07250" cy="4530725"/>
          </a:xfrm>
        </p:spPr>
        <p:txBody>
          <a:bodyPr/>
          <a:lstStyle/>
          <a:p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r>
              <a:rPr lang="en-US" altLang="en-US" b="1" dirty="0"/>
              <a:t>Economy – </a:t>
            </a:r>
            <a:r>
              <a:rPr lang="en-US" altLang="en-US" dirty="0"/>
              <a:t>cheaper than process creation, thread switching lower overhead than context switching</a:t>
            </a:r>
          </a:p>
          <a:p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multicore architectures</a:t>
            </a:r>
            <a:br>
              <a:rPr lang="en-US" altLang="en-US" dirty="0"/>
            </a:b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xmlns="" id="{5DAE641A-82E5-4706-A422-7614EF04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25" y="222868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xmlns="" id="{A7143B20-81F4-4C44-95F8-D8F686F2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2" y="1208088"/>
            <a:ext cx="7723188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Multicore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multiprocessor</a:t>
            </a:r>
            <a:r>
              <a:rPr lang="en-US" altLang="en-US" dirty="0"/>
              <a:t> systems puts pressure on programmers, challenges include:</a:t>
            </a:r>
          </a:p>
          <a:p>
            <a:pPr lvl="1"/>
            <a:r>
              <a:rPr lang="en-US" altLang="en-US" b="1" dirty="0"/>
              <a:t>Dividing activities</a:t>
            </a:r>
          </a:p>
          <a:p>
            <a:pPr lvl="1"/>
            <a:r>
              <a:rPr lang="en-US" altLang="en-US" b="1" dirty="0"/>
              <a:t>Balance</a:t>
            </a:r>
          </a:p>
          <a:p>
            <a:pPr lvl="1"/>
            <a:r>
              <a:rPr lang="en-US" altLang="en-US" b="1" dirty="0"/>
              <a:t>Data splitting</a:t>
            </a:r>
          </a:p>
          <a:p>
            <a:pPr lvl="1"/>
            <a:r>
              <a:rPr lang="en-US" altLang="en-US" b="1" dirty="0"/>
              <a:t>Data dependency</a:t>
            </a:r>
          </a:p>
          <a:p>
            <a:pPr lvl="1"/>
            <a:r>
              <a:rPr lang="en-US" altLang="en-US" b="1" dirty="0"/>
              <a:t>Testing and debugging</a:t>
            </a:r>
          </a:p>
          <a:p>
            <a:r>
              <a:rPr lang="en-US" altLang="en-US" b="1" i="1" dirty="0"/>
              <a:t>Parallelism</a:t>
            </a:r>
            <a:r>
              <a:rPr lang="en-US" altLang="en-US" dirty="0"/>
              <a:t> implies a system can perform more than one task simultaneously</a:t>
            </a:r>
          </a:p>
          <a:p>
            <a:r>
              <a:rPr lang="en-US" altLang="en-US" b="1" i="1" dirty="0"/>
              <a:t>Concurrency</a:t>
            </a:r>
            <a:r>
              <a:rPr lang="en-US" altLang="en-US" dirty="0"/>
              <a:t> supports more than one task making progress</a:t>
            </a:r>
          </a:p>
          <a:p>
            <a:pPr lvl="1"/>
            <a:r>
              <a:rPr lang="en-US" altLang="en-US" dirty="0"/>
              <a:t>Single processor / core, scheduler providing concurrency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xmlns="" id="{99AFB161-ED93-4730-90CF-60C15CF1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22221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xmlns="" id="{D036A6A0-4CE5-4725-A8D1-F915FCFB1B9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02433" y="1163638"/>
            <a:ext cx="79123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Concurrent execution on single-core system: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pPr>
              <a:buFontTx/>
              <a:buNone/>
            </a:pPr>
            <a:endParaRPr lang="en-US" altLang="en-US" b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Parallelism on a multi-core system:</a:t>
            </a:r>
          </a:p>
          <a:p>
            <a:endParaRPr lang="en-US" altLang="en-US" b="1" dirty="0"/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xmlns="" id="{823F49F0-4145-4731-B6A8-7F150BB6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830388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>
            <a:extLst>
              <a:ext uri="{FF2B5EF4-FFF2-40B4-BE49-F238E27FC236}">
                <a16:creationId xmlns:a16="http://schemas.microsoft.com/office/drawing/2014/main" xmlns="" id="{B2355580-5738-4BF5-8926-EC91E28B0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3647589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xmlns="" id="{30A3DCFF-94B3-4FFC-B2A6-FE43AD179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625" y="229606"/>
            <a:ext cx="7826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xmlns="" id="{BA746B80-CDA4-4092-8028-5DF704038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threads </a:t>
            </a:r>
            <a:r>
              <a:rPr lang="en-US" altLang="en-US" dirty="0"/>
              <a:t>- management done by user-level threads library</a:t>
            </a:r>
          </a:p>
          <a:p>
            <a:r>
              <a:rPr lang="en-US" altLang="en-US" dirty="0"/>
              <a:t>Three primary thread libraries:</a:t>
            </a:r>
          </a:p>
          <a:p>
            <a:pPr lvl="1"/>
            <a:r>
              <a:rPr lang="en-US" altLang="en-US" dirty="0"/>
              <a:t> POSIX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Pthreads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 Windows threads</a:t>
            </a:r>
          </a:p>
          <a:p>
            <a:pPr lvl="1"/>
            <a:r>
              <a:rPr lang="en-US" altLang="en-US" dirty="0"/>
              <a:t> Java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r>
              <a:rPr lang="en-US" altLang="en-US" dirty="0"/>
              <a:t>Examples – virtually all general-purpose operating systems, including:</a:t>
            </a:r>
          </a:p>
          <a:p>
            <a:pPr lvl="1"/>
            <a:r>
              <a:rPr lang="en-US" altLang="en-US" dirty="0"/>
              <a:t>Windows </a:t>
            </a:r>
          </a:p>
          <a:p>
            <a:pPr lvl="1"/>
            <a:r>
              <a:rPr lang="en-US" altLang="en-US" dirty="0"/>
              <a:t>Linux</a:t>
            </a:r>
          </a:p>
          <a:p>
            <a:pPr lvl="1"/>
            <a:r>
              <a:rPr lang="en-US" altLang="en-US" dirty="0"/>
              <a:t>Mac OS X</a:t>
            </a:r>
          </a:p>
          <a:p>
            <a:pPr lvl="1"/>
            <a:r>
              <a:rPr lang="en-US" altLang="en-US" dirty="0"/>
              <a:t>iOS</a:t>
            </a:r>
          </a:p>
          <a:p>
            <a:pPr lvl="1"/>
            <a:r>
              <a:rPr lang="en-US" altLang="en-US" dirty="0"/>
              <a:t>Android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xmlns="" id="{13ED592C-0C4E-45A3-A96C-C192AD9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and Kernel Threads</a:t>
            </a:r>
          </a:p>
        </p:txBody>
      </p:sp>
      <p:pic>
        <p:nvPicPr>
          <p:cNvPr id="30722" name="Picture 1">
            <a:extLst>
              <a:ext uri="{FF2B5EF4-FFF2-40B4-BE49-F238E27FC236}">
                <a16:creationId xmlns:a16="http://schemas.microsoft.com/office/drawing/2014/main" xmlns="" id="{2BDB5D90-D947-41F8-BDFE-DD7C4ED2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901825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xmlns="" id="{27C60FED-BD89-4655-8023-6D89846C2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62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Multithreading Models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0986761F-3FB5-4AD0-B6CE-CA9BD246E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Many-to-One</a:t>
            </a:r>
          </a:p>
          <a:p>
            <a:r>
              <a:rPr lang="en-US" altLang="en-US" dirty="0"/>
              <a:t>One-to-One</a:t>
            </a:r>
          </a:p>
          <a:p>
            <a:r>
              <a:rPr lang="en-US" altLang="en-US" dirty="0"/>
              <a:t>Many-to-Many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15491</TotalTime>
  <Words>398</Words>
  <Application>Microsoft Office PowerPoint</Application>
  <PresentationFormat>On-screen Show (4:3)</PresentationFormat>
  <Paragraphs>91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os-8</vt:lpstr>
      <vt:lpstr>Threads &amp; Concurrency </vt:lpstr>
      <vt:lpstr>Motivation</vt:lpstr>
      <vt:lpstr>Single and Multithreaded Processes</vt:lpstr>
      <vt:lpstr>Benefits</vt:lpstr>
      <vt:lpstr>Multicore Programming</vt:lpstr>
      <vt:lpstr>Concurrency vs. Parallelism</vt:lpstr>
      <vt:lpstr>User Threads and Kernel Threads</vt:lpstr>
      <vt:lpstr>User and Kernel Threads</vt:lpstr>
      <vt:lpstr>Multithreading Models</vt:lpstr>
      <vt:lpstr>Many-to-One</vt:lpstr>
      <vt:lpstr>One-to-One</vt:lpstr>
      <vt:lpstr>Many-to-Many Model</vt:lpstr>
      <vt:lpstr>Threading Issues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Radhakrishnan</cp:lastModifiedBy>
  <cp:revision>228</cp:revision>
  <cp:lastPrinted>2013-09-10T17:57:57Z</cp:lastPrinted>
  <dcterms:created xsi:type="dcterms:W3CDTF">2011-01-13T23:43:38Z</dcterms:created>
  <dcterms:modified xsi:type="dcterms:W3CDTF">2024-02-18T07:01:07Z</dcterms:modified>
</cp:coreProperties>
</file>