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2"/>
  </p:notesMasterIdLst>
  <p:handoutMasterIdLst>
    <p:handoutMasterId r:id="rId23"/>
  </p:handoutMasterIdLst>
  <p:sldIdLst>
    <p:sldId id="331" r:id="rId2"/>
    <p:sldId id="334" r:id="rId3"/>
    <p:sldId id="335" r:id="rId4"/>
    <p:sldId id="336" r:id="rId5"/>
    <p:sldId id="401" r:id="rId6"/>
    <p:sldId id="337" r:id="rId7"/>
    <p:sldId id="338" r:id="rId8"/>
    <p:sldId id="339" r:id="rId9"/>
    <p:sldId id="340" r:id="rId10"/>
    <p:sldId id="341" r:id="rId11"/>
    <p:sldId id="403" r:id="rId12"/>
    <p:sldId id="419" r:id="rId13"/>
    <p:sldId id="424" r:id="rId14"/>
    <p:sldId id="423" r:id="rId15"/>
    <p:sldId id="350" r:id="rId16"/>
    <p:sldId id="351" r:id="rId17"/>
    <p:sldId id="348" r:id="rId18"/>
    <p:sldId id="425" r:id="rId19"/>
    <p:sldId id="427" r:id="rId20"/>
    <p:sldId id="367" r:id="rId2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ECFF"/>
    <a:srgbClr val="66CCFF"/>
    <a:srgbClr val="CCFF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9" autoAdjust="0"/>
    <p:restoredTop sz="94635"/>
  </p:normalViewPr>
  <p:slideViewPr>
    <p:cSldViewPr snapToGrid="0">
      <p:cViewPr>
        <p:scale>
          <a:sx n="76" d="100"/>
          <a:sy n="76" d="100"/>
        </p:scale>
        <p:origin x="-1206" y="1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="" xmlns:a16="http://schemas.microsoft.com/office/drawing/2014/main" id="{2027A3F3-A935-4BDC-812E-9120B64316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="" xmlns:a16="http://schemas.microsoft.com/office/drawing/2014/main" id="{7271601B-176A-4BB3-AC87-58251574C75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="" xmlns:a16="http://schemas.microsoft.com/office/drawing/2014/main" id="{AC7F65B7-06EB-44DB-B452-D2D38318152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="" xmlns:a16="http://schemas.microsoft.com/office/drawing/2014/main" id="{B2508938-9467-485D-A454-F81218F2ADB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E0F0762C-192C-43F0-9235-1ED3B30BABF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999FA718-A6D5-4F45-AA4A-4BEBC20AD7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D00055E3-33CD-4C16-B1E7-137DC8ED07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="" xmlns:a16="http://schemas.microsoft.com/office/drawing/2014/main" id="{4A5BA436-A0A2-4A15-B145-2DD97D7A30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="" xmlns:a16="http://schemas.microsoft.com/office/drawing/2014/main" id="{7145563E-578D-4EA3-A924-014C2A79C5A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="" xmlns:a16="http://schemas.microsoft.com/office/drawing/2014/main" id="{1EE489C0-8AB7-4BF4-AFB6-59687BD0D42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="" xmlns:a16="http://schemas.microsoft.com/office/drawing/2014/main" id="{311BAF64-3980-48A7-93B5-275428159D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C9F949B7-291A-4420-9D9C-B1ABA67FB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13582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="" xmlns:a16="http://schemas.microsoft.com/office/drawing/2014/main" id="{5776ACBD-4645-43B7-892F-697D57D495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0CF72FA-BC85-4452-9FD4-6F163D5E4845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="" xmlns:a16="http://schemas.microsoft.com/office/drawing/2014/main" id="{48A88ED8-0C05-4DF8-A678-F55DA039B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="" xmlns:a16="http://schemas.microsoft.com/office/drawing/2014/main" id="{374978C2-165A-418A-AF53-B86870696A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="" xmlns:a16="http://schemas.microsoft.com/office/drawing/2014/main" id="{5BA74056-F347-47E7-8F80-E67498FF6C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E19D3-36AF-42FB-A3BF-7AE756C80D6F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="" xmlns:a16="http://schemas.microsoft.com/office/drawing/2014/main" id="{EBB136E9-59A5-44E7-9BD0-1637A76BE6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="" xmlns:a16="http://schemas.microsoft.com/office/drawing/2014/main" id="{4EED1A63-8694-46B7-9400-1442886D3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="" xmlns:a16="http://schemas.microsoft.com/office/drawing/2014/main" id="{B1A60390-627A-4274-847E-47EB60190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7320C0-8E4B-4B1E-A830-FE5886CA5D53}" type="slidenum">
              <a:rPr lang="en-US" altLang="en-US" smtClean="0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EA2463C4-B80E-4B8C-85AE-C8401A286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4309114D-ADAD-450C-8806-B9C750BE9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54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="" xmlns:a16="http://schemas.microsoft.com/office/drawing/2014/main" id="{4D8F9928-8869-45F7-BA42-5A488A3E1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5554BC-4E9D-46F3-8CDA-F7DF99B87F74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D40412E3-E257-462F-AEEC-27F4A0E78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1D67F792-BDD9-43A7-AAE4-80F3F09C9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899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="" xmlns:a16="http://schemas.microsoft.com/office/drawing/2014/main" id="{B1A60390-627A-4274-847E-47EB601902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97320C0-8E4B-4B1E-A830-FE5886CA5D53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="" xmlns:a16="http://schemas.microsoft.com/office/drawing/2014/main" id="{EA2463C4-B80E-4B8C-85AE-C8401A286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="" xmlns:a16="http://schemas.microsoft.com/office/drawing/2014/main" id="{4309114D-ADAD-450C-8806-B9C750BE9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2233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="" xmlns:a16="http://schemas.microsoft.com/office/drawing/2014/main" id="{4C2245F4-0687-48BF-BF76-797F8BC2AC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99B002-221E-4ACE-82C8-ADA61FD05C07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="" xmlns:a16="http://schemas.microsoft.com/office/drawing/2014/main" id="{2946022D-15EE-4829-ABB0-2302B5FB73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="" xmlns:a16="http://schemas.microsoft.com/office/drawing/2014/main" id="{833E1FE6-F684-4288-B04E-1699B856B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054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="" xmlns:a16="http://schemas.microsoft.com/office/drawing/2014/main" id="{7EFF896D-4723-4270-B5CE-3EAC199293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057CCE-FB24-4DCD-B59A-EF29E3EC48F5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="" xmlns:a16="http://schemas.microsoft.com/office/drawing/2014/main" id="{13E74FC7-08E4-41EE-B8E9-4784734F45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="" xmlns:a16="http://schemas.microsoft.com/office/drawing/2014/main" id="{ADA6752C-0B00-4DE8-BC1B-ED685E73B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="" xmlns:a16="http://schemas.microsoft.com/office/drawing/2014/main" id="{38BED452-4AFF-4E3B-8BDB-D1CDFE41C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953E37-7182-4EB1-8FE4-F2B2E6FF161A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="" xmlns:a16="http://schemas.microsoft.com/office/drawing/2014/main" id="{B321B815-8EF8-44E7-95DE-2501AEDAD0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="" xmlns:a16="http://schemas.microsoft.com/office/drawing/2014/main" id="{EE4E2E56-FB91-48A2-96D3-B738321EA9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="" xmlns:a16="http://schemas.microsoft.com/office/drawing/2014/main" id="{0A17CE6B-6039-43D7-A98A-F4F050EBD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6B59C17-8BC0-4D12-8CAC-4CF08CD54505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="" xmlns:a16="http://schemas.microsoft.com/office/drawing/2014/main" id="{069692E4-A9F9-42A3-BEE3-5D68069DF0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="" xmlns:a16="http://schemas.microsoft.com/office/drawing/2014/main" id="{F137D665-2B0C-4C02-9EBA-DAA2DE83B2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="" xmlns:a16="http://schemas.microsoft.com/office/drawing/2014/main" id="{469870DE-ED07-4369-A35C-886FE9BF9D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53270A-71CB-4C96-9EF2-586D51F6CA41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="" xmlns:a16="http://schemas.microsoft.com/office/drawing/2014/main" id="{709C325C-9D3C-44A6-8500-BB6A220D2B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="" xmlns:a16="http://schemas.microsoft.com/office/drawing/2014/main" id="{940CBAB1-EA8F-4B67-816C-288C9B097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="" xmlns:a16="http://schemas.microsoft.com/office/drawing/2014/main" id="{7EB3323C-06A1-4632-B138-3B73546F03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D9CD47-795C-4CBD-956A-ABB15F37534F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="" xmlns:a16="http://schemas.microsoft.com/office/drawing/2014/main" id="{3544896A-D075-4287-996D-AFC0058592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="" xmlns:a16="http://schemas.microsoft.com/office/drawing/2014/main" id="{A3696E72-3E2A-4324-898F-E308110EB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63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="" xmlns:a16="http://schemas.microsoft.com/office/drawing/2014/main" id="{405F6187-9AEA-4432-A06C-1C71DC9098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A31E14-A3B9-4040-8D31-E2E402615F68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="" xmlns:a16="http://schemas.microsoft.com/office/drawing/2014/main" id="{92AB0F5E-8A1E-4B4A-A2A0-FE71829D0E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="" xmlns:a16="http://schemas.microsoft.com/office/drawing/2014/main" id="{9A7828BA-2BF1-4802-82BB-DA5609DDA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="" xmlns:a16="http://schemas.microsoft.com/office/drawing/2014/main" id="{05EA5329-089A-4360-AE7B-2DA62D3B76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8" name="Rectangle 3">
            <a:extLst>
              <a:ext uri="{FF2B5EF4-FFF2-40B4-BE49-F238E27FC236}">
                <a16:creationId xmlns="" xmlns:a16="http://schemas.microsoft.com/office/drawing/2014/main" id="{0CF6B92D-B96A-44DC-95AA-8E6B6A60E5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="" xmlns:a16="http://schemas.microsoft.com/office/drawing/2014/main" id="{1DCCDE05-0681-4707-90EF-7D1EEA3E3A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01F39FF-FF4B-4DB5-A12B-99992D735DF8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="" xmlns:a16="http://schemas.microsoft.com/office/drawing/2014/main" id="{F0E0EA84-2041-4AE8-806B-3AAE9F7A03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="" xmlns:a16="http://schemas.microsoft.com/office/drawing/2014/main" id="{1DC70842-3A74-4598-A4CA-0474C81F1B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764C6DB2-A3B2-4D18-A415-9F1EB91BC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59FA64-B840-47E0-A280-D112047F7636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3E063D3B-C605-4809-885A-65B64372A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0A0FFA38-D7C5-4747-B0EF-688A1B105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="" xmlns:a16="http://schemas.microsoft.com/office/drawing/2014/main" id="{764C6DB2-A3B2-4D18-A415-9F1EB91BC1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559FA64-B840-47E0-A280-D112047F7636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="" xmlns:a16="http://schemas.microsoft.com/office/drawing/2014/main" id="{3E063D3B-C605-4809-885A-65B64372A9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="" xmlns:a16="http://schemas.microsoft.com/office/drawing/2014/main" id="{0A0FFA38-D7C5-4747-B0EF-688A1B1056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78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="" xmlns:a16="http://schemas.microsoft.com/office/drawing/2014/main" id="{A01F25CF-FF7D-432D-AEB3-6710154153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72593EA-83E9-49DF-9A69-061BE7580B7A}" type="slidenum">
              <a:rPr lang="en-US" altLang="en-US" smtClean="0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="" xmlns:a16="http://schemas.microsoft.com/office/drawing/2014/main" id="{7EBD862C-4A3E-4654-8B80-448A34563F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25E9679F-2A37-45A8-BEFD-99A5560446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="" xmlns:a16="http://schemas.microsoft.com/office/drawing/2014/main" id="{4449CF17-6DE0-42A8-AF6D-65582A8B7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DD403B-DC2E-496B-BDE4-8AC536A45743}" type="slidenum">
              <a:rPr lang="en-US" altLang="en-US" smtClean="0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="" xmlns:a16="http://schemas.microsoft.com/office/drawing/2014/main" id="{51D3904E-C473-48EE-9DE3-D37AD52B1B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="" xmlns:a16="http://schemas.microsoft.com/office/drawing/2014/main" id="{26B73BA7-C0AE-4B26-9EE2-89053DF39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="" xmlns:a16="http://schemas.microsoft.com/office/drawing/2014/main" id="{782373FB-7979-43C3-9CD1-428D9B5060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982816C-CEF7-47A7-92DB-2D0700EC55E4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="" xmlns:a16="http://schemas.microsoft.com/office/drawing/2014/main" id="{DD50E9C8-67EF-4556-969A-2795FF1442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="" xmlns:a16="http://schemas.microsoft.com/office/drawing/2014/main" id="{5BF3A816-A617-46B9-9536-0B761391AA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="" xmlns:a16="http://schemas.microsoft.com/office/drawing/2014/main" id="{4D8F9928-8869-45F7-BA42-5A488A3E1B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85554BC-4E9D-46F3-8CDA-F7DF99B87F74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="" xmlns:a16="http://schemas.microsoft.com/office/drawing/2014/main" id="{D40412E3-E257-462F-AEEC-27F4A0E78C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="" xmlns:a16="http://schemas.microsoft.com/office/drawing/2014/main" id="{1D67F792-BDD9-43A7-AAE4-80F3F09C95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F9054E9F-B0F7-4A1B-8874-547788B722C4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="" xmlns:a16="http://schemas.microsoft.com/office/drawing/2014/main" id="{1B0B5327-705F-4338-8684-BE3C6B32B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="" xmlns:a16="http://schemas.microsoft.com/office/drawing/2014/main" id="{F9912C43-735E-4FCD-9C20-4B4E9F5D4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="" xmlns:a16="http://schemas.microsoft.com/office/drawing/2014/main" id="{8B2B38F7-FF3D-4D34-8AF3-C5E2B22472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="" xmlns:a16="http://schemas.microsoft.com/office/drawing/2014/main" id="{39D6487E-E59C-4825-A316-F9FD0074A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="" xmlns:a16="http://schemas.microsoft.com/office/drawing/2014/main" id="{0BACFF7A-A989-4729-8688-C6C2FD004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="" xmlns:a16="http://schemas.microsoft.com/office/drawing/2014/main" id="{62320D51-40DC-47DF-B772-6310A5073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B4F18C78-A1C0-4229-859F-4A1EAA01B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305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894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127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2745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410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163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70134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45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302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4700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5702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="" xmlns:a16="http://schemas.microsoft.com/office/drawing/2014/main" id="{DB124D09-86E8-40B1-99F0-1209287C1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="" xmlns:a16="http://schemas.microsoft.com/office/drawing/2014/main" id="{101563B5-6DEC-40C9-94C1-11A3E355C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3385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="" xmlns:a16="http://schemas.microsoft.com/office/drawing/2014/main" id="{97A89EDA-A1F4-4710-BBC1-A142F18D0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="" xmlns:a16="http://schemas.microsoft.com/office/drawing/2014/main" id="{7773D04D-003A-405C-9D9C-1709ED056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="" xmlns:a16="http://schemas.microsoft.com/office/drawing/2014/main" id="{7AA57875-966E-44EB-9268-6903F2C1DD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="" xmlns:a16="http://schemas.microsoft.com/office/drawing/2014/main" id="{B805250A-2DE9-48CE-9970-F8DC7B1A9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="" xmlns:a16="http://schemas.microsoft.com/office/drawing/2014/main" id="{5DF010FB-BF4A-4539-85F6-EF017614C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="" xmlns:a16="http://schemas.microsoft.com/office/drawing/2014/main" id="{F35EB3C6-158A-401E-AF69-45BFE965F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147" y="6613525"/>
            <a:ext cx="447558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charset="0"/>
              </a:rPr>
              <a:t>5.</a:t>
            </a:r>
            <a:fld id="{4EB6AB46-21AB-49DC-9DBD-606B37BEB33B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="" xmlns:a16="http://schemas.microsoft.com/office/drawing/2014/main" id="{D78F82E7-FC4D-4DEF-BAC0-15DF6AAD7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="" xmlns:a16="http://schemas.microsoft.com/office/drawing/2014/main" id="{A47C3AE5-5C42-45F2-A307-C022C640A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595087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="" xmlns:a16="http://schemas.microsoft.com/office/drawing/2014/main" id="{502C53CD-F3D0-4970-8364-2ED201BCF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07" r:id="rId1"/>
    <p:sldLayoutId id="2147484097" r:id="rId2"/>
    <p:sldLayoutId id="2147484098" r:id="rId3"/>
    <p:sldLayoutId id="2147484099" r:id="rId4"/>
    <p:sldLayoutId id="2147484100" r:id="rId5"/>
    <p:sldLayoutId id="2147484101" r:id="rId6"/>
    <p:sldLayoutId id="2147484102" r:id="rId7"/>
    <p:sldLayoutId id="2147484103" r:id="rId8"/>
    <p:sldLayoutId id="2147484104" r:id="rId9"/>
    <p:sldLayoutId id="2147484105" r:id="rId10"/>
    <p:sldLayoutId id="214748410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="" xmlns:a16="http://schemas.microsoft.com/office/drawing/2014/main" id="{218F8D62-A6F5-4F18-9BB3-A18FA6B4E22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78263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CPU </a:t>
            </a:r>
            <a:r>
              <a:rPr lang="en-US" altLang="en-US" dirty="0"/>
              <a:t>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="" xmlns:a16="http://schemas.microsoft.com/office/drawing/2014/main" id="{624DA10D-55B3-4B35-A002-F73DC17E00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2663" y="231158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FCFS Scheduling (Cont.)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="" xmlns:a16="http://schemas.microsoft.com/office/drawing/2014/main" id="{332EE341-968F-42D6-9F71-9462061509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663" y="1233488"/>
            <a:ext cx="7704137" cy="4530725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Suppose that the processes arrive in the order:</a:t>
            </a:r>
          </a:p>
          <a:p>
            <a:pPr>
              <a:buFont typeface="Monotype Sorts" pitchFamily="-84" charset="2"/>
              <a:buNone/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 ,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 ,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 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The Gantt chart for the schedule is:</a:t>
            </a:r>
            <a:br>
              <a:rPr lang="en-US" altLang="en-US" dirty="0">
                <a:cs typeface="ＭＳ Ｐゴシック" charset="-128"/>
              </a:rPr>
            </a:br>
            <a:endParaRPr lang="en-US" altLang="en-US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3649345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Waiting time for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 </a:t>
            </a:r>
            <a:r>
              <a:rPr lang="en-US" altLang="en-US" i="1" dirty="0">
                <a:cs typeface="ＭＳ Ｐゴシック" charset="-128"/>
              </a:rPr>
              <a:t>=</a:t>
            </a:r>
            <a:r>
              <a:rPr lang="en-US" altLang="en-US" dirty="0">
                <a:cs typeface="ＭＳ Ｐゴシック" charset="-128"/>
              </a:rPr>
              <a:t> 6</a:t>
            </a:r>
            <a:r>
              <a:rPr lang="en-US" altLang="en-US" i="1" dirty="0">
                <a:cs typeface="ＭＳ Ｐゴシック" charset="-128"/>
              </a:rPr>
              <a:t>;</a:t>
            </a:r>
            <a:r>
              <a:rPr lang="en-US" altLang="en-US" i="1" baseline="-25000" dirty="0">
                <a:cs typeface="ＭＳ Ｐゴシック" charset="-128"/>
              </a:rPr>
              <a:t>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 = 0</a:t>
            </a:r>
            <a:r>
              <a:rPr lang="en-US" altLang="en-US" i="1" baseline="-25000" dirty="0">
                <a:cs typeface="ＭＳ Ｐゴシック" charset="-128"/>
              </a:rPr>
              <a:t>;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 </a:t>
            </a:r>
            <a:r>
              <a:rPr lang="en-US" altLang="en-US" i="1" dirty="0">
                <a:cs typeface="ＭＳ Ｐゴシック" charset="-128"/>
              </a:rPr>
              <a:t>= </a:t>
            </a:r>
            <a:r>
              <a:rPr lang="en-US" altLang="en-US" dirty="0">
                <a:cs typeface="ＭＳ Ｐゴシック" charset="-128"/>
              </a:rPr>
              <a:t>3</a:t>
            </a:r>
            <a:endParaRPr lang="en-US" altLang="en-US" i="1" dirty="0">
              <a:cs typeface="ＭＳ Ｐゴシック" charset="-128"/>
            </a:endParaRP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time:   (6 + 0 + 3)/3 = 3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Much better than previous case</a:t>
            </a:r>
          </a:p>
          <a:p>
            <a:pPr>
              <a:tabLst>
                <a:tab pos="3649345" algn="ctr"/>
              </a:tabLst>
              <a:defRPr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Convoy</a:t>
            </a:r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effect</a:t>
            </a:r>
            <a:r>
              <a:rPr lang="en-US" altLang="en-US" b="1" dirty="0">
                <a:solidFill>
                  <a:srgbClr val="3366FF"/>
                </a:solidFill>
                <a:cs typeface="ＭＳ Ｐゴシック" charset="-128"/>
              </a:rPr>
              <a:t> </a:t>
            </a:r>
            <a:r>
              <a:rPr lang="en-US" altLang="en-US" dirty="0">
                <a:cs typeface="ＭＳ Ｐゴシック" charset="-128"/>
              </a:rPr>
              <a:t>- short process behind long process</a:t>
            </a:r>
          </a:p>
          <a:p>
            <a:pPr lvl="1">
              <a:tabLst>
                <a:tab pos="3649345" algn="ctr"/>
              </a:tabLst>
              <a:defRPr/>
            </a:pPr>
            <a:r>
              <a:rPr lang="en-US" altLang="en-US" dirty="0"/>
              <a:t>Consider one CPU-bound and many I/O-bound processes</a:t>
            </a:r>
          </a:p>
        </p:txBody>
      </p:sp>
      <p:pic>
        <p:nvPicPr>
          <p:cNvPr id="25603" name="Picture 1">
            <a:extLst>
              <a:ext uri="{FF2B5EF4-FFF2-40B4-BE49-F238E27FC236}">
                <a16:creationId xmlns="" xmlns:a16="http://schemas.microsoft.com/office/drawing/2014/main" id="{AA51E2F7-6758-4662-8420-58D4F0890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2632075"/>
            <a:ext cx="7123113" cy="8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="" xmlns:a16="http://schemas.microsoft.com/office/drawing/2014/main" id="{75370DA6-23EE-4245-8D59-2BE3CA112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8909" y="129252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Shortest-Job-First (SJF) Scheduling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="" xmlns:a16="http://schemas.microsoft.com/office/drawing/2014/main" id="{823814F7-CEBB-4A55-80A1-4EA7BB1EE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3" y="1233488"/>
            <a:ext cx="6760325" cy="4345509"/>
          </a:xfrm>
        </p:spPr>
        <p:txBody>
          <a:bodyPr/>
          <a:lstStyle/>
          <a:p>
            <a:r>
              <a:rPr lang="en-US" altLang="en-US" dirty="0"/>
              <a:t>Associate with each process the length of its next CPU burst</a:t>
            </a:r>
          </a:p>
          <a:p>
            <a:pPr lvl="1"/>
            <a:r>
              <a:rPr lang="en-US" altLang="en-US" dirty="0"/>
              <a:t>Use these lengths to schedule the process with the shortest time</a:t>
            </a:r>
          </a:p>
          <a:p>
            <a:r>
              <a:rPr lang="en-US" altLang="en-US" dirty="0"/>
              <a:t>SJF is optimal – gives minimum average waiting time for a given set of processes</a:t>
            </a:r>
          </a:p>
          <a:p>
            <a:r>
              <a:rPr lang="en-US" altLang="en-US" dirty="0">
                <a:cs typeface="ＭＳ Ｐゴシック" charset="-128"/>
              </a:rPr>
              <a:t>Preemptive version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shortest-remaining-time-first</a:t>
            </a:r>
          </a:p>
          <a:p>
            <a:r>
              <a:rPr lang="en-US" altLang="en-US" dirty="0"/>
              <a:t>How do we determine the length of the next CPU burst?</a:t>
            </a:r>
          </a:p>
          <a:p>
            <a:pPr lvl="1"/>
            <a:r>
              <a:rPr lang="en-US" altLang="en-US" dirty="0"/>
              <a:t>Could ask the user</a:t>
            </a:r>
          </a:p>
          <a:p>
            <a:pPr lvl="1"/>
            <a:r>
              <a:rPr lang="en-US" altLang="en-US" dirty="0"/>
              <a:t>Estimate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3677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A3AF8A99-5400-4B88-80AE-AE6C448E0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7396" y="287515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SJF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="" xmlns:a16="http://schemas.microsoft.com/office/drawing/2014/main" id="{00593719-A5A4-4326-8529-37EC32492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49"/>
            <a:ext cx="7788048" cy="4594679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6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</a:t>
            </a:r>
            <a:r>
              <a:rPr lang="en-US" altLang="en-US" dirty="0"/>
              <a:t> 	8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 </a:t>
            </a:r>
            <a:r>
              <a:rPr lang="en-US" altLang="en-US" dirty="0"/>
              <a:t>7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i="1" baseline="-25000" dirty="0"/>
              <a:t>                                                                   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	 </a:t>
            </a: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i="1" baseline="-25000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SJF scheduling chart</a:t>
            </a:r>
            <a:br>
              <a:rPr lang="en-US" altLang="en-US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r>
              <a:rPr lang="en-US" altLang="en-US" sz="1600" dirty="0"/>
              <a:t/>
            </a:r>
            <a:br>
              <a:rPr lang="en-US" altLang="en-US" sz="1600" dirty="0"/>
            </a:br>
            <a:endParaRPr lang="en-US" altLang="en-US" sz="1600" dirty="0"/>
          </a:p>
          <a:p>
            <a:pPr marL="0" indent="0">
              <a:lnSpc>
                <a:spcPct val="90000"/>
              </a:lnSpc>
              <a:buNone/>
              <a:tabLst>
                <a:tab pos="3028950" algn="ctr"/>
                <a:tab pos="4633913" algn="ctr"/>
              </a:tabLst>
            </a:pPr>
            <a:endParaRPr lang="en-US" altLang="en-US" dirty="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 dirty="0"/>
              <a:t>Average waiting time = (3 + 16 + 9 + 0) / 4 = 7</a:t>
            </a:r>
          </a:p>
        </p:txBody>
      </p:sp>
      <p:pic>
        <p:nvPicPr>
          <p:cNvPr id="5" name="Picture 1">
            <a:extLst>
              <a:ext uri="{FF2B5EF4-FFF2-40B4-BE49-F238E27FC236}">
                <a16:creationId xmlns="" xmlns:a16="http://schemas.microsoft.com/office/drawing/2014/main" id="{DADC6AF8-4597-4452-983E-FCBE4FEE1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6952" y="3755574"/>
            <a:ext cx="6093760" cy="827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0220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="" xmlns:a16="http://schemas.microsoft.com/office/drawing/2014/main" id="{75370DA6-23EE-4245-8D59-2BE3CA112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0349" y="129252"/>
            <a:ext cx="7709971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Shortest Remaining Time First Scheduling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="" xmlns:a16="http://schemas.microsoft.com/office/drawing/2014/main" id="{823814F7-CEBB-4A55-80A1-4EA7BB1EEA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3" y="1139969"/>
            <a:ext cx="6760325" cy="4345509"/>
          </a:xfrm>
        </p:spPr>
        <p:txBody>
          <a:bodyPr/>
          <a:lstStyle/>
          <a:p>
            <a:r>
              <a:rPr lang="en-US" altLang="en-US" dirty="0">
                <a:cs typeface="ＭＳ Ｐゴシック" charset="-128"/>
              </a:rPr>
              <a:t>Preemptive version of SJN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Whenever a new process arrives in the ready queue, the decision on which process to schedule next is redone using the SJN algorithm.</a:t>
            </a:r>
          </a:p>
          <a:p>
            <a:r>
              <a:rPr lang="en-US" altLang="en-US" dirty="0"/>
              <a:t>Is SRT more “optimal” than SJN in terms of the minimum average waiting time for a given set of processes?</a:t>
            </a:r>
          </a:p>
          <a:p>
            <a:endParaRPr lang="en-US" altLang="en-US" dirty="0"/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52641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="" xmlns:a16="http://schemas.microsoft.com/office/drawing/2014/main" id="{E841C6C2-8CFF-4FDC-A9E1-6B260CB17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58420" y="163952"/>
            <a:ext cx="7594600" cy="576262"/>
          </a:xfrm>
        </p:spPr>
        <p:txBody>
          <a:bodyPr/>
          <a:lstStyle/>
          <a:p>
            <a:pPr eaLnBrk="1" hangingPunct="1"/>
            <a:r>
              <a:rPr lang="en-US" altLang="en-US" sz="3000" dirty="0"/>
              <a:t>Example of Shortest-remaining-time-first</a:t>
            </a:r>
          </a:p>
        </p:txBody>
      </p:sp>
      <p:sp>
        <p:nvSpPr>
          <p:cNvPr id="19459" name="Rectangle 36">
            <a:extLst>
              <a:ext uri="{FF2B5EF4-FFF2-40B4-BE49-F238E27FC236}">
                <a16:creationId xmlns="" xmlns:a16="http://schemas.microsoft.com/office/drawing/2014/main" id="{F6B280F4-20CD-4AA5-887B-A75AC06E0F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233488"/>
            <a:ext cx="7707085" cy="4530725"/>
          </a:xfrm>
        </p:spPr>
        <p:txBody>
          <a:bodyPr/>
          <a:lstStyle/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Now we add the concepts of varying arrival times and preemption to the analysis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              </a:t>
            </a:r>
            <a:r>
              <a:rPr lang="en-US" altLang="en-US" u="sng" dirty="0">
                <a:cs typeface="ＭＳ Ｐゴシック" charset="-128"/>
              </a:rPr>
              <a:t>Process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     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i</a:t>
            </a:r>
            <a:r>
              <a:rPr lang="en-US" altLang="en-US" u="sng" dirty="0">
                <a:solidFill>
                  <a:schemeClr val="bg1"/>
                </a:solidFill>
                <a:cs typeface="ＭＳ Ｐゴシック" charset="-128"/>
              </a:rPr>
              <a:t> </a:t>
            </a:r>
            <a:r>
              <a:rPr lang="en-US" altLang="en-US" i="1" u="sng" dirty="0">
                <a:cs typeface="ＭＳ Ｐゴシック" charset="-128"/>
              </a:rPr>
              <a:t>Arrival </a:t>
            </a:r>
            <a:r>
              <a:rPr lang="en-US" altLang="en-US" u="sng" dirty="0" err="1">
                <a:cs typeface="ＭＳ Ｐゴシック" charset="-128"/>
              </a:rPr>
              <a:t>Time</a:t>
            </a:r>
            <a:r>
              <a:rPr lang="en-US" altLang="en-US" u="sng" dirty="0" err="1">
                <a:solidFill>
                  <a:schemeClr val="bg1"/>
                </a:solidFill>
                <a:cs typeface="ＭＳ Ｐゴシック" charset="-128"/>
              </a:rPr>
              <a:t>T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u="sng" dirty="0">
                <a:cs typeface="ＭＳ Ｐゴシック" charset="-128"/>
              </a:rPr>
              <a:t>Burst Time</a:t>
            </a:r>
            <a:endParaRPr lang="en-US" altLang="en-US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0</a:t>
            </a:r>
            <a:r>
              <a:rPr lang="en-US" altLang="en-US" dirty="0">
                <a:cs typeface="ＭＳ Ｐゴシック" charset="-128"/>
              </a:rPr>
              <a:t>	8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2 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1</a:t>
            </a:r>
            <a:r>
              <a:rPr lang="en-US" altLang="en-US" dirty="0">
                <a:cs typeface="ＭＳ Ｐゴシック" charset="-128"/>
              </a:rPr>
              <a:t>	4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2</a:t>
            </a:r>
            <a:r>
              <a:rPr lang="en-US" altLang="en-US" dirty="0">
                <a:cs typeface="ＭＳ Ｐゴシック" charset="-128"/>
              </a:rPr>
              <a:t>	9</a:t>
            </a: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		 </a:t>
            </a:r>
            <a:r>
              <a:rPr lang="en-US" altLang="en-US" i="1" dirty="0">
                <a:cs typeface="ＭＳ Ｐゴシック" charset="-128"/>
              </a:rPr>
              <a:t>P</a:t>
            </a:r>
            <a:r>
              <a:rPr lang="en-US" altLang="en-US" i="1" baseline="-25000" dirty="0">
                <a:cs typeface="ＭＳ Ｐゴシック" charset="-128"/>
              </a:rPr>
              <a:t>4</a:t>
            </a:r>
            <a:r>
              <a:rPr lang="en-US" altLang="en-US" dirty="0">
                <a:cs typeface="ＭＳ Ｐゴシック" charset="-128"/>
              </a:rPr>
              <a:t>	</a:t>
            </a:r>
            <a:r>
              <a:rPr lang="en-US" altLang="en-US" dirty="0">
                <a:solidFill>
                  <a:srgbClr val="000000"/>
                </a:solidFill>
                <a:cs typeface="ＭＳ Ｐゴシック" charset="-128"/>
              </a:rPr>
              <a:t>3</a:t>
            </a:r>
            <a:r>
              <a:rPr lang="en-US" altLang="en-US" dirty="0">
                <a:cs typeface="ＭＳ Ｐゴシック" charset="-128"/>
              </a:rPr>
              <a:t>	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i="1" dirty="0">
                <a:cs typeface="ＭＳ Ｐゴシック" charset="-128"/>
              </a:rPr>
              <a:t>Preemptive </a:t>
            </a:r>
            <a:r>
              <a:rPr lang="en-US" altLang="en-US" dirty="0">
                <a:cs typeface="ＭＳ Ｐゴシック" charset="-128"/>
              </a:rPr>
              <a:t>SJF Gantt Chart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 marL="0" indent="0"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dirty="0">
              <a:cs typeface="ＭＳ Ｐゴシック" charset="-128"/>
            </a:endParaRP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r>
              <a:rPr lang="en-US" altLang="en-US" dirty="0">
                <a:cs typeface="ＭＳ Ｐゴシック" charset="-128"/>
              </a:rPr>
              <a:t>Average waiting time = [(10-1)+(1-1)+(17-2)+(5-3)]/4 = 26/4 = 6.5</a:t>
            </a:r>
          </a:p>
          <a:p>
            <a:pPr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  <a:p>
            <a:pPr>
              <a:buFont typeface="Monotype Sorts" pitchFamily="-84" charset="2"/>
              <a:buNone/>
              <a:tabLst>
                <a:tab pos="1601312" algn="ctr"/>
                <a:tab pos="3252629" algn="ctr"/>
                <a:tab pos="5141754" algn="ctr"/>
              </a:tabLst>
              <a:defRPr/>
            </a:pPr>
            <a:endParaRPr lang="en-US" altLang="en-US" i="1" baseline="-25000" dirty="0">
              <a:cs typeface="ＭＳ Ｐゴシック" charset="-128"/>
            </a:endParaRPr>
          </a:p>
        </p:txBody>
      </p:sp>
      <p:pic>
        <p:nvPicPr>
          <p:cNvPr id="37891" name="Picture 1">
            <a:extLst>
              <a:ext uri="{FF2B5EF4-FFF2-40B4-BE49-F238E27FC236}">
                <a16:creationId xmlns="" xmlns:a16="http://schemas.microsoft.com/office/drawing/2014/main" id="{100802A9-2833-4519-B21E-A1B2D0AF9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4284663"/>
            <a:ext cx="6535737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183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="" xmlns:a16="http://schemas.microsoft.com/office/drawing/2014/main" id="{0C539CA8-5BE8-4B08-A540-B4382F3C2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341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Round Robin (RR)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="" xmlns:a16="http://schemas.microsoft.com/office/drawing/2014/main" id="{8A6C6617-67BF-4484-A025-320FA2994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3" y="1058277"/>
            <a:ext cx="7244217" cy="4381822"/>
          </a:xfrm>
        </p:spPr>
        <p:txBody>
          <a:bodyPr/>
          <a:lstStyle/>
          <a:p>
            <a:r>
              <a:rPr lang="en-US" altLang="en-US" dirty="0"/>
              <a:t>Each process gets a small unit of CPU time 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time quantum </a:t>
            </a:r>
            <a:r>
              <a:rPr lang="en-US" altLang="en-US" i="1" dirty="0"/>
              <a:t>q</a:t>
            </a:r>
            <a:r>
              <a:rPr lang="en-US" altLang="en-US" dirty="0"/>
              <a:t>), usually 10-100 milliseconds.  After this time has elapsed, the process is preempted and added to the end of the ready queue.</a:t>
            </a:r>
          </a:p>
          <a:p>
            <a:r>
              <a:rPr lang="en-US" altLang="en-US" dirty="0"/>
              <a:t>If there are </a:t>
            </a:r>
            <a:r>
              <a:rPr lang="en-US" altLang="en-US" i="1" dirty="0"/>
              <a:t>n</a:t>
            </a:r>
            <a:r>
              <a:rPr lang="en-US" altLang="en-US" dirty="0"/>
              <a:t> processes in the ready queue and the time quantum is </a:t>
            </a:r>
            <a:r>
              <a:rPr lang="en-US" altLang="en-US" i="1" dirty="0"/>
              <a:t>q</a:t>
            </a:r>
            <a:r>
              <a:rPr lang="en-US" altLang="en-US" dirty="0"/>
              <a:t>, then each process gets 1/</a:t>
            </a:r>
            <a:r>
              <a:rPr lang="en-US" altLang="en-US" i="1" dirty="0"/>
              <a:t>n</a:t>
            </a:r>
            <a:r>
              <a:rPr lang="en-US" altLang="en-US" dirty="0"/>
              <a:t> of the CPU time in chunks of at most </a:t>
            </a:r>
            <a:r>
              <a:rPr lang="en-US" altLang="en-US" i="1" dirty="0"/>
              <a:t>q</a:t>
            </a:r>
            <a:r>
              <a:rPr lang="en-US" altLang="en-US" dirty="0"/>
              <a:t> time units at once.  No process waits more than (</a:t>
            </a:r>
            <a:r>
              <a:rPr lang="en-US" altLang="en-US" i="1" dirty="0"/>
              <a:t>n</a:t>
            </a:r>
            <a:r>
              <a:rPr lang="en-US" altLang="en-US" dirty="0"/>
              <a:t>-1)</a:t>
            </a:r>
            <a:r>
              <a:rPr lang="en-US" altLang="en-US" i="1" dirty="0"/>
              <a:t>q </a:t>
            </a:r>
            <a:r>
              <a:rPr lang="en-US" altLang="en-US" dirty="0"/>
              <a:t>time units.</a:t>
            </a:r>
          </a:p>
          <a:p>
            <a:r>
              <a:rPr lang="en-US" altLang="en-US" dirty="0"/>
              <a:t>Timer interrupts every quantum to schedule next process</a:t>
            </a:r>
          </a:p>
          <a:p>
            <a:r>
              <a:rPr lang="en-US" altLang="en-US" dirty="0"/>
              <a:t>Performance</a:t>
            </a:r>
          </a:p>
          <a:p>
            <a:pPr lvl="1"/>
            <a:r>
              <a:rPr lang="en-US" altLang="en-US" i="1" dirty="0"/>
              <a:t>q</a:t>
            </a:r>
            <a:r>
              <a:rPr lang="en-US" altLang="en-US" dirty="0"/>
              <a:t> large </a:t>
            </a:r>
            <a:r>
              <a:rPr lang="en-US" altLang="en-US" dirty="0">
                <a:sym typeface="Symbol" panose="05050102010706020507" pitchFamily="18" charset="2"/>
              </a:rPr>
              <a:t> FIFO (FCFS)</a:t>
            </a:r>
          </a:p>
          <a:p>
            <a:pPr lvl="1"/>
            <a:r>
              <a:rPr lang="en-US" altLang="en-US" i="1" dirty="0">
                <a:sym typeface="Symbol" panose="05050102010706020507" pitchFamily="18" charset="2"/>
              </a:rPr>
              <a:t>q </a:t>
            </a:r>
            <a:r>
              <a:rPr lang="en-US" altLang="en-US" dirty="0">
                <a:sym typeface="Symbol" panose="05050102010706020507" pitchFamily="18" charset="2"/>
              </a:rPr>
              <a:t>small  RR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q must be large with respect to context switch, otherwise overhead is too high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="" xmlns:a16="http://schemas.microsoft.com/office/drawing/2014/main" id="{6DF101FA-59C2-4431-9504-FC73D47453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9833" y="86668"/>
            <a:ext cx="8418610" cy="6477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RR with Time Quantum = 4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="" xmlns:a16="http://schemas.microsoft.com/office/drawing/2014/main" id="{E17EE130-D776-4D6D-84E6-F464A160AC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54087" y="1193799"/>
            <a:ext cx="7460707" cy="46398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</a:t>
            </a:r>
            <a:r>
              <a:rPr lang="en-US" altLang="en-US" u="sng" dirty="0"/>
              <a:t>Process</a:t>
            </a:r>
            <a:r>
              <a:rPr lang="en-US" altLang="en-US" dirty="0"/>
              <a:t>	</a:t>
            </a:r>
            <a:r>
              <a:rPr lang="en-US" altLang="en-US" u="sng" dirty="0"/>
              <a:t>Burst Time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i="1" dirty="0"/>
              <a:t>		P</a:t>
            </a:r>
            <a:r>
              <a:rPr lang="en-US" altLang="en-US" i="1" baseline="-25000" dirty="0"/>
              <a:t>1	</a:t>
            </a:r>
            <a:r>
              <a:rPr lang="en-US" altLang="en-US" dirty="0"/>
              <a:t>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	 </a:t>
            </a:r>
            <a:r>
              <a:rPr lang="en-US" altLang="en-US" dirty="0"/>
              <a:t>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219325" algn="ctr"/>
                <a:tab pos="39941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	</a:t>
            </a:r>
            <a:r>
              <a:rPr lang="en-US" altLang="en-US" dirty="0"/>
              <a:t>3	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The Gantt chart is: 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Typically, higher average turnaround than SJF, but better </a:t>
            </a:r>
            <a:r>
              <a:rPr lang="en-US" altLang="en-US" b="1" i="1" dirty="0"/>
              <a:t>response</a:t>
            </a:r>
          </a:p>
          <a:p>
            <a:pPr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q should be large compared to context switch time</a:t>
            </a:r>
          </a:p>
          <a:p>
            <a:pPr lvl="1"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q usually 10 milliseconds  to 100 milliseconds, </a:t>
            </a:r>
          </a:p>
          <a:p>
            <a:pPr lvl="1">
              <a:lnSpc>
                <a:spcPct val="90000"/>
              </a:lnSpc>
              <a:tabLst>
                <a:tab pos="2219325" algn="ctr"/>
                <a:tab pos="3994150" algn="ctr"/>
              </a:tabLst>
            </a:pPr>
            <a:r>
              <a:rPr lang="en-US" altLang="en-US" dirty="0"/>
              <a:t>Context switch &lt; 10 microseconds</a:t>
            </a:r>
          </a:p>
        </p:txBody>
      </p:sp>
      <p:pic>
        <p:nvPicPr>
          <p:cNvPr id="41987" name="Picture 1">
            <a:extLst>
              <a:ext uri="{FF2B5EF4-FFF2-40B4-BE49-F238E27FC236}">
                <a16:creationId xmlns="" xmlns:a16="http://schemas.microsoft.com/office/drawing/2014/main" id="{0835376E-2FE4-439A-B19A-4C86254AE5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588" y="2926442"/>
            <a:ext cx="6770687" cy="78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="" xmlns:a16="http://schemas.microsoft.com/office/drawing/2014/main" id="{97EB9085-4F50-4C0E-A2E6-8B8193DC5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3613" y="109861"/>
            <a:ext cx="7723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Scheduling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="" xmlns:a16="http://schemas.microsoft.com/office/drawing/2014/main" id="{328AB413-1FAE-4AEC-A110-AFD45B9A7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233488"/>
            <a:ext cx="7723186" cy="4530725"/>
          </a:xfrm>
        </p:spPr>
        <p:txBody>
          <a:bodyPr/>
          <a:lstStyle/>
          <a:p>
            <a:r>
              <a:rPr lang="en-US" altLang="en-US" dirty="0"/>
              <a:t>A priority number (integer) is associated with each process</a:t>
            </a:r>
          </a:p>
          <a:p>
            <a:endParaRPr lang="en-US" altLang="en-US" sz="800" dirty="0"/>
          </a:p>
          <a:p>
            <a:r>
              <a:rPr lang="en-US" altLang="en-US" dirty="0"/>
              <a:t>The CPU is allocated to the process with the highest priority (smallest integer </a:t>
            </a:r>
            <a:r>
              <a:rPr lang="en-US" altLang="en-US" dirty="0"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altLang="en-US" dirty="0"/>
              <a:t>Preemptive</a:t>
            </a:r>
          </a:p>
          <a:p>
            <a:pPr lvl="1"/>
            <a:r>
              <a:rPr lang="en-US" altLang="en-US" dirty="0"/>
              <a:t>Nonpreemptive</a:t>
            </a:r>
          </a:p>
          <a:p>
            <a:pPr lvl="1"/>
            <a:endParaRPr lang="en-US" altLang="en-US" sz="800" dirty="0"/>
          </a:p>
          <a:p>
            <a:r>
              <a:rPr lang="en-US" altLang="en-US" dirty="0"/>
              <a:t>SJF is priority scheduling where priority is the inverse of predicted next CPU burst time</a:t>
            </a:r>
          </a:p>
          <a:p>
            <a:endParaRPr lang="en-US" altLang="en-US" sz="800" dirty="0"/>
          </a:p>
          <a:p>
            <a:r>
              <a:rPr lang="en-US" altLang="en-US" dirty="0"/>
              <a:t>Problem </a:t>
            </a:r>
            <a:r>
              <a:rPr lang="en-US" altLang="en-US" dirty="0">
                <a:sym typeface="Symbol" panose="05050102010706020507" pitchFamily="18" charset="2"/>
              </a:rPr>
              <a:t>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Starvation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low priority processes may never execute</a:t>
            </a:r>
          </a:p>
          <a:p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Solution 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Aging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pitchFamily="-84" charset="2"/>
              <a:buNone/>
            </a:pPr>
            <a:endParaRPr lang="en-US" altLang="en-US" b="1" dirty="0">
              <a:solidFill>
                <a:srgbClr val="3366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="" xmlns:a16="http://schemas.microsoft.com/office/drawing/2014/main" id="{BD1CE599-A709-401F-8DD0-F7F4CCB2D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6525" y="136087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Priority Scheduling</a:t>
            </a:r>
          </a:p>
        </p:txBody>
      </p:sp>
      <p:sp>
        <p:nvSpPr>
          <p:cNvPr id="50178" name="Rectangle 36">
            <a:extLst>
              <a:ext uri="{FF2B5EF4-FFF2-40B4-BE49-F238E27FC236}">
                <a16:creationId xmlns="" xmlns:a16="http://schemas.microsoft.com/office/drawing/2014/main" id="{CDADF2B2-580D-4F09-8A23-D969CD614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7"/>
            <a:ext cx="7973868" cy="4907539"/>
          </a:xfrm>
          <a:noFill/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u="sng" dirty="0"/>
              <a:t>Process</a:t>
            </a:r>
            <a:r>
              <a:rPr lang="en-US" altLang="en-US" u="sng" dirty="0">
                <a:solidFill>
                  <a:schemeClr val="bg1"/>
                </a:solidFill>
              </a:rPr>
              <a:t>	</a:t>
            </a:r>
            <a:r>
              <a:rPr lang="en-US" altLang="en-US" u="sng" dirty="0"/>
              <a:t>Burst Time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1</a:t>
            </a:r>
            <a:r>
              <a:rPr lang="en-US" altLang="en-US" dirty="0">
                <a:solidFill>
                  <a:srgbClr val="000000"/>
                </a:solidFill>
              </a:rPr>
              <a:t>0</a:t>
            </a:r>
            <a:r>
              <a:rPr lang="en-US" altLang="en-US" dirty="0"/>
              <a:t>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2</a:t>
            </a:r>
            <a:r>
              <a:rPr lang="en-US" altLang="en-US" dirty="0"/>
              <a:t>	4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1</a:t>
            </a:r>
            <a:r>
              <a:rPr lang="en-US" altLang="en-US" dirty="0"/>
              <a:t>	5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5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Priority scheduling Gantt Chart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Average waiting time = 8.2</a:t>
            </a:r>
            <a:endParaRPr lang="en-US" altLang="en-US" i="1" baseline="-25000" dirty="0"/>
          </a:p>
        </p:txBody>
      </p:sp>
      <p:pic>
        <p:nvPicPr>
          <p:cNvPr id="50179" name="Picture 1">
            <a:extLst>
              <a:ext uri="{FF2B5EF4-FFF2-40B4-BE49-F238E27FC236}">
                <a16:creationId xmlns="" xmlns:a16="http://schemas.microsoft.com/office/drawing/2014/main" id="{A77EE5E1-F152-4172-9935-567FC2AB9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050" y="4400550"/>
            <a:ext cx="64674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="" xmlns:a16="http://schemas.microsoft.com/office/drawing/2014/main" id="{CDE24674-CB1D-4389-9B31-B04F87B0A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2825" y="137006"/>
            <a:ext cx="72802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Priority Scheduling w/ Round-Robin</a:t>
            </a:r>
          </a:p>
        </p:txBody>
      </p:sp>
      <p:sp>
        <p:nvSpPr>
          <p:cNvPr id="52226" name="Rectangle 36">
            <a:extLst>
              <a:ext uri="{FF2B5EF4-FFF2-40B4-BE49-F238E27FC236}">
                <a16:creationId xmlns="" xmlns:a16="http://schemas.microsoft.com/office/drawing/2014/main" id="{2105BD44-B36B-488F-9B4A-6D230FFCC5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142048"/>
            <a:ext cx="7675077" cy="4887912"/>
          </a:xfrm>
          <a:noFill/>
        </p:spPr>
        <p:txBody>
          <a:bodyPr/>
          <a:lstStyle/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Run the process with the highest priority. Processes with the same priority run round-robin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Example: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                     </a:t>
            </a:r>
            <a:r>
              <a:rPr lang="en-US" altLang="en-US" u="sng" dirty="0"/>
              <a:t>Process</a:t>
            </a:r>
            <a:r>
              <a:rPr lang="en-US" altLang="en-US" u="sng" dirty="0">
                <a:solidFill>
                  <a:schemeClr val="bg1"/>
                </a:solidFill>
              </a:rPr>
              <a:t>	a   </a:t>
            </a:r>
            <a:r>
              <a:rPr lang="en-US" altLang="en-US" u="sng" dirty="0"/>
              <a:t>Burst Time</a:t>
            </a:r>
            <a:r>
              <a:rPr lang="en-US" altLang="en-US" dirty="0"/>
              <a:t>	</a:t>
            </a:r>
            <a:r>
              <a:rPr lang="en-US" altLang="en-US" u="sng" dirty="0"/>
              <a:t>Priority</a:t>
            </a: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dirty="0"/>
              <a:t>	4	3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2 	</a:t>
            </a:r>
            <a:r>
              <a:rPr lang="en-US" altLang="en-US" dirty="0">
                <a:solidFill>
                  <a:srgbClr val="000000"/>
                </a:solidFill>
              </a:rPr>
              <a:t>5</a:t>
            </a:r>
            <a:r>
              <a:rPr lang="en-US" altLang="en-US" dirty="0"/>
              <a:t>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3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8</a:t>
            </a:r>
            <a:r>
              <a:rPr lang="en-US" altLang="en-US" dirty="0"/>
              <a:t>	2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4</a:t>
            </a:r>
            <a:r>
              <a:rPr lang="en-US" altLang="en-US" dirty="0"/>
              <a:t>	</a:t>
            </a:r>
            <a:r>
              <a:rPr lang="en-US" altLang="en-US" dirty="0">
                <a:solidFill>
                  <a:srgbClr val="000000"/>
                </a:solidFill>
              </a:rPr>
              <a:t>7</a:t>
            </a:r>
            <a:r>
              <a:rPr lang="en-US" altLang="en-US" dirty="0"/>
              <a:t>	1</a:t>
            </a:r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5	</a:t>
            </a:r>
            <a:r>
              <a:rPr lang="en-US" altLang="en-US" dirty="0"/>
              <a:t>3	3</a:t>
            </a:r>
            <a:endParaRPr lang="en-US" altLang="en-US" baseline="-25000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r>
              <a:rPr lang="en-US" altLang="en-US" dirty="0"/>
              <a:t>Gantt Chart with time quantum = 2</a:t>
            </a:r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 marL="0" indent="0"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1600200" algn="ctr"/>
                <a:tab pos="3251200" algn="ctr"/>
                <a:tab pos="5140325" algn="ctr"/>
              </a:tabLst>
            </a:pPr>
            <a:endParaRPr lang="en-US" altLang="en-US" dirty="0"/>
          </a:p>
        </p:txBody>
      </p:sp>
      <p:pic>
        <p:nvPicPr>
          <p:cNvPr id="52227" name="Picture 2">
            <a:extLst>
              <a:ext uri="{FF2B5EF4-FFF2-40B4-BE49-F238E27FC236}">
                <a16:creationId xmlns="" xmlns:a16="http://schemas.microsoft.com/office/drawing/2014/main" id="{E776F08C-5E1F-44C8-AB6B-D21CDC72C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4968240"/>
            <a:ext cx="6200925" cy="724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1695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="" xmlns:a16="http://schemas.microsoft.com/office/drawing/2014/main" id="{AC8CABCD-F408-4385-AC6D-CB5E8038C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345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Concepts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="" xmlns:a16="http://schemas.microsoft.com/office/drawing/2014/main" id="{B2D356C4-1B27-4D4C-8A80-D241E2CD7B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1375" y="1274763"/>
            <a:ext cx="3978275" cy="5057775"/>
          </a:xfrm>
        </p:spPr>
        <p:txBody>
          <a:bodyPr/>
          <a:lstStyle/>
          <a:p>
            <a:r>
              <a:rPr lang="en-US" altLang="en-US" dirty="0"/>
              <a:t>Maximum CPU utilization obtained with multiprogramming</a:t>
            </a:r>
          </a:p>
          <a:p>
            <a:r>
              <a:rPr lang="en-US" altLang="en-US" dirty="0"/>
              <a:t>CPU–I/O Burst Cycle – Process execution consists of a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cycle</a:t>
            </a:r>
            <a:r>
              <a:rPr lang="en-US" altLang="en-US" dirty="0"/>
              <a:t> of CPU execution and I/O wait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CPU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burst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followed by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I/O burst</a:t>
            </a:r>
          </a:p>
          <a:p>
            <a:r>
              <a:rPr lang="en-US" altLang="en-US" dirty="0"/>
              <a:t>CPU burst distribution is of main concern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11267" name="Picture 1">
            <a:extLst>
              <a:ext uri="{FF2B5EF4-FFF2-40B4-BE49-F238E27FC236}">
                <a16:creationId xmlns="" xmlns:a16="http://schemas.microsoft.com/office/drawing/2014/main" id="{42D4194B-20FB-49DE-95E2-D3F1F7D61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388" y="1169988"/>
            <a:ext cx="2603500" cy="484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="" xmlns:a16="http://schemas.microsoft.com/office/drawing/2014/main" id="{B42CDA91-CA75-4216-8ED6-3B418AAF9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188" y="140547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Real-Time CPU Scheduling</a:t>
            </a:r>
          </a:p>
        </p:txBody>
      </p:sp>
      <p:sp>
        <p:nvSpPr>
          <p:cNvPr id="84994" name="Content Placeholder 2">
            <a:extLst>
              <a:ext uri="{FF2B5EF4-FFF2-40B4-BE49-F238E27FC236}">
                <a16:creationId xmlns="" xmlns:a16="http://schemas.microsoft.com/office/drawing/2014/main" id="{6D35042C-FEBC-4B02-841F-FAC1FF00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005840"/>
            <a:ext cx="7740391" cy="4575493"/>
          </a:xfrm>
        </p:spPr>
        <p:txBody>
          <a:bodyPr/>
          <a:lstStyle/>
          <a:p>
            <a:r>
              <a:rPr lang="en-US" altLang="en-US" dirty="0"/>
              <a:t>Can present obvious challenges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Soft real-time systems </a:t>
            </a:r>
            <a:r>
              <a:rPr lang="en-US" altLang="en-US" dirty="0"/>
              <a:t>– Critical real-time tasks have the highest priority, but no guarantee as to when tasks will be scheduled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Hard real-time systems – task must be serviced by its deadline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="" xmlns:a16="http://schemas.microsoft.com/office/drawing/2014/main" id="{272FB29C-A265-4A5A-90F0-4EA35A1717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222868"/>
            <a:ext cx="76200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Histogram of CPU-burst Times</a:t>
            </a:r>
          </a:p>
        </p:txBody>
      </p:sp>
      <p:sp>
        <p:nvSpPr>
          <p:cNvPr id="13314" name="TextBox 2">
            <a:extLst>
              <a:ext uri="{FF2B5EF4-FFF2-40B4-BE49-F238E27FC236}">
                <a16:creationId xmlns="" xmlns:a16="http://schemas.microsoft.com/office/drawing/2014/main" id="{199A0D9E-EDB0-4B00-B274-814CD65DE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323975"/>
            <a:ext cx="3725863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Large number of short bursts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>
              <a:latin typeface="Verdana" panose="020B060403050404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Small number of longer bursts</a:t>
            </a:r>
          </a:p>
        </p:txBody>
      </p:sp>
      <p:pic>
        <p:nvPicPr>
          <p:cNvPr id="13315" name="Picture 1">
            <a:extLst>
              <a:ext uri="{FF2B5EF4-FFF2-40B4-BE49-F238E27FC236}">
                <a16:creationId xmlns="" xmlns:a16="http://schemas.microsoft.com/office/drawing/2014/main" id="{A278EA04-1701-4441-AB9A-E05347064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2479675"/>
            <a:ext cx="4922837" cy="294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1EB4A270-3C01-4E70-B6CB-FA456BBCD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29606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CPU Scheduler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6B795676-7DD0-4F16-8B81-4EFFF754D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1" y="1169988"/>
            <a:ext cx="7227276" cy="4808781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The</a:t>
            </a:r>
            <a:r>
              <a:rPr lang="en-US" b="1" dirty="0">
                <a:solidFill>
                  <a:srgbClr val="3366FF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+mj-lt"/>
              </a:rPr>
              <a:t>CPU scheduler </a:t>
            </a:r>
            <a:r>
              <a:rPr lang="en-US" dirty="0">
                <a:ea typeface="ＭＳ Ｐゴシック" charset="-128"/>
                <a:cs typeface="ＭＳ Ｐゴシック" charset="-128"/>
              </a:rPr>
              <a:t>selects from among the processes in ready queue, and allocates a CPU core to one of them</a:t>
            </a:r>
          </a:p>
          <a:p>
            <a:pPr marL="742835" lvl="1">
              <a:defRPr/>
            </a:pPr>
            <a:r>
              <a:rPr lang="en-US" dirty="0">
                <a:ea typeface="ＭＳ Ｐゴシック" charset="-128"/>
              </a:rPr>
              <a:t>Queue may be ordered in various </a:t>
            </a:r>
            <a:r>
              <a:rPr lang="en-US" dirty="0" smtClean="0">
                <a:ea typeface="ＭＳ Ｐゴシック" charset="-128"/>
              </a:rPr>
              <a:t>ways</a:t>
            </a:r>
            <a:endParaRPr lang="en-US" dirty="0">
              <a:ea typeface="ＭＳ Ｐゴシック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="" xmlns:a16="http://schemas.microsoft.com/office/drawing/2014/main" id="{1EB4A270-3C01-4E70-B6CB-FA456BBCDA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777" y="167086"/>
            <a:ext cx="7848600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Preemptive and Nonpreemptive Scheduling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="" xmlns:a16="http://schemas.microsoft.com/office/drawing/2014/main" id="{6B795676-7DD0-4F16-8B81-4EFFF754D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985" y="1193434"/>
            <a:ext cx="6828692" cy="4707181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ea typeface="ＭＳ Ｐゴシック" charset="0"/>
              </a:rPr>
              <a:t>Under </a:t>
            </a:r>
            <a:r>
              <a:rPr lang="en-US" dirty="0">
                <a:ea typeface="ＭＳ Ｐゴシック" charset="0"/>
              </a:rPr>
              <a:t>Nonpreemptive scheduling, once the CPU has been allocated to a process, the process keeps the CPU until it releases it either by terminating or by switching to the waiting state. </a:t>
            </a:r>
          </a:p>
          <a:p>
            <a:pPr>
              <a:defRPr/>
            </a:pPr>
            <a:r>
              <a:rPr lang="en-US" dirty="0">
                <a:ea typeface="ＭＳ Ｐゴシック" charset="0"/>
              </a:rPr>
              <a:t>Virtually all modern operating systems including Windows, MacOS, Linux, and UNIX use preemptive scheduling algorithms.</a:t>
            </a:r>
            <a:endParaRPr lang="en-US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729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="" xmlns:a16="http://schemas.microsoft.com/office/drawing/2014/main" id="{C185CC1F-4F14-4AFD-8E13-6930EBB32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732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Dispatcher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="" xmlns:a16="http://schemas.microsoft.com/office/drawing/2014/main" id="{E113DAE6-D3A7-45EF-87B5-890976FCB8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3" y="1119235"/>
            <a:ext cx="4754548" cy="4515661"/>
          </a:xfrm>
        </p:spPr>
        <p:txBody>
          <a:bodyPr/>
          <a:lstStyle/>
          <a:p>
            <a:r>
              <a:rPr lang="en-US" altLang="en-US" dirty="0"/>
              <a:t>Dispatcher module gives control of the CPU to the process selected by the CPU scheduler; this involves:</a:t>
            </a:r>
          </a:p>
          <a:p>
            <a:pPr lvl="1"/>
            <a:r>
              <a:rPr lang="en-US" altLang="en-US" dirty="0"/>
              <a:t>Switching context</a:t>
            </a:r>
          </a:p>
          <a:p>
            <a:pPr lvl="1"/>
            <a:r>
              <a:rPr lang="en-US" altLang="en-US" dirty="0"/>
              <a:t>Switching to user mode</a:t>
            </a:r>
          </a:p>
          <a:p>
            <a:pPr lvl="1"/>
            <a:r>
              <a:rPr lang="en-US" altLang="en-US" dirty="0"/>
              <a:t>Jumping to the proper location in the user program to restart that program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Dispatch latency </a:t>
            </a:r>
            <a:r>
              <a:rPr lang="en-US" altLang="en-US" dirty="0"/>
              <a:t>– time it takes for the dispatcher to stop one process and start another running</a:t>
            </a:r>
          </a:p>
        </p:txBody>
      </p:sp>
      <p:pic>
        <p:nvPicPr>
          <p:cNvPr id="17411" name="Picture 1">
            <a:extLst>
              <a:ext uri="{FF2B5EF4-FFF2-40B4-BE49-F238E27FC236}">
                <a16:creationId xmlns="" xmlns:a16="http://schemas.microsoft.com/office/drawing/2014/main" id="{4B24D036-ECCD-4EE8-9908-C3EEA54E5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24" y="1109784"/>
            <a:ext cx="5424942" cy="36484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="" xmlns:a16="http://schemas.microsoft.com/office/drawing/2014/main" id="{684BC100-CBCD-4FBD-A30F-9EBDD59CA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214313"/>
            <a:ext cx="76962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Scheduling Criteria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="" xmlns:a16="http://schemas.microsoft.com/office/drawing/2014/main" id="{4338C466-115B-47DE-A288-6C7152DF07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246189"/>
            <a:ext cx="6692761" cy="4904520"/>
          </a:xfrm>
        </p:spPr>
        <p:txBody>
          <a:bodyPr/>
          <a:lstStyle/>
          <a:p>
            <a:r>
              <a:rPr lang="en-US" altLang="en-US" b="1" dirty="0"/>
              <a:t>CPU utilization </a:t>
            </a:r>
            <a:r>
              <a:rPr lang="en-US" altLang="en-US" dirty="0"/>
              <a:t>– keep the CPU as busy as possible</a:t>
            </a:r>
          </a:p>
          <a:p>
            <a:r>
              <a:rPr lang="en-US" altLang="en-US" b="1" dirty="0"/>
              <a:t>Throughput</a:t>
            </a:r>
            <a:r>
              <a:rPr lang="en-US" altLang="en-US" dirty="0"/>
              <a:t> – # of processes that complete their execution per time unit</a:t>
            </a:r>
          </a:p>
          <a:p>
            <a:r>
              <a:rPr lang="en-US" altLang="en-US" b="1" dirty="0"/>
              <a:t>Turnaround time </a:t>
            </a:r>
            <a:r>
              <a:rPr lang="en-US" altLang="en-US" dirty="0"/>
              <a:t>– amount of time to execute a particular process</a:t>
            </a:r>
          </a:p>
          <a:p>
            <a:r>
              <a:rPr lang="en-US" altLang="en-US" b="1" dirty="0"/>
              <a:t>Waiting time </a:t>
            </a:r>
            <a:r>
              <a:rPr lang="en-US" altLang="en-US" dirty="0"/>
              <a:t>– amount of time a process has been waiting in the ready queue</a:t>
            </a:r>
          </a:p>
          <a:p>
            <a:r>
              <a:rPr lang="en-US" altLang="en-US" b="1" dirty="0"/>
              <a:t>Response time </a:t>
            </a:r>
            <a:r>
              <a:rPr lang="en-US" altLang="en-US" dirty="0"/>
              <a:t>– amount of time it takes from when a request was submitted until the first response is produced.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="" xmlns:a16="http://schemas.microsoft.com/office/drawing/2014/main" id="{A22DB2EC-3AE5-4A50-BF1F-F8FE7B96C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3450" y="143942"/>
            <a:ext cx="7513637" cy="576262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Scheduling Algorithm Optimization Criteria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="" xmlns:a16="http://schemas.microsoft.com/office/drawing/2014/main" id="{DA102F21-0BD1-4162-8066-37183DF9B9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113511"/>
            <a:ext cx="6115050" cy="4483100"/>
          </a:xfrm>
        </p:spPr>
        <p:txBody>
          <a:bodyPr/>
          <a:lstStyle/>
          <a:p>
            <a:r>
              <a:rPr lang="en-US" altLang="en-US" dirty="0"/>
              <a:t>Max CPU utilization</a:t>
            </a:r>
          </a:p>
          <a:p>
            <a:r>
              <a:rPr lang="en-US" altLang="en-US" dirty="0"/>
              <a:t>Max throughput</a:t>
            </a:r>
          </a:p>
          <a:p>
            <a:r>
              <a:rPr lang="en-US" altLang="en-US" dirty="0"/>
              <a:t>Min turnaround time </a:t>
            </a:r>
          </a:p>
          <a:p>
            <a:r>
              <a:rPr lang="en-US" altLang="en-US" dirty="0"/>
              <a:t>Min waiting time </a:t>
            </a:r>
          </a:p>
          <a:p>
            <a:r>
              <a:rPr lang="en-US" altLang="en-US" dirty="0"/>
              <a:t>Min response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="" xmlns:a16="http://schemas.microsoft.com/office/drawing/2014/main" id="{A3AF8A99-5400-4B88-80AE-AE6C448E0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7396" y="287515"/>
            <a:ext cx="7997825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First- Come, First-Served (FCFS) Scheduling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="" xmlns:a16="http://schemas.microsoft.com/office/drawing/2014/main" id="{00593719-A5A4-4326-8529-37EC324927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438" y="12509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 sz="1600"/>
              <a:t>		</a:t>
            </a:r>
            <a:r>
              <a:rPr lang="en-US" altLang="en-US" u="sng"/>
              <a:t>Process</a:t>
            </a:r>
            <a:r>
              <a:rPr lang="en-US" altLang="en-US"/>
              <a:t>	</a:t>
            </a:r>
            <a:r>
              <a:rPr lang="en-US" altLang="en-US" u="sng"/>
              <a:t>Burst Time	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	24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	3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r>
              <a:rPr lang="en-US" altLang="en-US"/>
              <a:t>		 </a:t>
            </a:r>
            <a:r>
              <a:rPr lang="en-US" altLang="en-US" i="1"/>
              <a:t>P</a:t>
            </a:r>
            <a:r>
              <a:rPr lang="en-US" altLang="en-US" i="1" baseline="-25000"/>
              <a:t>3	 </a:t>
            </a:r>
            <a:r>
              <a:rPr lang="en-US" altLang="en-US"/>
              <a:t>3</a:t>
            </a:r>
            <a:r>
              <a:rPr lang="en-US" altLang="en-US" i="1" baseline="-25000"/>
              <a:t> 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Suppose that the processes arrive in the order: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, </a:t>
            </a:r>
            <a:r>
              <a:rPr lang="en-US" altLang="en-US" i="1"/>
              <a:t>P</a:t>
            </a:r>
            <a:r>
              <a:rPr lang="en-US" altLang="en-US" i="1" baseline="-25000"/>
              <a:t>3  </a:t>
            </a:r>
            <a:br>
              <a:rPr lang="en-US" altLang="en-US" i="1" baseline="-25000"/>
            </a:br>
            <a:r>
              <a:rPr lang="en-US" altLang="en-US"/>
              <a:t>The Gantt Chart for the schedule is:</a:t>
            </a:r>
            <a:br>
              <a:rPr lang="en-US" altLang="en-US"/>
            </a:b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/>
              <a:t/>
            </a:r>
            <a:br>
              <a:rPr lang="en-US" altLang="en-US" sz="1600"/>
            </a:br>
            <a:r>
              <a:rPr lang="en-US" altLang="en-US" sz="1600"/>
              <a:t/>
            </a:r>
            <a:br>
              <a:rPr lang="en-US" altLang="en-US" sz="1600"/>
            </a:br>
            <a:endParaRPr lang="en-US" altLang="en-US" sz="160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3028950" algn="ctr"/>
                <a:tab pos="4633913" algn="ctr"/>
              </a:tabLst>
            </a:pPr>
            <a:endParaRPr lang="en-US" altLang="en-US" sz="1600"/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Waiting time for </a:t>
            </a:r>
            <a:r>
              <a:rPr lang="en-US" altLang="en-US" i="1"/>
              <a:t>P</a:t>
            </a:r>
            <a:r>
              <a:rPr lang="en-US" altLang="en-US" i="1" baseline="-25000"/>
              <a:t>1</a:t>
            </a:r>
            <a:r>
              <a:rPr lang="en-US" altLang="en-US"/>
              <a:t>  = 0; </a:t>
            </a:r>
            <a:r>
              <a:rPr lang="en-US" altLang="en-US" i="1"/>
              <a:t>P</a:t>
            </a:r>
            <a:r>
              <a:rPr lang="en-US" altLang="en-US" i="1" baseline="-25000"/>
              <a:t>2</a:t>
            </a:r>
            <a:r>
              <a:rPr lang="en-US" altLang="en-US"/>
              <a:t>  = 24; </a:t>
            </a:r>
            <a:r>
              <a:rPr lang="en-US" altLang="en-US" i="1"/>
              <a:t>P</a:t>
            </a:r>
            <a:r>
              <a:rPr lang="en-US" altLang="en-US" i="1" baseline="-25000"/>
              <a:t>3 </a:t>
            </a:r>
            <a:r>
              <a:rPr lang="en-US" altLang="en-US"/>
              <a:t>= 27</a:t>
            </a:r>
          </a:p>
          <a:p>
            <a:pPr>
              <a:lnSpc>
                <a:spcPct val="90000"/>
              </a:lnSpc>
              <a:tabLst>
                <a:tab pos="3028950" algn="ctr"/>
                <a:tab pos="4633913" algn="ctr"/>
              </a:tabLst>
            </a:pPr>
            <a:r>
              <a:rPr lang="en-US" altLang="en-US"/>
              <a:t>Average waiting time:  (0 + 24 + 27)/3 = 17</a:t>
            </a:r>
          </a:p>
        </p:txBody>
      </p:sp>
      <p:pic>
        <p:nvPicPr>
          <p:cNvPr id="23555" name="Picture 1">
            <a:extLst>
              <a:ext uri="{FF2B5EF4-FFF2-40B4-BE49-F238E27FC236}">
                <a16:creationId xmlns="" xmlns:a16="http://schemas.microsoft.com/office/drawing/2014/main" id="{6693C49E-F1BF-40FA-ACEB-79D52B112D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575" y="3479800"/>
            <a:ext cx="6954838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13381</TotalTime>
  <Words>740</Words>
  <Application>Microsoft Office PowerPoint</Application>
  <PresentationFormat>On-screen Show (4:3)</PresentationFormat>
  <Paragraphs>169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os-8</vt:lpstr>
      <vt:lpstr>CPU Scheduling</vt:lpstr>
      <vt:lpstr>Basic Concepts</vt:lpstr>
      <vt:lpstr>Histogram of CPU-burst Times</vt:lpstr>
      <vt:lpstr>CPU Scheduler</vt:lpstr>
      <vt:lpstr>Preemptive and Nonpreemptive Scheduling</vt:lpstr>
      <vt:lpstr>Dispatcher</vt:lpstr>
      <vt:lpstr>Scheduling Criteria</vt:lpstr>
      <vt:lpstr>Scheduling Algorithm Optimization Criteria</vt:lpstr>
      <vt:lpstr>First- Come, First-Served (FCFS) Scheduling</vt:lpstr>
      <vt:lpstr>FCFS Scheduling (Cont.)</vt:lpstr>
      <vt:lpstr>Shortest-Job-First (SJF) Scheduling</vt:lpstr>
      <vt:lpstr>Example of SJF</vt:lpstr>
      <vt:lpstr>Shortest Remaining Time First Scheduling</vt:lpstr>
      <vt:lpstr>Example of Shortest-remaining-time-first</vt:lpstr>
      <vt:lpstr>Round Robin (RR)</vt:lpstr>
      <vt:lpstr>Example of RR with Time Quantum = 4</vt:lpstr>
      <vt:lpstr>Priority Scheduling</vt:lpstr>
      <vt:lpstr>Example of Priority Scheduling</vt:lpstr>
      <vt:lpstr>Priority Scheduling w/ Round-Robin</vt:lpstr>
      <vt:lpstr>Real-Time CPU Scheduling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Radhakrishnan</cp:lastModifiedBy>
  <cp:revision>263</cp:revision>
  <cp:lastPrinted>2013-09-10T17:57:57Z</cp:lastPrinted>
  <dcterms:created xsi:type="dcterms:W3CDTF">2011-01-13T23:43:38Z</dcterms:created>
  <dcterms:modified xsi:type="dcterms:W3CDTF">2024-02-18T07:18:44Z</dcterms:modified>
</cp:coreProperties>
</file>